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1"/>
  </p:notesMasterIdLst>
  <p:sldIdLst>
    <p:sldId id="263" r:id="rId2"/>
    <p:sldId id="280" r:id="rId3"/>
    <p:sldId id="262" r:id="rId4"/>
    <p:sldId id="265" r:id="rId5"/>
    <p:sldId id="278" r:id="rId6"/>
    <p:sldId id="266" r:id="rId7"/>
    <p:sldId id="267" r:id="rId8"/>
    <p:sldId id="268" r:id="rId9"/>
    <p:sldId id="271" r:id="rId10"/>
    <p:sldId id="272" r:id="rId11"/>
    <p:sldId id="270" r:id="rId12"/>
    <p:sldId id="269" r:id="rId13"/>
    <p:sldId id="274" r:id="rId14"/>
    <p:sldId id="275" r:id="rId15"/>
    <p:sldId id="273" r:id="rId16"/>
    <p:sldId id="276" r:id="rId17"/>
    <p:sldId id="277" r:id="rId18"/>
    <p:sldId id="281" r:id="rId19"/>
    <p:sldId id="264"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Montserrat"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09586F8-FE74-4143-BF8F-F9FE856454C2}">
          <p14:sldIdLst>
            <p14:sldId id="263"/>
            <p14:sldId id="280"/>
            <p14:sldId id="262"/>
            <p14:sldId id="265"/>
            <p14:sldId id="278"/>
            <p14:sldId id="266"/>
            <p14:sldId id="267"/>
            <p14:sldId id="268"/>
            <p14:sldId id="271"/>
            <p14:sldId id="272"/>
            <p14:sldId id="270"/>
            <p14:sldId id="269"/>
            <p14:sldId id="274"/>
            <p14:sldId id="275"/>
            <p14:sldId id="273"/>
            <p14:sldId id="276"/>
            <p14:sldId id="277"/>
            <p14:sldId id="281"/>
            <p14:sldId id="26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7A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23"/>
    <p:restoredTop sz="68543"/>
  </p:normalViewPr>
  <p:slideViewPr>
    <p:cSldViewPr snapToGrid="0">
      <p:cViewPr varScale="1">
        <p:scale>
          <a:sx n="133" d="100"/>
          <a:sy n="133" d="100"/>
        </p:scale>
        <p:origin x="200" y="2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7c3300ff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latin typeface="Calibri"/>
              <a:ea typeface="Calibri"/>
              <a:cs typeface="Calibri"/>
              <a:sym typeface="Calibri"/>
            </a:endParaRPr>
          </a:p>
          <a:p>
            <a:pPr marL="0" lvl="0" indent="0" algn="l" rtl="0">
              <a:lnSpc>
                <a:spcPct val="100000"/>
              </a:lnSpc>
              <a:spcBef>
                <a:spcPts val="0"/>
              </a:spcBef>
              <a:spcAft>
                <a:spcPts val="0"/>
              </a:spcAft>
              <a:buSzPts val="1100"/>
              <a:buNone/>
            </a:pPr>
            <a:endParaRPr sz="1200">
              <a:latin typeface="Calibri"/>
              <a:ea typeface="Calibri"/>
              <a:cs typeface="Calibri"/>
              <a:sym typeface="Calibri"/>
            </a:endParaRPr>
          </a:p>
        </p:txBody>
      </p:sp>
      <p:sp>
        <p:nvSpPr>
          <p:cNvPr id="97" name="Google Shape;97;g167c3300ff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1235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r>
              <a:rPr lang="en-US" dirty="0">
                <a:effectLst/>
              </a:rPr>
              <a:t>Scratches are great to work with, but copy results to your private space after your job is done</a:t>
            </a:r>
          </a:p>
        </p:txBody>
      </p:sp>
    </p:spTree>
    <p:extLst>
      <p:ext uri="{BB962C8B-B14F-4D97-AF65-F5344CB8AC3E}">
        <p14:creationId xmlns:p14="http://schemas.microsoft.com/office/powerpoint/2010/main" val="20430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endParaRPr lang="en-US" dirty="0">
              <a:effectLst/>
            </a:endParaRPr>
          </a:p>
        </p:txBody>
      </p:sp>
    </p:spTree>
    <p:extLst>
      <p:ext uri="{BB962C8B-B14F-4D97-AF65-F5344CB8AC3E}">
        <p14:creationId xmlns:p14="http://schemas.microsoft.com/office/powerpoint/2010/main" val="3508598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endParaRPr lang="en-US" dirty="0">
              <a:effectLst/>
            </a:endParaRPr>
          </a:p>
        </p:txBody>
      </p:sp>
    </p:spTree>
    <p:extLst>
      <p:ext uri="{BB962C8B-B14F-4D97-AF65-F5344CB8AC3E}">
        <p14:creationId xmlns:p14="http://schemas.microsoft.com/office/powerpoint/2010/main" val="808369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9126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2708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0129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7c3300ff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latin typeface="Calibri"/>
              <a:ea typeface="Calibri"/>
              <a:cs typeface="Calibri"/>
              <a:sym typeface="Calibri"/>
            </a:endParaRPr>
          </a:p>
          <a:p>
            <a:pPr marL="0" lvl="0" indent="0" algn="l" rtl="0">
              <a:lnSpc>
                <a:spcPct val="100000"/>
              </a:lnSpc>
              <a:spcBef>
                <a:spcPts val="0"/>
              </a:spcBef>
              <a:spcAft>
                <a:spcPts val="0"/>
              </a:spcAft>
              <a:buSzPts val="1100"/>
              <a:buNone/>
            </a:pPr>
            <a:endParaRPr sz="1200">
              <a:latin typeface="Calibri"/>
              <a:ea typeface="Calibri"/>
              <a:cs typeface="Calibri"/>
              <a:sym typeface="Calibri"/>
            </a:endParaRPr>
          </a:p>
        </p:txBody>
      </p:sp>
      <p:sp>
        <p:nvSpPr>
          <p:cNvPr id="97" name="Google Shape;97;g167c3300ff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8164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7c3300ff1_0_2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latin typeface="Calibri"/>
              <a:ea typeface="Calibri"/>
              <a:cs typeface="Calibri"/>
              <a:sym typeface="Calibri"/>
            </a:endParaRPr>
          </a:p>
          <a:p>
            <a:pPr marL="0" lvl="0" indent="0" algn="l" rtl="0">
              <a:lnSpc>
                <a:spcPct val="100000"/>
              </a:lnSpc>
              <a:spcBef>
                <a:spcPts val="0"/>
              </a:spcBef>
              <a:spcAft>
                <a:spcPts val="0"/>
              </a:spcAft>
              <a:buSzPts val="1100"/>
              <a:buNone/>
            </a:pPr>
            <a:endParaRPr sz="1200">
              <a:latin typeface="Calibri"/>
              <a:ea typeface="Calibri"/>
              <a:cs typeface="Calibri"/>
              <a:sym typeface="Calibri"/>
            </a:endParaRPr>
          </a:p>
        </p:txBody>
      </p:sp>
      <p:sp>
        <p:nvSpPr>
          <p:cNvPr id="97" name="Google Shape;97;g167c3300ff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3535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a:spcBef>
                <a:spcPts val="0"/>
              </a:spcBef>
              <a:spcAft>
                <a:spcPts val="1200"/>
              </a:spcAft>
            </a:pPr>
            <a:r>
              <a:rPr lang="en-US" sz="1800" b="1" i="0" u="none" strike="noStrike" dirty="0">
                <a:solidFill>
                  <a:srgbClr val="000000"/>
                </a:solidFill>
                <a:effectLst/>
                <a:latin typeface="Arial" panose="020B0604020202020204" pitchFamily="34" charset="0"/>
              </a:rPr>
              <a:t>Big Data</a:t>
            </a:r>
            <a:r>
              <a:rPr lang="en-US" sz="1800" b="0" i="0" u="none" strike="noStrike" dirty="0">
                <a:solidFill>
                  <a:srgbClr val="000000"/>
                </a:solidFill>
                <a:effectLst/>
                <a:latin typeface="Arial" panose="020B0604020202020204" pitchFamily="34" charset="0"/>
              </a:rPr>
              <a:t> refers to data sets that are so large, varied, or complex that they challenge the capacity and capabilities of conventional data processing systems and techniques. Key attributes often associated with Big Data are the </a:t>
            </a:r>
            <a:r>
              <a:rPr lang="en-US" sz="1800" b="1" i="0" u="none" strike="noStrike" dirty="0">
                <a:solidFill>
                  <a:srgbClr val="000000"/>
                </a:solidFill>
                <a:effectLst/>
                <a:latin typeface="Arial" panose="020B0604020202020204" pitchFamily="34" charset="0"/>
              </a:rPr>
              <a:t>3Vs</a:t>
            </a:r>
            <a:r>
              <a:rPr lang="en-US" sz="1800" b="0" i="0" u="none" strike="noStrike" dirty="0">
                <a:solidFill>
                  <a:srgbClr val="000000"/>
                </a:solidFill>
                <a:effectLst/>
                <a:latin typeface="Arial" panose="020B0604020202020204" pitchFamily="34" charset="0"/>
              </a:rPr>
              <a:t>:</a:t>
            </a:r>
            <a:endParaRPr lang="en-US" dirty="0">
              <a:effectLst/>
            </a:endParaRPr>
          </a:p>
          <a:p>
            <a:pPr lvl="1" rtl="0" fontAlgn="base">
              <a:spcBef>
                <a:spcPts val="1200"/>
              </a:spcBef>
              <a:spcAft>
                <a:spcPts val="0"/>
              </a:spcAft>
              <a:buFont typeface="+mj-lt"/>
              <a:buAutoNum type="arabicPeriod"/>
            </a:pPr>
            <a:r>
              <a:rPr lang="en-US" sz="1800" b="1" i="0" u="none" strike="noStrike" dirty="0">
                <a:solidFill>
                  <a:srgbClr val="000000"/>
                </a:solidFill>
                <a:effectLst/>
                <a:latin typeface="Arial" panose="020B0604020202020204" pitchFamily="34" charset="0"/>
              </a:rPr>
              <a:t>Volume</a:t>
            </a:r>
            <a:r>
              <a:rPr lang="en-US" sz="1800" b="0" i="0" u="none" strike="noStrike" dirty="0">
                <a:solidFill>
                  <a:srgbClr val="000000"/>
                </a:solidFill>
                <a:effectLst/>
                <a:latin typeface="Arial" panose="020B0604020202020204" pitchFamily="34" charset="0"/>
              </a:rPr>
              <a:t>: The sheer size of the data. This is the most direct attribute, referring to the massive scale of data, often in petabytes or exabytes.</a:t>
            </a:r>
          </a:p>
          <a:p>
            <a:pPr lvl="1" rtl="0" fontAlgn="base">
              <a:spcBef>
                <a:spcPts val="1200"/>
              </a:spcBef>
              <a:spcAft>
                <a:spcPts val="0"/>
              </a:spcAft>
              <a:buFont typeface="+mj-lt"/>
              <a:buAutoNum type="arabicPeriod"/>
            </a:pPr>
            <a:r>
              <a:rPr lang="en-US" sz="1800" b="1" i="0" u="none" strike="noStrike" dirty="0">
                <a:solidFill>
                  <a:srgbClr val="000000"/>
                </a:solidFill>
                <a:effectLst/>
                <a:latin typeface="Arial" panose="020B0604020202020204" pitchFamily="34" charset="0"/>
              </a:rPr>
              <a:t>Velocity</a:t>
            </a:r>
            <a:r>
              <a:rPr lang="en-US" sz="1800" b="0" i="0" u="none" strike="noStrike" dirty="0">
                <a:solidFill>
                  <a:srgbClr val="000000"/>
                </a:solidFill>
                <a:effectLst/>
                <a:latin typeface="Arial" panose="020B0604020202020204" pitchFamily="34" charset="0"/>
              </a:rPr>
              <a:t>: The speed at which new data is generated and collected. This could be high-frequency trading data, social media posts, sensor data, etc., that is generated every millisecond of every day.</a:t>
            </a:r>
          </a:p>
          <a:p>
            <a:pPr lvl="1" rtl="0" fontAlgn="base">
              <a:spcBef>
                <a:spcPts val="1200"/>
              </a:spcBef>
              <a:spcAft>
                <a:spcPts val="0"/>
              </a:spcAft>
              <a:buFont typeface="+mj-lt"/>
              <a:buAutoNum type="arabicPeriod"/>
            </a:pPr>
            <a:r>
              <a:rPr lang="en-US" sz="1800" b="1" i="0" u="none" strike="noStrike" dirty="0">
                <a:solidFill>
                  <a:srgbClr val="000000"/>
                </a:solidFill>
                <a:effectLst/>
                <a:latin typeface="Arial" panose="020B0604020202020204" pitchFamily="34" charset="0"/>
              </a:rPr>
              <a:t>Variety</a:t>
            </a:r>
            <a:r>
              <a:rPr lang="en-US" sz="1800" b="0" i="0" u="none" strike="noStrike" dirty="0">
                <a:solidFill>
                  <a:srgbClr val="000000"/>
                </a:solidFill>
                <a:effectLst/>
                <a:latin typeface="Arial" panose="020B0604020202020204" pitchFamily="34" charset="0"/>
              </a:rPr>
              <a:t>: Refers to the different types of data. This can include structured data (like databases), unstructured data (like text), and semi-structured data (like XML or JSON).</a:t>
            </a:r>
          </a:p>
          <a:p>
            <a:pPr rtl="0">
              <a:spcBef>
                <a:spcPts val="1200"/>
              </a:spcBef>
              <a:spcAft>
                <a:spcPts val="1200"/>
              </a:spcAft>
            </a:pP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Over time, additional Vs have been proposed, like </a:t>
            </a:r>
            <a:r>
              <a:rPr lang="en-US" sz="1800" b="1" i="0" u="none" strike="noStrike" dirty="0">
                <a:solidFill>
                  <a:srgbClr val="000000"/>
                </a:solidFill>
                <a:effectLst/>
                <a:latin typeface="Arial" panose="020B0604020202020204" pitchFamily="34" charset="0"/>
              </a:rPr>
              <a:t>Veracity</a:t>
            </a:r>
            <a:r>
              <a:rPr lang="en-US" sz="1800" b="0" i="0" u="none" strike="noStrike" dirty="0">
                <a:solidFill>
                  <a:srgbClr val="000000"/>
                </a:solidFill>
                <a:effectLst/>
                <a:latin typeface="Arial" panose="020B0604020202020204" pitchFamily="34" charset="0"/>
              </a:rPr>
              <a:t> (the reliability of data) and </a:t>
            </a:r>
            <a:r>
              <a:rPr lang="en-US" sz="1800" b="1" i="0" u="none" strike="noStrike" dirty="0">
                <a:solidFill>
                  <a:srgbClr val="000000"/>
                </a:solidFill>
                <a:effectLst/>
                <a:latin typeface="Arial" panose="020B0604020202020204" pitchFamily="34" charset="0"/>
              </a:rPr>
              <a:t>Value</a:t>
            </a:r>
            <a:r>
              <a:rPr lang="en-US" sz="1800" b="0" i="0" u="none" strike="noStrike" dirty="0">
                <a:solidFill>
                  <a:srgbClr val="000000"/>
                </a:solidFill>
                <a:effectLst/>
                <a:latin typeface="Arial" panose="020B0604020202020204" pitchFamily="34" charset="0"/>
              </a:rPr>
              <a:t> (the usefulness of data), but the core challenge of Big Data revolves around storage, querying, analysis, sharing, transfer, visualization, updating, and information privacy.</a:t>
            </a:r>
            <a:endParaRPr lang="en-US" dirty="0">
              <a:effectLst/>
            </a:endParaRPr>
          </a:p>
          <a:p>
            <a:pPr rtl="0">
              <a:spcBef>
                <a:spcPts val="1200"/>
              </a:spcBef>
              <a:spcAft>
                <a:spcPts val="1200"/>
              </a:spcAft>
            </a:pPr>
            <a:endParaRPr lang="en-US" sz="1800" b="0" i="0" u="none" strike="noStrike" dirty="0">
              <a:solidFill>
                <a:srgbClr val="000000"/>
              </a:solidFill>
              <a:effectLst/>
              <a:latin typeface="Arial" panose="020B0604020202020204" pitchFamily="34" charset="0"/>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It's essential to understand that the challenges of Big Data aren't just about size, but also about the infrastructure, tools, and algorithms required to handle, process, and derive insights from the data.</a:t>
            </a:r>
            <a:endParaRPr lang="en-US" dirty="0">
              <a:effectLst/>
            </a:endParaRPr>
          </a:p>
          <a:p>
            <a:pPr rtl="0">
              <a:spcBef>
                <a:spcPts val="0"/>
              </a:spcBef>
              <a:spcAft>
                <a:spcPts val="0"/>
              </a:spcAft>
            </a:pPr>
            <a:endParaRPr lang="en-US" sz="1800" b="1" i="0" u="none" strike="noStrike" dirty="0">
              <a:solidFill>
                <a:srgbClr val="000000"/>
              </a:solidFill>
              <a:effectLst/>
              <a:latin typeface="Arial" panose="020B0604020202020204" pitchFamily="34" charset="0"/>
            </a:endParaRPr>
          </a:p>
          <a:p>
            <a:pPr rtl="0">
              <a:spcBef>
                <a:spcPts val="0"/>
              </a:spcBef>
              <a:spcAft>
                <a:spcPts val="0"/>
              </a:spcAft>
            </a:pPr>
            <a:r>
              <a:rPr lang="en-US" sz="1800" b="1" i="0" u="none" strike="noStrike" dirty="0">
                <a:solidFill>
                  <a:srgbClr val="000000"/>
                </a:solidFill>
                <a:effectLst/>
                <a:latin typeface="Arial" panose="020B0604020202020204" pitchFamily="34" charset="0"/>
              </a:rPr>
              <a:t>Processing</a:t>
            </a:r>
            <a:r>
              <a:rPr lang="en-US" sz="1800" b="0" i="0" u="none" strike="noStrike" dirty="0">
                <a:solidFill>
                  <a:srgbClr val="000000"/>
                </a:solidFill>
                <a:effectLst/>
                <a:latin typeface="Arial" panose="020B0604020202020204" pitchFamily="34" charset="0"/>
              </a:rPr>
              <a:t> refers to working with the data, mostly in terms of reducing it to an easier to handle subset or results that can then be further processed elsewhere (e.g. on a client side app), or for it to be communicated in texts, websites, or reports. Such analyses usually are about filtration and aggregation.</a:t>
            </a:r>
            <a:endParaRPr lang="en-US" dirty="0">
              <a:effectLst/>
            </a:endParaRPr>
          </a:p>
          <a:p>
            <a:pPr rtl="0">
              <a:spcBef>
                <a:spcPts val="0"/>
              </a:spcBef>
              <a:spcAft>
                <a:spcPts val="0"/>
              </a:spcAft>
            </a:pPr>
            <a:endParaRPr lang="en-US" sz="1800" b="1" i="0" u="none" strike="noStrike" dirty="0">
              <a:solidFill>
                <a:srgbClr val="000000"/>
              </a:solidFill>
              <a:effectLst/>
              <a:latin typeface="Arial" panose="020B0604020202020204" pitchFamily="34" charset="0"/>
            </a:endParaRPr>
          </a:p>
          <a:p>
            <a:pPr rtl="0">
              <a:spcBef>
                <a:spcPts val="0"/>
              </a:spcBef>
              <a:spcAft>
                <a:spcPts val="0"/>
              </a:spcAft>
            </a:pPr>
            <a:r>
              <a:rPr lang="en-US" sz="1800" b="1" i="0" u="none" strike="noStrike" dirty="0">
                <a:solidFill>
                  <a:srgbClr val="000000"/>
                </a:solidFill>
                <a:effectLst/>
                <a:latin typeface="Arial" panose="020B0604020202020204" pitchFamily="34" charset="0"/>
              </a:rPr>
              <a:t>FASRC</a:t>
            </a:r>
            <a:r>
              <a:rPr lang="en-US" sz="1800" b="0" i="0" u="none" strike="noStrike" dirty="0">
                <a:solidFill>
                  <a:srgbClr val="000000"/>
                </a:solidFill>
                <a:effectLst/>
                <a:latin typeface="Arial" panose="020B0604020202020204" pitchFamily="34" charset="0"/>
              </a:rPr>
              <a:t> is an acronym for the Faculty of Arts and Sciences Research Cluster; Harvard's High-Performance Cluster (HPC) for scientific computation. While the FASRC is open to anyone at Harvard, you might want to use large scale computing infrastructure even after you finish your work here. Cloud Computing comes to mind, so let's briefly distinguish what an HPC offers from what cloud computing is mostly designed for. Both Cloud Computing and HPC are paradigms that leverage multiple computers to achieve specific computational goals, but they cater to different needs and have distinct characteristics.</a:t>
            </a:r>
            <a:endParaRPr lang="en-US" dirty="0">
              <a:effectLst/>
            </a:endParaRPr>
          </a:p>
          <a:p>
            <a:endParaRPr lang="en-US" dirty="0"/>
          </a:p>
        </p:txBody>
      </p:sp>
    </p:spTree>
    <p:extLst>
      <p:ext uri="{BB962C8B-B14F-4D97-AF65-F5344CB8AC3E}">
        <p14:creationId xmlns:p14="http://schemas.microsoft.com/office/powerpoint/2010/main" val="318576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r>
              <a:rPr lang="en-US" sz="1100" b="1" i="0" u="none" strike="noStrike" dirty="0">
                <a:solidFill>
                  <a:srgbClr val="000000"/>
                </a:solidFill>
                <a:effectLst/>
                <a:latin typeface="Arial" panose="020B0604020202020204" pitchFamily="34" charset="0"/>
              </a:rPr>
              <a:t>Purpose</a:t>
            </a:r>
            <a:r>
              <a:rPr lang="en-US"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Cloud Computing</a:t>
            </a:r>
            <a:r>
              <a:rPr lang="en-US" sz="1100" b="0" i="0" u="none" strike="noStrike" dirty="0">
                <a:solidFill>
                  <a:srgbClr val="000000"/>
                </a:solidFill>
                <a:effectLst/>
                <a:latin typeface="Arial" panose="020B0604020202020204" pitchFamily="34" charset="0"/>
              </a:rPr>
              <a:t>: Primarily aimed at delivering on-demand computing resources over the internet on a pay-as-you-go basis. The primary goal is scalability, flexibility, and resource sharing.</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High-Performance Clusters (HPC)</a:t>
            </a:r>
            <a:r>
              <a:rPr lang="en-US" sz="1100" b="0" i="0" u="none" strike="noStrike" dirty="0">
                <a:solidFill>
                  <a:srgbClr val="000000"/>
                </a:solidFill>
                <a:effectLst/>
                <a:latin typeface="Arial" panose="020B0604020202020204" pitchFamily="34" charset="0"/>
              </a:rPr>
              <a:t>: Primarily focused on delivering supercomputing capabilities for intensive tasks that require significant computational power, such as simulations, scientific research, and high-frequency trading. The goal is maximum performance for specific, computationally intensive tasks.</a:t>
            </a:r>
          </a:p>
          <a:p>
            <a:pPr rtl="0" fontAlgn="base">
              <a:spcBef>
                <a:spcPts val="0"/>
              </a:spcBef>
              <a:spcAft>
                <a:spcPts val="0"/>
              </a:spcAft>
              <a:buFont typeface="+mj-lt"/>
              <a:buAutoNum type="arabicPeriod"/>
            </a:pPr>
            <a:r>
              <a:rPr lang="en-US" sz="1100" b="1" i="0" u="none" strike="noStrike" dirty="0">
                <a:solidFill>
                  <a:srgbClr val="000000"/>
                </a:solidFill>
                <a:effectLst/>
                <a:latin typeface="Arial" panose="020B0604020202020204" pitchFamily="34" charset="0"/>
              </a:rPr>
              <a:t>Architecture</a:t>
            </a:r>
            <a:r>
              <a:rPr lang="en-US"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Cloud Computing</a:t>
            </a:r>
            <a:r>
              <a:rPr lang="en-US" sz="1100" b="0" i="0" u="none" strike="noStrike" dirty="0">
                <a:solidFill>
                  <a:srgbClr val="000000"/>
                </a:solidFill>
                <a:effectLst/>
                <a:latin typeface="Arial" panose="020B0604020202020204" pitchFamily="34" charset="0"/>
              </a:rPr>
              <a:t>: Often built on distributed systems and virtualized resources. This architecture allows for dynamic resource allocation based on demand.</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HPC</a:t>
            </a:r>
            <a:r>
              <a:rPr lang="en-US" sz="1100" b="0" i="0" u="none" strike="noStrike" dirty="0">
                <a:solidFill>
                  <a:srgbClr val="000000"/>
                </a:solidFill>
                <a:effectLst/>
                <a:latin typeface="Arial" panose="020B0604020202020204" pitchFamily="34" charset="0"/>
              </a:rPr>
              <a:t>: Typically built with a cluster of tightly-coupled, high-performance computers that work in parallel to achieve maximum computational throughput. Often, HPC environments use supercomputers or grids to achieve this.</a:t>
            </a:r>
          </a:p>
          <a:p>
            <a:pPr rtl="0" fontAlgn="base">
              <a:spcBef>
                <a:spcPts val="0"/>
              </a:spcBef>
              <a:spcAft>
                <a:spcPts val="0"/>
              </a:spcAft>
              <a:buFont typeface="+mj-lt"/>
              <a:buAutoNum type="arabicPeriod"/>
            </a:pPr>
            <a:r>
              <a:rPr lang="en-US" sz="1100" b="1" i="0" u="none" strike="noStrike" dirty="0">
                <a:solidFill>
                  <a:srgbClr val="000000"/>
                </a:solidFill>
                <a:effectLst/>
                <a:latin typeface="Arial" panose="020B0604020202020204" pitchFamily="34" charset="0"/>
              </a:rPr>
              <a:t>Resource Allocation</a:t>
            </a:r>
            <a:r>
              <a:rPr lang="en-US"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Cloud Computing</a:t>
            </a:r>
            <a:r>
              <a:rPr lang="en-US" sz="1100" b="0" i="0" u="none" strike="noStrike" dirty="0">
                <a:solidFill>
                  <a:srgbClr val="000000"/>
                </a:solidFill>
                <a:effectLst/>
                <a:latin typeface="Arial" panose="020B0604020202020204" pitchFamily="34" charset="0"/>
              </a:rPr>
              <a:t>: Resources like storage, CPU, and memory are typically virtualized, allowing them to be easily scaled up or down based on demand.</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HPC</a:t>
            </a:r>
            <a:r>
              <a:rPr lang="en-US" sz="1100" b="0" i="0" u="none" strike="noStrike" dirty="0">
                <a:solidFill>
                  <a:srgbClr val="000000"/>
                </a:solidFill>
                <a:effectLst/>
                <a:latin typeface="Arial" panose="020B0604020202020204" pitchFamily="34" charset="0"/>
              </a:rPr>
              <a:t>: Resources are often meticulously configured and optimized for specific tasks to ensure maximum performance. There's less emphasis on dynamic scalability compared to Cloud environments.</a:t>
            </a:r>
          </a:p>
          <a:p>
            <a:pPr rtl="0" fontAlgn="base">
              <a:spcBef>
                <a:spcPts val="0"/>
              </a:spcBef>
              <a:spcAft>
                <a:spcPts val="0"/>
              </a:spcAft>
              <a:buFont typeface="+mj-lt"/>
              <a:buAutoNum type="arabicPeriod"/>
            </a:pPr>
            <a:r>
              <a:rPr lang="en-US" sz="1100" b="1" i="0" u="none" strike="noStrike" dirty="0">
                <a:solidFill>
                  <a:srgbClr val="000000"/>
                </a:solidFill>
                <a:effectLst/>
                <a:latin typeface="Arial" panose="020B0604020202020204" pitchFamily="34" charset="0"/>
              </a:rPr>
              <a:t>Usage and Applications</a:t>
            </a:r>
            <a:r>
              <a:rPr lang="en-US"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Cloud Computing</a:t>
            </a:r>
            <a:r>
              <a:rPr lang="en-US" sz="1100" b="0" i="0" u="none" strike="noStrike" dirty="0">
                <a:solidFill>
                  <a:srgbClr val="000000"/>
                </a:solidFill>
                <a:effectLst/>
                <a:latin typeface="Arial" panose="020B0604020202020204" pitchFamily="34" charset="0"/>
              </a:rPr>
              <a:t>: Used for a variety of services like Software as a Service (SaaS), Platform as a Service (PaaS), and Infrastructure as a Service (IaaS). Examples include web hosting, data storage services, and application hosting.</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HPC</a:t>
            </a:r>
            <a:r>
              <a:rPr lang="en-US" sz="1100" b="0" i="0" u="none" strike="noStrike" dirty="0">
                <a:solidFill>
                  <a:srgbClr val="000000"/>
                </a:solidFill>
                <a:effectLst/>
                <a:latin typeface="Arial" panose="020B0604020202020204" pitchFamily="34" charset="0"/>
              </a:rPr>
              <a:t>: Predominantly used for tasks requiring intensive computational power, like fluid dynamics simulations, genomic research, or large-scale data processing and analysis.</a:t>
            </a:r>
          </a:p>
          <a:p>
            <a:pPr rtl="0" fontAlgn="base">
              <a:spcBef>
                <a:spcPts val="0"/>
              </a:spcBef>
              <a:spcAft>
                <a:spcPts val="0"/>
              </a:spcAft>
              <a:buFont typeface="+mj-lt"/>
              <a:buAutoNum type="arabicPeriod"/>
            </a:pPr>
            <a:r>
              <a:rPr lang="en-US" sz="1100" b="1" i="0" u="none" strike="noStrike" dirty="0">
                <a:solidFill>
                  <a:srgbClr val="000000"/>
                </a:solidFill>
                <a:effectLst/>
                <a:latin typeface="Arial" panose="020B0604020202020204" pitchFamily="34" charset="0"/>
              </a:rPr>
              <a:t>Flexibility</a:t>
            </a:r>
            <a:r>
              <a:rPr lang="en-US"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Cloud Computing</a:t>
            </a:r>
            <a:r>
              <a:rPr lang="en-US" sz="1100" b="0" i="0" u="none" strike="noStrike" dirty="0">
                <a:solidFill>
                  <a:srgbClr val="000000"/>
                </a:solidFill>
                <a:effectLst/>
                <a:latin typeface="Arial" panose="020B0604020202020204" pitchFamily="34" charset="0"/>
              </a:rPr>
              <a:t>: Offers high flexibility with the ability to quickly deploy, scale, or reduce resources. It can cater to a wide range of applications and services.</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HPC</a:t>
            </a:r>
            <a:r>
              <a:rPr lang="en-US" sz="1100" b="0" i="0" u="none" strike="noStrike" dirty="0">
                <a:solidFill>
                  <a:srgbClr val="000000"/>
                </a:solidFill>
                <a:effectLst/>
                <a:latin typeface="Arial" panose="020B0604020202020204" pitchFamily="34" charset="0"/>
              </a:rPr>
              <a:t>: Generally, less flexible compared to cloud environments, as they are specifically optimized and configured for dedicated tasks.</a:t>
            </a:r>
          </a:p>
          <a:p>
            <a:pPr rtl="0" fontAlgn="base">
              <a:spcBef>
                <a:spcPts val="0"/>
              </a:spcBef>
              <a:spcAft>
                <a:spcPts val="0"/>
              </a:spcAft>
              <a:buFont typeface="+mj-lt"/>
              <a:buAutoNum type="arabicPeriod"/>
            </a:pPr>
            <a:r>
              <a:rPr lang="en-US" sz="1100" b="1" i="0" u="none" strike="noStrike" dirty="0">
                <a:solidFill>
                  <a:srgbClr val="000000"/>
                </a:solidFill>
                <a:effectLst/>
                <a:latin typeface="Arial" panose="020B0604020202020204" pitchFamily="34" charset="0"/>
              </a:rPr>
              <a:t>Economic Model</a:t>
            </a:r>
            <a:r>
              <a:rPr lang="en-US"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Cloud Computing</a:t>
            </a:r>
            <a:r>
              <a:rPr lang="en-US" sz="1100" b="0" i="0" u="none" strike="noStrike" dirty="0">
                <a:solidFill>
                  <a:srgbClr val="000000"/>
                </a:solidFill>
                <a:effectLst/>
                <a:latin typeface="Arial" panose="020B0604020202020204" pitchFamily="34" charset="0"/>
              </a:rPr>
              <a:t>: Typically employs a pay-as-you-go model, where users pay only for the resources they consume.</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HPC</a:t>
            </a:r>
            <a:r>
              <a:rPr lang="en-US" sz="1100" b="0" i="0" u="none" strike="noStrike" dirty="0">
                <a:solidFill>
                  <a:srgbClr val="000000"/>
                </a:solidFill>
                <a:effectLst/>
                <a:latin typeface="Arial" panose="020B0604020202020204" pitchFamily="34" charset="0"/>
              </a:rPr>
              <a:t>: The economic model varies, but these systems often involve substantial upfront investment in hardware and infrastructure.</a:t>
            </a:r>
          </a:p>
          <a:p>
            <a:pPr rtl="0" fontAlgn="base">
              <a:spcBef>
                <a:spcPts val="0"/>
              </a:spcBef>
              <a:spcAft>
                <a:spcPts val="0"/>
              </a:spcAft>
              <a:buFont typeface="+mj-lt"/>
              <a:buAutoNum type="arabicPeriod"/>
            </a:pPr>
            <a:r>
              <a:rPr lang="en-US" sz="1100" b="1" i="0" u="none" strike="noStrike" dirty="0">
                <a:solidFill>
                  <a:srgbClr val="000000"/>
                </a:solidFill>
                <a:effectLst/>
                <a:latin typeface="Arial" panose="020B0604020202020204" pitchFamily="34" charset="0"/>
              </a:rPr>
              <a:t>Location</a:t>
            </a:r>
            <a:r>
              <a:rPr lang="en-US" sz="1100" b="0" i="0" u="none" strike="noStrike" dirty="0">
                <a:solidFill>
                  <a:srgbClr val="000000"/>
                </a:solidFill>
                <a:effectLst/>
                <a:latin typeface="Arial" panose="020B0604020202020204" pitchFamily="34" charset="0"/>
              </a:rPr>
              <a:t>:</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Cloud Computing</a:t>
            </a:r>
            <a:r>
              <a:rPr lang="en-US" sz="1100" b="0" i="0" u="none" strike="noStrike" dirty="0">
                <a:solidFill>
                  <a:srgbClr val="000000"/>
                </a:solidFill>
                <a:effectLst/>
                <a:latin typeface="Arial" panose="020B0604020202020204" pitchFamily="34" charset="0"/>
              </a:rPr>
              <a:t>: Resources can be distributed across various locations, often across different data centers and regions globally.</a:t>
            </a:r>
          </a:p>
          <a:p>
            <a:pPr marL="742950" lvl="1" indent="-285750" rtl="0" fontAlgn="base">
              <a:spcBef>
                <a:spcPts val="0"/>
              </a:spcBef>
              <a:spcAft>
                <a:spcPts val="1200"/>
              </a:spcAft>
              <a:buFont typeface="Arial" panose="020B0604020202020204" pitchFamily="34" charset="0"/>
              <a:buChar char="•"/>
            </a:pPr>
            <a:r>
              <a:rPr lang="en-US" sz="1100" b="1" i="0" u="none" strike="noStrike" dirty="0">
                <a:solidFill>
                  <a:srgbClr val="000000"/>
                </a:solidFill>
                <a:effectLst/>
                <a:latin typeface="Arial" panose="020B0604020202020204" pitchFamily="34" charset="0"/>
              </a:rPr>
              <a:t>HPC</a:t>
            </a:r>
            <a:r>
              <a:rPr lang="en-US" sz="1100" b="0" i="0" u="none" strike="noStrike" dirty="0">
                <a:solidFill>
                  <a:srgbClr val="000000"/>
                </a:solidFill>
                <a:effectLst/>
                <a:latin typeface="Arial" panose="020B0604020202020204" pitchFamily="34" charset="0"/>
              </a:rPr>
              <a:t>: Systems are typically </a:t>
            </a:r>
            <a:r>
              <a:rPr lang="en-US" sz="1100" b="0" i="0" u="none" strike="noStrike" dirty="0" err="1">
                <a:solidFill>
                  <a:srgbClr val="000000"/>
                </a:solidFill>
                <a:effectLst/>
                <a:latin typeface="Arial" panose="020B0604020202020204" pitchFamily="34" charset="0"/>
              </a:rPr>
              <a:t>colocated</a:t>
            </a:r>
            <a:r>
              <a:rPr lang="en-US" sz="1100" b="0" i="0" u="none" strike="noStrike" dirty="0">
                <a:solidFill>
                  <a:srgbClr val="000000"/>
                </a:solidFill>
                <a:effectLst/>
                <a:latin typeface="Arial" panose="020B0604020202020204" pitchFamily="34" charset="0"/>
              </a:rPr>
              <a:t> in a single location or data center, optimizing for low-latency communication between nodes.</a:t>
            </a:r>
          </a:p>
          <a:p>
            <a:pPr rtl="0">
              <a:spcBef>
                <a:spcPts val="1200"/>
              </a:spcBef>
              <a:spcAft>
                <a:spcPts val="0"/>
              </a:spcAft>
            </a:pPr>
            <a:endParaRPr lang="en-US" sz="1100" b="0" i="0" u="none" strike="noStrike" dirty="0">
              <a:solidFill>
                <a:srgbClr val="000000"/>
              </a:solidFill>
              <a:effectLst/>
              <a:latin typeface="Arial" panose="020B0604020202020204" pitchFamily="34" charset="0"/>
            </a:endParaRPr>
          </a:p>
          <a:p>
            <a:pPr rtl="0">
              <a:spcBef>
                <a:spcPts val="1200"/>
              </a:spcBef>
              <a:spcAft>
                <a:spcPts val="0"/>
              </a:spcAft>
            </a:pPr>
            <a:r>
              <a:rPr lang="en-US" sz="1100" b="0" i="0" u="none" strike="noStrike" dirty="0">
                <a:solidFill>
                  <a:srgbClr val="000000"/>
                </a:solidFill>
                <a:effectLst/>
                <a:latin typeface="Arial" panose="020B0604020202020204" pitchFamily="34" charset="0"/>
              </a:rPr>
              <a:t>In summary, while both Cloud Computing and HPC leverage the power of multiple computers, they serve different needs and have distinct operational and architectural differences. Cloud Computing emphasizes flexibility and scalability, while HPC focuses on achieving maximum computational performance for specific tasks.</a:t>
            </a:r>
            <a:endParaRPr lang="en-US" dirty="0">
              <a:effectLst/>
            </a:endParaRPr>
          </a:p>
        </p:txBody>
      </p:sp>
    </p:spTree>
    <p:extLst>
      <p:ext uri="{BB962C8B-B14F-4D97-AF65-F5344CB8AC3E}">
        <p14:creationId xmlns:p14="http://schemas.microsoft.com/office/powerpoint/2010/main" val="268091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endParaRPr lang="en-US" dirty="0">
              <a:effectLst/>
            </a:endParaRPr>
          </a:p>
        </p:txBody>
      </p:sp>
    </p:spTree>
    <p:extLst>
      <p:ext uri="{BB962C8B-B14F-4D97-AF65-F5344CB8AC3E}">
        <p14:creationId xmlns:p14="http://schemas.microsoft.com/office/powerpoint/2010/main" val="1816165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r>
              <a:rPr lang="en-US" dirty="0">
                <a:effectLst/>
              </a:rPr>
              <a:t>SLURM – Simple Linux Utility for Resource Management</a:t>
            </a:r>
          </a:p>
          <a:p>
            <a:pPr rtl="0" fontAlgn="base">
              <a:spcBef>
                <a:spcPts val="0"/>
              </a:spcBef>
              <a:spcAft>
                <a:spcPts val="0"/>
              </a:spcAft>
              <a:buFont typeface="+mj-lt"/>
              <a:buAutoNum type="arabicPeriod"/>
            </a:pPr>
            <a:endParaRPr lang="en-US" dirty="0">
              <a:effectLst/>
            </a:endParaRPr>
          </a:p>
          <a:p>
            <a:pPr rtl="0" fontAlgn="base">
              <a:spcBef>
                <a:spcPts val="0"/>
              </a:spcBef>
              <a:spcAft>
                <a:spcPts val="0"/>
              </a:spcAft>
              <a:buFont typeface="+mj-lt"/>
              <a:buAutoNum type="arabicPeriod"/>
            </a:pPr>
            <a:r>
              <a:rPr lang="en-US" dirty="0">
                <a:effectLst/>
              </a:rPr>
              <a:t>Command:</a:t>
            </a:r>
          </a:p>
          <a:p>
            <a:pPr lvl="1" rtl="0" fontAlgn="base">
              <a:spcBef>
                <a:spcPts val="0"/>
              </a:spcBef>
              <a:spcAft>
                <a:spcPts val="0"/>
              </a:spcAft>
              <a:buFont typeface="+mj-lt"/>
              <a:buAutoNum type="arabicPeriod"/>
            </a:pPr>
            <a:r>
              <a:rPr lang="en-US" dirty="0" err="1">
                <a:effectLst/>
              </a:rPr>
              <a:t>srun</a:t>
            </a:r>
            <a:r>
              <a:rPr lang="en-US" dirty="0">
                <a:effectLst/>
              </a:rPr>
              <a:t> –</a:t>
            </a:r>
            <a:r>
              <a:rPr lang="en-US" dirty="0" err="1">
                <a:effectLst/>
              </a:rPr>
              <a:t>pty</a:t>
            </a:r>
            <a:r>
              <a:rPr lang="en-US" dirty="0">
                <a:effectLst/>
              </a:rPr>
              <a:t>: Request an interactive session</a:t>
            </a:r>
          </a:p>
          <a:p>
            <a:pPr lvl="1" rtl="0" fontAlgn="base">
              <a:spcBef>
                <a:spcPts val="0"/>
              </a:spcBef>
              <a:spcAft>
                <a:spcPts val="0"/>
              </a:spcAft>
              <a:buFont typeface="+mj-lt"/>
              <a:buAutoNum type="arabicPeriod"/>
            </a:pPr>
            <a:r>
              <a:rPr lang="en-US" dirty="0">
                <a:effectLst/>
              </a:rPr>
              <a:t>-p test: the compute node should be of the test-class</a:t>
            </a:r>
          </a:p>
          <a:p>
            <a:pPr lvl="1" rtl="0" fontAlgn="base">
              <a:spcBef>
                <a:spcPts val="0"/>
              </a:spcBef>
              <a:spcAft>
                <a:spcPts val="0"/>
              </a:spcAft>
              <a:buFont typeface="+mj-lt"/>
              <a:buAutoNum type="arabicPeriod"/>
            </a:pPr>
            <a:r>
              <a:rPr lang="en-US" dirty="0">
                <a:effectLst/>
              </a:rPr>
              <a:t>--mem 100: request 100MB of memory</a:t>
            </a:r>
          </a:p>
          <a:p>
            <a:pPr lvl="1" rtl="0" fontAlgn="base">
              <a:spcBef>
                <a:spcPts val="0"/>
              </a:spcBef>
              <a:spcAft>
                <a:spcPts val="0"/>
              </a:spcAft>
              <a:buFont typeface="+mj-lt"/>
              <a:buAutoNum type="arabicPeriod"/>
            </a:pPr>
            <a:r>
              <a:rPr lang="en-US" dirty="0">
                <a:effectLst/>
              </a:rPr>
              <a:t>-t 0-1:00: request the session for one hour</a:t>
            </a:r>
          </a:p>
        </p:txBody>
      </p:sp>
    </p:spTree>
    <p:extLst>
      <p:ext uri="{BB962C8B-B14F-4D97-AF65-F5344CB8AC3E}">
        <p14:creationId xmlns:p14="http://schemas.microsoft.com/office/powerpoint/2010/main" val="823344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endParaRPr lang="en-US" dirty="0">
              <a:effectLst/>
            </a:endParaRPr>
          </a:p>
        </p:txBody>
      </p:sp>
    </p:spTree>
    <p:extLst>
      <p:ext uri="{BB962C8B-B14F-4D97-AF65-F5344CB8AC3E}">
        <p14:creationId xmlns:p14="http://schemas.microsoft.com/office/powerpoint/2010/main" val="1796750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endParaRPr lang="en-US" dirty="0">
              <a:effectLst/>
            </a:endParaRPr>
          </a:p>
        </p:txBody>
      </p:sp>
    </p:spTree>
    <p:extLst>
      <p:ext uri="{BB962C8B-B14F-4D97-AF65-F5344CB8AC3E}">
        <p14:creationId xmlns:p14="http://schemas.microsoft.com/office/powerpoint/2010/main" val="1788912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rtl="0" fontAlgn="base">
              <a:spcBef>
                <a:spcPts val="0"/>
              </a:spcBef>
              <a:spcAft>
                <a:spcPts val="0"/>
              </a:spcAft>
              <a:buFont typeface="+mj-lt"/>
              <a:buAutoNum type="arabicPeriod"/>
            </a:pPr>
            <a:endParaRPr lang="en-US" dirty="0">
              <a:effectLst/>
            </a:endParaRPr>
          </a:p>
        </p:txBody>
      </p:sp>
    </p:spTree>
    <p:extLst>
      <p:ext uri="{BB962C8B-B14F-4D97-AF65-F5344CB8AC3E}">
        <p14:creationId xmlns:p14="http://schemas.microsoft.com/office/powerpoint/2010/main" val="2582330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777C-AD5F-CB16-3739-4BE7613136DF}"/>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6398EA-032B-9986-8E06-F270056C2A58}"/>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D6ECEC-F09B-E4EC-51A6-8572B07DE1C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03773D1-ECA1-AAE4-45F6-C508E1DF21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8DCAE5-66D3-8BB6-F51C-905C92B08F0B}"/>
              </a:ext>
            </a:extLst>
          </p:cNvPr>
          <p:cNvSpPr>
            <a:spLocks noGrp="1"/>
          </p:cNvSpPr>
          <p:nvPr>
            <p:ph type="sldNum" sz="quarter" idx="12"/>
          </p:nvPr>
        </p:nvSpPr>
        <p:spPr/>
        <p:txBody>
          <a:bodyPr/>
          <a:lstStyle/>
          <a:p>
            <a:fld id="{40A05456-FA72-A044-A257-3724A791F7C3}" type="slidenum">
              <a:rPr lang="en-US" smtClean="0"/>
              <a:t>‹#›</a:t>
            </a:fld>
            <a:endParaRPr lang="en-US"/>
          </a:p>
        </p:txBody>
      </p:sp>
      <p:sp>
        <p:nvSpPr>
          <p:cNvPr id="7" name="Google Shape;99;p25">
            <a:extLst>
              <a:ext uri="{FF2B5EF4-FFF2-40B4-BE49-F238E27FC236}">
                <a16:creationId xmlns:a16="http://schemas.microsoft.com/office/drawing/2014/main" id="{B6FFE9CC-4124-4065-C9FD-78B8CF257F7C}"/>
              </a:ext>
            </a:extLst>
          </p:cNvPr>
          <p:cNvSpPr txBox="1"/>
          <p:nvPr userDrawn="1"/>
        </p:nvSpPr>
        <p:spPr>
          <a:xfrm>
            <a:off x="240215" y="2864115"/>
            <a:ext cx="8663700" cy="110799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 sz="1200" b="1" i="0" u="none" strike="noStrike" cap="none" dirty="0">
                <a:solidFill>
                  <a:schemeClr val="dk1"/>
                </a:solidFill>
                <a:latin typeface="Montserrat"/>
                <a:ea typeface="Montserrat"/>
                <a:cs typeface="Montserrat"/>
                <a:sym typeface="Montserrat"/>
              </a:rPr>
              <a:t>Robert Spang</a:t>
            </a:r>
          </a:p>
          <a:p>
            <a:pPr algn="ctr">
              <a:buClr>
                <a:schemeClr val="dk1"/>
              </a:buClr>
              <a:buSzPts val="3111"/>
            </a:pPr>
            <a:r>
              <a:rPr lang="en" sz="1200" b="1" dirty="0">
                <a:solidFill>
                  <a:schemeClr val="dk1"/>
                </a:solidFill>
                <a:latin typeface="Montserrat"/>
                <a:ea typeface="Montserrat"/>
                <a:cs typeface="Montserrat"/>
                <a:sym typeface="Montserrat"/>
              </a:rPr>
              <a:t>Visiting Scholar, </a:t>
            </a:r>
            <a:r>
              <a:rPr lang="en-US" sz="1200" b="1" i="0" u="none" strike="noStrike" cap="none" dirty="0">
                <a:solidFill>
                  <a:schemeClr val="dk1"/>
                </a:solidFill>
                <a:latin typeface="Montserrat"/>
                <a:ea typeface="Montserrat"/>
                <a:cs typeface="Montserrat"/>
                <a:sym typeface="Montserrat"/>
              </a:rPr>
              <a:t>Centre for Geographic Analysis, Harvard University</a:t>
            </a:r>
          </a:p>
          <a:p>
            <a:pPr marL="0" marR="0" lvl="0" indent="0" algn="ctr" rtl="0">
              <a:lnSpc>
                <a:spcPct val="100000"/>
              </a:lnSpc>
              <a:spcBef>
                <a:spcPts val="0"/>
              </a:spcBef>
              <a:spcAft>
                <a:spcPts val="0"/>
              </a:spcAft>
              <a:buClr>
                <a:schemeClr val="dk1"/>
              </a:buClr>
              <a:buSzPts val="3111"/>
              <a:buFont typeface="Arial"/>
              <a:buNone/>
            </a:pPr>
            <a:r>
              <a:rPr lang="en" sz="1200" b="1" dirty="0">
                <a:solidFill>
                  <a:schemeClr val="dk1"/>
                </a:solidFill>
                <a:latin typeface="Montserrat"/>
                <a:ea typeface="Montserrat"/>
                <a:cs typeface="Montserrat"/>
                <a:sym typeface="Montserrat"/>
              </a:rPr>
              <a:t>Quality and Usability Lab, Technical University of Berlin, Germany</a:t>
            </a:r>
          </a:p>
          <a:p>
            <a:pPr marL="0" marR="0" lvl="0" indent="0" algn="ctr" rtl="0">
              <a:lnSpc>
                <a:spcPct val="100000"/>
              </a:lnSpc>
              <a:spcBef>
                <a:spcPts val="0"/>
              </a:spcBef>
              <a:spcAft>
                <a:spcPts val="0"/>
              </a:spcAft>
              <a:buClr>
                <a:schemeClr val="dk1"/>
              </a:buClr>
              <a:buSzPts val="3111"/>
              <a:buFont typeface="Arial"/>
              <a:buNone/>
            </a:pPr>
            <a:endParaRPr lang="en-US" sz="1200" b="1" dirty="0">
              <a:solidFill>
                <a:schemeClr val="dk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Devika </a:t>
            </a:r>
            <a:r>
              <a:rPr lang="en-US" sz="1200" b="1" i="0" u="none" strike="noStrike" cap="none" dirty="0" err="1">
                <a:solidFill>
                  <a:schemeClr val="dk1"/>
                </a:solidFill>
                <a:latin typeface="Montserrat"/>
                <a:ea typeface="Montserrat"/>
                <a:cs typeface="Montserrat"/>
                <a:sym typeface="Montserrat"/>
              </a:rPr>
              <a:t>Kakkar</a:t>
            </a:r>
            <a:r>
              <a:rPr lang="en-US" sz="1200" b="1" i="0" u="none" strike="noStrike" cap="none" dirty="0">
                <a:solidFill>
                  <a:schemeClr val="dk1"/>
                </a:solidFill>
                <a:latin typeface="Montserrat"/>
                <a:ea typeface="Montserrat"/>
                <a:cs typeface="Montserrat"/>
                <a:sym typeface="Montserrat"/>
              </a:rPr>
              <a:t> and </a:t>
            </a:r>
            <a:r>
              <a:rPr lang="en-US" sz="1200" b="1" i="0" u="none" strike="noStrike" cap="none" dirty="0" err="1">
                <a:solidFill>
                  <a:schemeClr val="dk1"/>
                </a:solidFill>
                <a:latin typeface="Montserrat"/>
                <a:ea typeface="Montserrat"/>
                <a:cs typeface="Montserrat"/>
                <a:sym typeface="Montserrat"/>
              </a:rPr>
              <a:t>Xiaokang</a:t>
            </a:r>
            <a:r>
              <a:rPr lang="en-US" sz="1200" b="1" i="0" u="none" strike="noStrike" cap="none" dirty="0">
                <a:solidFill>
                  <a:schemeClr val="dk1"/>
                </a:solidFill>
                <a:latin typeface="Montserrat"/>
                <a:ea typeface="Montserrat"/>
                <a:cs typeface="Montserrat"/>
                <a:sym typeface="Montserrat"/>
              </a:rPr>
              <a:t> Fu</a:t>
            </a:r>
          </a:p>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Centre for Geographic Analysis, Harvard University</a:t>
            </a:r>
          </a:p>
        </p:txBody>
      </p:sp>
      <p:sp>
        <p:nvSpPr>
          <p:cNvPr id="8" name="Google Shape;100;p25">
            <a:extLst>
              <a:ext uri="{FF2B5EF4-FFF2-40B4-BE49-F238E27FC236}">
                <a16:creationId xmlns:a16="http://schemas.microsoft.com/office/drawing/2014/main" id="{6A803032-E3D2-2CC2-5CEB-F95EED6E9748}"/>
              </a:ext>
            </a:extLst>
          </p:cNvPr>
          <p:cNvSpPr txBox="1"/>
          <p:nvPr userDrawn="1"/>
        </p:nvSpPr>
        <p:spPr>
          <a:xfrm>
            <a:off x="0" y="1616875"/>
            <a:ext cx="9144000" cy="923400"/>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Python for Geospatial Big Data and Data Science</a:t>
            </a:r>
            <a:br>
              <a:rPr lang="en-US" sz="2400" b="1" dirty="0">
                <a:solidFill>
                  <a:schemeClr val="lt1"/>
                </a:solidFill>
                <a:latin typeface="Montserrat"/>
                <a:ea typeface="Montserrat"/>
                <a:cs typeface="Montserrat"/>
                <a:sym typeface="Montserrat"/>
              </a:rPr>
            </a:br>
            <a:r>
              <a:rPr lang="en-US" sz="2400" b="1" dirty="0">
                <a:solidFill>
                  <a:schemeClr val="lt1"/>
                </a:solidFill>
                <a:latin typeface="Montserrat"/>
                <a:ea typeface="Montserrat"/>
                <a:cs typeface="Montserrat"/>
                <a:sym typeface="Montserrat"/>
              </a:rPr>
              <a:t>Using the FASRC</a:t>
            </a:r>
            <a:endParaRPr sz="1600" b="1" i="0" u="none" strike="noStrike" cap="none" dirty="0">
              <a:solidFill>
                <a:schemeClr val="lt1"/>
              </a:solidFill>
              <a:latin typeface="Montserrat"/>
              <a:ea typeface="Montserrat"/>
              <a:cs typeface="Montserrat"/>
              <a:sym typeface="Montserrat"/>
            </a:endParaRPr>
          </a:p>
        </p:txBody>
      </p:sp>
      <p:pic>
        <p:nvPicPr>
          <p:cNvPr id="9" name="Google Shape;101;p25" descr="Partners | The F(o)und Project">
            <a:extLst>
              <a:ext uri="{FF2B5EF4-FFF2-40B4-BE49-F238E27FC236}">
                <a16:creationId xmlns:a16="http://schemas.microsoft.com/office/drawing/2014/main" id="{4C510050-DFBD-9CCB-90FC-E688546A5173}"/>
              </a:ext>
            </a:extLst>
          </p:cNvPr>
          <p:cNvPicPr preferRelativeResize="0"/>
          <p:nvPr userDrawn="1"/>
        </p:nvPicPr>
        <p:blipFill rotWithShape="1">
          <a:blip r:embed="rId2">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100567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5" name="Rectangle 4">
            <a:extLst>
              <a:ext uri="{FF2B5EF4-FFF2-40B4-BE49-F238E27FC236}">
                <a16:creationId xmlns:a16="http://schemas.microsoft.com/office/drawing/2014/main" id="{8BC40EDD-8599-0A2B-F0EC-C212EFE2DF26}"/>
              </a:ext>
            </a:extLst>
          </p:cNvPr>
          <p:cNvSpPr/>
          <p:nvPr userDrawn="1"/>
        </p:nvSpPr>
        <p:spPr>
          <a:xfrm>
            <a:off x="0" y="445025"/>
            <a:ext cx="8832300" cy="572700"/>
          </a:xfrm>
          <a:prstGeom prst="rect">
            <a:avLst/>
          </a:prstGeom>
          <a:solidFill>
            <a:srgbClr val="1B7A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17;p4"/>
          <p:cNvSpPr txBox="1">
            <a:spLocks noGrp="1"/>
          </p:cNvSpPr>
          <p:nvPr>
            <p:ph type="title" hasCustomPrompt="1"/>
          </p:nvPr>
        </p:nvSpPr>
        <p:spPr>
          <a:xfrm>
            <a:off x="311700" y="445025"/>
            <a:ext cx="8520600" cy="572700"/>
          </a:xfrm>
          <a:prstGeom prst="rect">
            <a:avLst/>
          </a:prstGeom>
          <a:solidFill>
            <a:srgbClr val="1B7A86"/>
          </a:solidFill>
        </p:spPr>
        <p:txBody>
          <a:bodyPr spcFirstLastPara="1" wrap="square" lIns="91425" tIns="91425" rIns="91425" bIns="91425" anchor="t" anchorCtr="0">
            <a:normAutofit/>
          </a:bodyPr>
          <a:lstStyle>
            <a:lvl1pPr lvl="0">
              <a:spcBef>
                <a:spcPts val="0"/>
              </a:spcBef>
              <a:spcAft>
                <a:spcPts val="0"/>
              </a:spcAft>
              <a:buSzPts val="2800"/>
              <a:buNone/>
              <a:defRPr sz="2800" b="1" i="0" u="none" strike="noStrike" cap="none">
                <a:solidFill>
                  <a:schemeClr val="lt1"/>
                </a:solidFill>
                <a:latin typeface="Montserrat"/>
                <a:ea typeface="Montserrat"/>
                <a:cs typeface="Montserrat"/>
                <a:sym typeface="Aria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sz="2400" b="1" i="0" u="none" strike="noStrike" cap="none" dirty="0">
                <a:solidFill>
                  <a:schemeClr val="lt1"/>
                </a:solidFill>
                <a:latin typeface="Montserrat"/>
                <a:sym typeface="Arial"/>
              </a:rPr>
              <a:t>Title</a:t>
            </a:r>
            <a:endParaRPr dirty="0"/>
          </a:p>
        </p:txBody>
      </p:sp>
      <p:sp>
        <p:nvSpPr>
          <p:cNvPr id="18" name="Google Shape;18;p4"/>
          <p:cNvSpPr txBox="1">
            <a:spLocks noGrp="1"/>
          </p:cNvSpPr>
          <p:nvPr>
            <p:ph type="body" idx="1" hasCustomPrompt="1"/>
          </p:nvPr>
        </p:nvSpPr>
        <p:spPr>
          <a:xfrm>
            <a:off x="311700" y="1152475"/>
            <a:ext cx="8520600" cy="3120945"/>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sz="2400" b="0" i="0" u="none" strike="noStrike" cap="none" dirty="0">
                <a:solidFill>
                  <a:schemeClr val="dk1"/>
                </a:solidFill>
                <a:latin typeface="Montserrat"/>
                <a:ea typeface="Montserrat"/>
                <a:cs typeface="Montserrat"/>
                <a:sym typeface="Arial"/>
              </a:defRPr>
            </a:lvl1pPr>
            <a:lvl2pPr marL="914400" lvl="1" indent="-317500">
              <a:spcBef>
                <a:spcPts val="0"/>
              </a:spcBef>
              <a:spcAft>
                <a:spcPts val="0"/>
              </a:spcAft>
              <a:buSzPts val="1400"/>
              <a:buChar char="○"/>
              <a:defRPr sz="2000"/>
            </a:lvl2pPr>
            <a:lvl3pPr marL="1371600" lvl="2" indent="-317500">
              <a:spcBef>
                <a:spcPts val="0"/>
              </a:spcBef>
              <a:spcAft>
                <a:spcPts val="0"/>
              </a:spcAft>
              <a:buSzPts val="1400"/>
              <a:buChar char="■"/>
              <a:defRPr sz="1600"/>
            </a:lvl3pPr>
            <a:lvl4pPr marL="1828800" lvl="3" indent="-317500">
              <a:spcBef>
                <a:spcPts val="0"/>
              </a:spcBef>
              <a:spcAft>
                <a:spcPts val="0"/>
              </a:spcAft>
              <a:buSzPts val="1400"/>
              <a:buChar char="●"/>
              <a:defRPr sz="1600"/>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r>
              <a:rPr lang="en-US" dirty="0"/>
              <a:t>Element</a:t>
            </a:r>
          </a:p>
          <a:p>
            <a:pPr lvl="1"/>
            <a:r>
              <a:rPr lang="en-US" dirty="0"/>
              <a:t>Level 2</a:t>
            </a:r>
          </a:p>
          <a:p>
            <a:pPr lvl="2"/>
            <a:r>
              <a:rPr lang="en-US" dirty="0"/>
              <a:t>Level 3</a:t>
            </a:r>
          </a:p>
          <a:p>
            <a:pPr lvl="3"/>
            <a:r>
              <a:rPr lang="en-US" dirty="0"/>
              <a:t>Level 4</a:t>
            </a:r>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 name="Google Shape;101;p25" descr="Partners | The F(o)und Project">
            <a:extLst>
              <a:ext uri="{FF2B5EF4-FFF2-40B4-BE49-F238E27FC236}">
                <a16:creationId xmlns:a16="http://schemas.microsoft.com/office/drawing/2014/main" id="{694684FA-B3FD-4A05-BC17-113F73444BF4}"/>
              </a:ext>
            </a:extLst>
          </p:cNvPr>
          <p:cNvPicPr preferRelativeResize="0"/>
          <p:nvPr userDrawn="1"/>
        </p:nvPicPr>
        <p:blipFill rotWithShape="1">
          <a:blip r:embed="rId2">
            <a:alphaModFix/>
          </a:blip>
          <a:srcRect/>
          <a:stretch/>
        </p:blipFill>
        <p:spPr>
          <a:xfrm>
            <a:off x="3665344" y="4405468"/>
            <a:ext cx="1764792" cy="6172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3"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40215" y="2864115"/>
            <a:ext cx="8663700" cy="110799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 sz="1200" b="1" i="0" u="none" strike="noStrike" cap="none" dirty="0">
                <a:solidFill>
                  <a:schemeClr val="dk1"/>
                </a:solidFill>
                <a:latin typeface="Montserrat"/>
                <a:ea typeface="Montserrat"/>
                <a:cs typeface="Montserrat"/>
                <a:sym typeface="Montserrat"/>
              </a:rPr>
              <a:t>Robert Spang</a:t>
            </a:r>
          </a:p>
          <a:p>
            <a:pPr algn="ctr">
              <a:buClr>
                <a:schemeClr val="dk1"/>
              </a:buClr>
              <a:buSzPts val="3111"/>
            </a:pPr>
            <a:r>
              <a:rPr lang="en" sz="1200" b="1" dirty="0">
                <a:solidFill>
                  <a:schemeClr val="dk1"/>
                </a:solidFill>
                <a:latin typeface="Montserrat"/>
                <a:ea typeface="Montserrat"/>
                <a:cs typeface="Montserrat"/>
                <a:sym typeface="Montserrat"/>
              </a:rPr>
              <a:t>Visiting Scholar, </a:t>
            </a:r>
            <a:r>
              <a:rPr lang="en-US" sz="1200" b="1" i="0" u="none" strike="noStrike" cap="none" dirty="0">
                <a:solidFill>
                  <a:schemeClr val="dk1"/>
                </a:solidFill>
                <a:latin typeface="Montserrat"/>
                <a:ea typeface="Montserrat"/>
                <a:cs typeface="Montserrat"/>
                <a:sym typeface="Montserrat"/>
              </a:rPr>
              <a:t>Centre for Geographic Analysis, Harvard University</a:t>
            </a:r>
          </a:p>
          <a:p>
            <a:pPr marL="0" marR="0" lvl="0" indent="0" algn="ctr" rtl="0">
              <a:lnSpc>
                <a:spcPct val="100000"/>
              </a:lnSpc>
              <a:spcBef>
                <a:spcPts val="0"/>
              </a:spcBef>
              <a:spcAft>
                <a:spcPts val="0"/>
              </a:spcAft>
              <a:buClr>
                <a:schemeClr val="dk1"/>
              </a:buClr>
              <a:buSzPts val="3111"/>
              <a:buFont typeface="Arial"/>
              <a:buNone/>
            </a:pPr>
            <a:r>
              <a:rPr lang="en" sz="1200" b="1" dirty="0">
                <a:solidFill>
                  <a:schemeClr val="dk1"/>
                </a:solidFill>
                <a:latin typeface="Montserrat"/>
                <a:ea typeface="Montserrat"/>
                <a:cs typeface="Montserrat"/>
                <a:sym typeface="Montserrat"/>
              </a:rPr>
              <a:t>Quality and Usability Lab, Technical University of Berlin, Germany</a:t>
            </a:r>
          </a:p>
          <a:p>
            <a:pPr marL="0" marR="0" lvl="0" indent="0" algn="ctr" rtl="0">
              <a:lnSpc>
                <a:spcPct val="100000"/>
              </a:lnSpc>
              <a:spcBef>
                <a:spcPts val="0"/>
              </a:spcBef>
              <a:spcAft>
                <a:spcPts val="0"/>
              </a:spcAft>
              <a:buClr>
                <a:schemeClr val="dk1"/>
              </a:buClr>
              <a:buSzPts val="3111"/>
              <a:buFont typeface="Arial"/>
              <a:buNone/>
            </a:pPr>
            <a:endParaRPr lang="en-US" sz="1200" b="1" dirty="0">
              <a:solidFill>
                <a:schemeClr val="dk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Devika </a:t>
            </a:r>
            <a:r>
              <a:rPr lang="en-US" sz="1200" b="1" i="0" u="none" strike="noStrike" cap="none" dirty="0" err="1">
                <a:solidFill>
                  <a:schemeClr val="dk1"/>
                </a:solidFill>
                <a:latin typeface="Montserrat"/>
                <a:ea typeface="Montserrat"/>
                <a:cs typeface="Montserrat"/>
                <a:sym typeface="Montserrat"/>
              </a:rPr>
              <a:t>Kakkar</a:t>
            </a:r>
            <a:r>
              <a:rPr lang="en-US" sz="1200" b="1" i="0" u="none" strike="noStrike" cap="none" dirty="0">
                <a:solidFill>
                  <a:schemeClr val="dk1"/>
                </a:solidFill>
                <a:latin typeface="Montserrat"/>
                <a:ea typeface="Montserrat"/>
                <a:cs typeface="Montserrat"/>
                <a:sym typeface="Montserrat"/>
              </a:rPr>
              <a:t> and </a:t>
            </a:r>
            <a:r>
              <a:rPr lang="en-US" sz="1200" b="1" i="0" u="none" strike="noStrike" cap="none" dirty="0" err="1">
                <a:solidFill>
                  <a:schemeClr val="dk1"/>
                </a:solidFill>
                <a:latin typeface="Montserrat"/>
                <a:ea typeface="Montserrat"/>
                <a:cs typeface="Montserrat"/>
                <a:sym typeface="Montserrat"/>
              </a:rPr>
              <a:t>Xiaokang</a:t>
            </a:r>
            <a:r>
              <a:rPr lang="en-US" sz="1200" b="1" i="0" u="none" strike="noStrike" cap="none" dirty="0">
                <a:solidFill>
                  <a:schemeClr val="dk1"/>
                </a:solidFill>
                <a:latin typeface="Montserrat"/>
                <a:ea typeface="Montserrat"/>
                <a:cs typeface="Montserrat"/>
                <a:sym typeface="Montserrat"/>
              </a:rPr>
              <a:t> Fu</a:t>
            </a:r>
          </a:p>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Centre for Geographic Analysis, Harvard University</a:t>
            </a:r>
          </a:p>
        </p:txBody>
      </p:sp>
      <p:sp>
        <p:nvSpPr>
          <p:cNvPr id="100" name="Google Shape;100;p25"/>
          <p:cNvSpPr txBox="1"/>
          <p:nvPr/>
        </p:nvSpPr>
        <p:spPr>
          <a:xfrm>
            <a:off x="0" y="1616875"/>
            <a:ext cx="9144000" cy="923400"/>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Python for Geospatial Big Data and Data Science</a:t>
            </a:r>
            <a:br>
              <a:rPr lang="en-US" sz="2400" b="1" dirty="0">
                <a:solidFill>
                  <a:schemeClr val="lt1"/>
                </a:solidFill>
                <a:latin typeface="Montserrat"/>
                <a:ea typeface="Montserrat"/>
                <a:cs typeface="Montserrat"/>
                <a:sym typeface="Montserrat"/>
              </a:rPr>
            </a:br>
            <a:r>
              <a:rPr lang="en-US" sz="2400" b="1" dirty="0">
                <a:solidFill>
                  <a:schemeClr val="lt1"/>
                </a:solidFill>
                <a:latin typeface="Montserrat"/>
                <a:ea typeface="Montserrat"/>
                <a:cs typeface="Montserrat"/>
                <a:sym typeface="Montserrat"/>
              </a:rPr>
              <a:t>Using the FASRC</a:t>
            </a:r>
            <a:endParaRPr sz="1600" b="1" i="0" u="none" strike="noStrike" cap="none" dirty="0">
              <a:solidFill>
                <a:schemeClr val="lt1"/>
              </a:solidFill>
              <a:latin typeface="Montserrat"/>
              <a:ea typeface="Montserrat"/>
              <a:cs typeface="Montserrat"/>
              <a:sym typeface="Montserrat"/>
            </a:endParaRPr>
          </a:p>
        </p:txBody>
      </p:sp>
      <p:pic>
        <p:nvPicPr>
          <p:cNvPr id="101" name="Google Shape;101;p25" descr="Partners | The F(o)und Project"/>
          <p:cNvPicPr preferRelativeResize="0"/>
          <p:nvPr/>
        </p:nvPicPr>
        <p:blipFill rotWithShape="1">
          <a:blip r:embed="rId3">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2915556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E8C-9356-19C6-2D08-703729B98610}"/>
              </a:ext>
            </a:extLst>
          </p:cNvPr>
          <p:cNvSpPr>
            <a:spLocks noGrp="1"/>
          </p:cNvSpPr>
          <p:nvPr>
            <p:ph type="title"/>
          </p:nvPr>
        </p:nvSpPr>
        <p:spPr/>
        <p:txBody>
          <a:bodyPr>
            <a:normAutofit fontScale="90000"/>
          </a:bodyPr>
          <a:lstStyle/>
          <a:p>
            <a:r>
              <a:rPr lang="en-US" dirty="0"/>
              <a:t>Structure of the FASRC – Partitions</a:t>
            </a:r>
          </a:p>
        </p:txBody>
      </p:sp>
      <p:sp>
        <p:nvSpPr>
          <p:cNvPr id="3" name="Text Placeholder 2">
            <a:extLst>
              <a:ext uri="{FF2B5EF4-FFF2-40B4-BE49-F238E27FC236}">
                <a16:creationId xmlns:a16="http://schemas.microsoft.com/office/drawing/2014/main" id="{CDBF44A0-D522-2000-157F-5B917A584048}"/>
              </a:ext>
            </a:extLst>
          </p:cNvPr>
          <p:cNvSpPr>
            <a:spLocks noGrp="1"/>
          </p:cNvSpPr>
          <p:nvPr>
            <p:ph type="body" idx="1"/>
          </p:nvPr>
        </p:nvSpPr>
        <p:spPr>
          <a:xfrm>
            <a:off x="311699" y="1152475"/>
            <a:ext cx="8520599" cy="3546000"/>
          </a:xfrm>
        </p:spPr>
        <p:txBody>
          <a:bodyPr>
            <a:normAutofit/>
          </a:bodyPr>
          <a:lstStyle/>
          <a:p>
            <a:r>
              <a:rPr lang="en-US" dirty="0"/>
              <a:t>Partitions are the different node-classes</a:t>
            </a:r>
          </a:p>
          <a:p>
            <a:pPr lvl="1"/>
            <a:r>
              <a:rPr lang="en-US" dirty="0"/>
              <a:t>Each class comes with different attributes for different use-cases</a:t>
            </a:r>
          </a:p>
        </p:txBody>
      </p:sp>
      <p:pic>
        <p:nvPicPr>
          <p:cNvPr id="5" name="Picture 4">
            <a:extLst>
              <a:ext uri="{FF2B5EF4-FFF2-40B4-BE49-F238E27FC236}">
                <a16:creationId xmlns:a16="http://schemas.microsoft.com/office/drawing/2014/main" id="{9ED1E787-4935-EF45-DA2D-B7DDAC5D6D6C}"/>
              </a:ext>
            </a:extLst>
          </p:cNvPr>
          <p:cNvPicPr>
            <a:picLocks noChangeAspect="1"/>
          </p:cNvPicPr>
          <p:nvPr/>
        </p:nvPicPr>
        <p:blipFill>
          <a:blip r:embed="rId3"/>
          <a:stretch>
            <a:fillRect/>
          </a:stretch>
        </p:blipFill>
        <p:spPr>
          <a:xfrm>
            <a:off x="974170" y="2116669"/>
            <a:ext cx="7772400" cy="2206674"/>
          </a:xfrm>
          <a:prstGeom prst="rect">
            <a:avLst/>
          </a:prstGeom>
        </p:spPr>
      </p:pic>
      <p:sp>
        <p:nvSpPr>
          <p:cNvPr id="6" name="TextBox 5">
            <a:extLst>
              <a:ext uri="{FF2B5EF4-FFF2-40B4-BE49-F238E27FC236}">
                <a16:creationId xmlns:a16="http://schemas.microsoft.com/office/drawing/2014/main" id="{E77397DF-9284-52D2-582D-91AA21156DFE}"/>
              </a:ext>
            </a:extLst>
          </p:cNvPr>
          <p:cNvSpPr txBox="1"/>
          <p:nvPr/>
        </p:nvSpPr>
        <p:spPr>
          <a:xfrm rot="16200000">
            <a:off x="6763472" y="2722305"/>
            <a:ext cx="4446730" cy="184666"/>
          </a:xfrm>
          <a:prstGeom prst="rect">
            <a:avLst/>
          </a:prstGeom>
          <a:noFill/>
          <a:ln>
            <a:noFill/>
          </a:ln>
        </p:spPr>
        <p:txBody>
          <a:bodyPr spcFirstLastPara="1" wrap="none" lIns="0" tIns="0" rIns="0" bIns="0" rtlCol="0" anchor="ctr" anchorCtr="0">
            <a:spAutoFit/>
          </a:bodyPr>
          <a:lstStyle/>
          <a:p>
            <a:pPr marL="0" marR="0" indent="0" algn="ctr" rtl="0">
              <a:lnSpc>
                <a:spcPct val="100000"/>
              </a:lnSpc>
              <a:spcBef>
                <a:spcPts val="0"/>
              </a:spcBef>
              <a:spcAft>
                <a:spcPts val="0"/>
              </a:spcAft>
              <a:buClr>
                <a:schemeClr val="dk1"/>
              </a:buClr>
              <a:buSzPts val="3111"/>
              <a:buFont typeface="Arial"/>
              <a:buNone/>
            </a:pPr>
            <a:r>
              <a:rPr lang="en-US" sz="1200" i="0" u="none" strike="noStrike" cap="none" dirty="0">
                <a:solidFill>
                  <a:schemeClr val="dk1"/>
                </a:solidFill>
                <a:latin typeface="Montserrat"/>
                <a:ea typeface="Montserrat"/>
                <a:cs typeface="Montserrat"/>
                <a:sym typeface="Montserrat"/>
              </a:rPr>
              <a:t>Source: https://</a:t>
            </a:r>
            <a:r>
              <a:rPr lang="en-US" sz="1200" i="0" u="none" strike="noStrike" cap="none" dirty="0" err="1">
                <a:solidFill>
                  <a:schemeClr val="dk1"/>
                </a:solidFill>
                <a:latin typeface="Montserrat"/>
                <a:ea typeface="Montserrat"/>
                <a:cs typeface="Montserrat"/>
                <a:sym typeface="Montserrat"/>
              </a:rPr>
              <a:t>www.youtube.com</a:t>
            </a:r>
            <a:r>
              <a:rPr lang="en-US" sz="1200" i="0" u="none" strike="noStrike" cap="none" dirty="0">
                <a:solidFill>
                  <a:schemeClr val="dk1"/>
                </a:solidFill>
                <a:latin typeface="Montserrat"/>
                <a:ea typeface="Montserrat"/>
                <a:cs typeface="Montserrat"/>
                <a:sym typeface="Montserrat"/>
              </a:rPr>
              <a:t>/</a:t>
            </a:r>
            <a:r>
              <a:rPr lang="en-US" sz="1200" i="0" u="none" strike="noStrike" cap="none" dirty="0" err="1">
                <a:solidFill>
                  <a:schemeClr val="dk1"/>
                </a:solidFill>
                <a:latin typeface="Montserrat"/>
                <a:ea typeface="Montserrat"/>
                <a:cs typeface="Montserrat"/>
                <a:sym typeface="Montserrat"/>
              </a:rPr>
              <a:t>watch?v</a:t>
            </a:r>
            <a:r>
              <a:rPr lang="en-US" sz="1200" i="0" u="none" strike="noStrike" cap="none" dirty="0">
                <a:solidFill>
                  <a:schemeClr val="dk1"/>
                </a:solidFill>
                <a:latin typeface="Montserrat"/>
                <a:ea typeface="Montserrat"/>
                <a:cs typeface="Montserrat"/>
                <a:sym typeface="Montserrat"/>
              </a:rPr>
              <a:t>=Ay8oR5n-yyQ</a:t>
            </a:r>
          </a:p>
        </p:txBody>
      </p:sp>
    </p:spTree>
    <p:extLst>
      <p:ext uri="{BB962C8B-B14F-4D97-AF65-F5344CB8AC3E}">
        <p14:creationId xmlns:p14="http://schemas.microsoft.com/office/powerpoint/2010/main" val="241116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E8C-9356-19C6-2D08-703729B98610}"/>
              </a:ext>
            </a:extLst>
          </p:cNvPr>
          <p:cNvSpPr>
            <a:spLocks noGrp="1"/>
          </p:cNvSpPr>
          <p:nvPr>
            <p:ph type="title"/>
          </p:nvPr>
        </p:nvSpPr>
        <p:spPr/>
        <p:txBody>
          <a:bodyPr>
            <a:normAutofit fontScale="90000"/>
          </a:bodyPr>
          <a:lstStyle/>
          <a:p>
            <a:r>
              <a:rPr lang="en-US" dirty="0"/>
              <a:t>Structure of the FASRC – Storage</a:t>
            </a:r>
          </a:p>
        </p:txBody>
      </p:sp>
      <p:sp>
        <p:nvSpPr>
          <p:cNvPr id="3" name="Text Placeholder 2">
            <a:extLst>
              <a:ext uri="{FF2B5EF4-FFF2-40B4-BE49-F238E27FC236}">
                <a16:creationId xmlns:a16="http://schemas.microsoft.com/office/drawing/2014/main" id="{CDBF44A0-D522-2000-157F-5B917A584048}"/>
              </a:ext>
            </a:extLst>
          </p:cNvPr>
          <p:cNvSpPr>
            <a:spLocks noGrp="1"/>
          </p:cNvSpPr>
          <p:nvPr>
            <p:ph type="body" idx="1"/>
          </p:nvPr>
        </p:nvSpPr>
        <p:spPr/>
        <p:txBody>
          <a:bodyPr>
            <a:normAutofit/>
          </a:bodyPr>
          <a:lstStyle/>
          <a:p>
            <a:r>
              <a:rPr lang="en-US" dirty="0"/>
              <a:t>Two sites with different networks</a:t>
            </a:r>
          </a:p>
          <a:p>
            <a:r>
              <a:rPr lang="en-US" dirty="0"/>
              <a:t>Consider where to up-/download data</a:t>
            </a:r>
          </a:p>
          <a:p>
            <a:pPr lvl="1"/>
            <a:r>
              <a:rPr lang="en-US" dirty="0"/>
              <a:t>Tools e.g. </a:t>
            </a:r>
            <a:r>
              <a:rPr lang="en-US" dirty="0" err="1"/>
              <a:t>rsync</a:t>
            </a:r>
            <a:r>
              <a:rPr lang="en-US" dirty="0"/>
              <a:t>, </a:t>
            </a:r>
            <a:r>
              <a:rPr lang="en-US" dirty="0" err="1"/>
              <a:t>scp</a:t>
            </a:r>
            <a:r>
              <a:rPr lang="en-US" dirty="0"/>
              <a:t>, …</a:t>
            </a:r>
          </a:p>
          <a:p>
            <a:r>
              <a:rPr lang="en-US" dirty="0"/>
              <a:t>Login-nodes are are suitable for most application (10Gb/s)</a:t>
            </a:r>
          </a:p>
          <a:p>
            <a:pPr lvl="1"/>
            <a:r>
              <a:rPr lang="en-US" dirty="0"/>
              <a:t>For large data sets, make sure to use a cable connection</a:t>
            </a:r>
            <a:br>
              <a:rPr lang="en-US" dirty="0"/>
            </a:br>
            <a:r>
              <a:rPr lang="en-US" dirty="0"/>
              <a:t>(instead of e.g. EDUROAM </a:t>
            </a:r>
            <a:r>
              <a:rPr lang="en-US" dirty="0" err="1"/>
              <a:t>WiFi</a:t>
            </a:r>
            <a:r>
              <a:rPr lang="en-US" dirty="0"/>
              <a:t>)</a:t>
            </a:r>
          </a:p>
        </p:txBody>
      </p:sp>
    </p:spTree>
    <p:extLst>
      <p:ext uri="{BB962C8B-B14F-4D97-AF65-F5344CB8AC3E}">
        <p14:creationId xmlns:p14="http://schemas.microsoft.com/office/powerpoint/2010/main" val="230456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993CE7-7505-351A-3AFC-AC2552AC71C3}"/>
              </a:ext>
            </a:extLst>
          </p:cNvPr>
          <p:cNvSpPr/>
          <p:nvPr/>
        </p:nvSpPr>
        <p:spPr>
          <a:xfrm>
            <a:off x="7236823" y="143691"/>
            <a:ext cx="1763486" cy="12801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083443-7B54-2E69-74F7-9A41C6A33E83}"/>
              </a:ext>
            </a:extLst>
          </p:cNvPr>
          <p:cNvSpPr/>
          <p:nvPr/>
        </p:nvSpPr>
        <p:spPr>
          <a:xfrm>
            <a:off x="0" y="304140"/>
            <a:ext cx="1763486" cy="12801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4E875802-815D-86E8-C89A-B47DBEA8554A}"/>
              </a:ext>
            </a:extLst>
          </p:cNvPr>
          <p:cNvPicPr>
            <a:picLocks noChangeAspect="1"/>
          </p:cNvPicPr>
          <p:nvPr/>
        </p:nvPicPr>
        <p:blipFill rotWithShape="1">
          <a:blip r:embed="rId3"/>
          <a:srcRect l="11597" t="7173" r="11765" b="4387"/>
          <a:stretch/>
        </p:blipFill>
        <p:spPr>
          <a:xfrm>
            <a:off x="737546" y="143691"/>
            <a:ext cx="7668907" cy="4978064"/>
          </a:xfrm>
          <a:prstGeom prst="rect">
            <a:avLst/>
          </a:prstGeom>
        </p:spPr>
      </p:pic>
      <p:sp>
        <p:nvSpPr>
          <p:cNvPr id="6" name="TextBox 5">
            <a:extLst>
              <a:ext uri="{FF2B5EF4-FFF2-40B4-BE49-F238E27FC236}">
                <a16:creationId xmlns:a16="http://schemas.microsoft.com/office/drawing/2014/main" id="{424DED27-8787-EBBD-448A-51BE3487D966}"/>
              </a:ext>
            </a:extLst>
          </p:cNvPr>
          <p:cNvSpPr txBox="1"/>
          <p:nvPr/>
        </p:nvSpPr>
        <p:spPr>
          <a:xfrm rot="16200000">
            <a:off x="6496574" y="2479417"/>
            <a:ext cx="4856118" cy="184666"/>
          </a:xfrm>
          <a:prstGeom prst="rect">
            <a:avLst/>
          </a:prstGeom>
          <a:noFill/>
          <a:ln>
            <a:noFill/>
          </a:ln>
        </p:spPr>
        <p:txBody>
          <a:bodyPr spcFirstLastPara="1" wrap="square" lIns="0" tIns="0" rIns="0" bIns="0" rtlCol="0" anchor="ctr" anchorCtr="0">
            <a:spAutoFit/>
          </a:bodyPr>
          <a:lstStyle/>
          <a:p>
            <a:pPr marL="0" marR="0" indent="0" algn="ctr" rtl="0">
              <a:lnSpc>
                <a:spcPct val="100000"/>
              </a:lnSpc>
              <a:spcBef>
                <a:spcPts val="0"/>
              </a:spcBef>
              <a:spcAft>
                <a:spcPts val="0"/>
              </a:spcAft>
              <a:buClr>
                <a:schemeClr val="dk1"/>
              </a:buClr>
              <a:buSzPts val="3111"/>
              <a:buFont typeface="Arial"/>
              <a:buNone/>
            </a:pPr>
            <a:r>
              <a:rPr lang="en-US" sz="1200" i="0" u="none" strike="noStrike" cap="none" dirty="0">
                <a:solidFill>
                  <a:schemeClr val="dk1"/>
                </a:solidFill>
                <a:latin typeface="Montserrat"/>
                <a:ea typeface="Montserrat"/>
                <a:cs typeface="Montserrat"/>
                <a:sym typeface="Montserrat"/>
              </a:rPr>
              <a:t>Source: https://</a:t>
            </a:r>
            <a:r>
              <a:rPr lang="en-US" sz="1200" i="0" u="none" strike="noStrike" cap="none" dirty="0" err="1">
                <a:solidFill>
                  <a:schemeClr val="dk1"/>
                </a:solidFill>
                <a:latin typeface="Montserrat"/>
                <a:ea typeface="Montserrat"/>
                <a:cs typeface="Montserrat"/>
                <a:sym typeface="Montserrat"/>
              </a:rPr>
              <a:t>www.youtube.com</a:t>
            </a:r>
            <a:r>
              <a:rPr lang="en-US" sz="1200" i="0" u="none" strike="noStrike" cap="none" dirty="0">
                <a:solidFill>
                  <a:schemeClr val="dk1"/>
                </a:solidFill>
                <a:latin typeface="Montserrat"/>
                <a:ea typeface="Montserrat"/>
                <a:cs typeface="Montserrat"/>
                <a:sym typeface="Montserrat"/>
              </a:rPr>
              <a:t>/</a:t>
            </a:r>
            <a:r>
              <a:rPr lang="en-US" sz="1200" i="0" u="none" strike="noStrike" cap="none" dirty="0" err="1">
                <a:solidFill>
                  <a:schemeClr val="dk1"/>
                </a:solidFill>
                <a:latin typeface="Montserrat"/>
                <a:ea typeface="Montserrat"/>
                <a:cs typeface="Montserrat"/>
                <a:sym typeface="Montserrat"/>
              </a:rPr>
              <a:t>watch?v</a:t>
            </a:r>
            <a:r>
              <a:rPr lang="en-US" sz="1200" i="0" u="none" strike="noStrike" cap="none" dirty="0">
                <a:solidFill>
                  <a:schemeClr val="dk1"/>
                </a:solidFill>
                <a:latin typeface="Montserrat"/>
                <a:ea typeface="Montserrat"/>
                <a:cs typeface="Montserrat"/>
                <a:sym typeface="Montserrat"/>
              </a:rPr>
              <a:t>=n1I4-4TGVP8</a:t>
            </a:r>
          </a:p>
        </p:txBody>
      </p:sp>
    </p:spTree>
    <p:extLst>
      <p:ext uri="{BB962C8B-B14F-4D97-AF65-F5344CB8AC3E}">
        <p14:creationId xmlns:p14="http://schemas.microsoft.com/office/powerpoint/2010/main" val="380757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E8C-9356-19C6-2D08-703729B98610}"/>
              </a:ext>
            </a:extLst>
          </p:cNvPr>
          <p:cNvSpPr>
            <a:spLocks noGrp="1"/>
          </p:cNvSpPr>
          <p:nvPr>
            <p:ph type="title"/>
          </p:nvPr>
        </p:nvSpPr>
        <p:spPr/>
        <p:txBody>
          <a:bodyPr>
            <a:normAutofit fontScale="90000"/>
          </a:bodyPr>
          <a:lstStyle/>
          <a:p>
            <a:r>
              <a:rPr lang="en-US" dirty="0"/>
              <a:t>Structure of the FASRC – Storage</a:t>
            </a:r>
          </a:p>
        </p:txBody>
      </p:sp>
      <p:sp>
        <p:nvSpPr>
          <p:cNvPr id="3" name="Text Placeholder 2">
            <a:extLst>
              <a:ext uri="{FF2B5EF4-FFF2-40B4-BE49-F238E27FC236}">
                <a16:creationId xmlns:a16="http://schemas.microsoft.com/office/drawing/2014/main" id="{CDBF44A0-D522-2000-157F-5B917A584048}"/>
              </a:ext>
            </a:extLst>
          </p:cNvPr>
          <p:cNvSpPr>
            <a:spLocks noGrp="1"/>
          </p:cNvSpPr>
          <p:nvPr>
            <p:ph type="body" idx="1"/>
          </p:nvPr>
        </p:nvSpPr>
        <p:spPr>
          <a:xfrm>
            <a:off x="311700" y="1152475"/>
            <a:ext cx="8520600" cy="3546000"/>
          </a:xfrm>
        </p:spPr>
        <p:txBody>
          <a:bodyPr>
            <a:normAutofit fontScale="92500" lnSpcReduction="20000"/>
          </a:bodyPr>
          <a:lstStyle/>
          <a:p>
            <a:r>
              <a:rPr lang="en-US" dirty="0"/>
              <a:t>Home directory is your primary, private space</a:t>
            </a:r>
          </a:p>
          <a:p>
            <a:pPr lvl="1"/>
            <a:r>
              <a:rPr lang="en-US" dirty="0"/>
              <a:t>100GB</a:t>
            </a:r>
          </a:p>
          <a:p>
            <a:pPr lvl="1"/>
            <a:r>
              <a:rPr lang="en-US" dirty="0"/>
              <a:t>Moderate performance, not suitable for heavy I/O</a:t>
            </a:r>
          </a:p>
          <a:p>
            <a:r>
              <a:rPr lang="en-US" dirty="0"/>
              <a:t>Local (node) scratch</a:t>
            </a:r>
          </a:p>
          <a:p>
            <a:pPr lvl="1"/>
            <a:r>
              <a:rPr lang="en-US" dirty="0"/>
              <a:t>/scratch</a:t>
            </a:r>
          </a:p>
          <a:p>
            <a:pPr lvl="1"/>
            <a:r>
              <a:rPr lang="en-US" dirty="0"/>
              <a:t>200-300GB/node (shared with all users on the node!)</a:t>
            </a:r>
          </a:p>
          <a:p>
            <a:pPr lvl="1"/>
            <a:r>
              <a:rPr lang="en-US" dirty="0"/>
              <a:t>Lives for job duration</a:t>
            </a:r>
          </a:p>
          <a:p>
            <a:r>
              <a:rPr lang="en-US" dirty="0"/>
              <a:t>Global scratch</a:t>
            </a:r>
          </a:p>
          <a:p>
            <a:pPr lvl="1"/>
            <a:r>
              <a:rPr lang="en-US" dirty="0"/>
              <a:t>/n/$SCRATCH</a:t>
            </a:r>
          </a:p>
          <a:p>
            <a:pPr lvl="1"/>
            <a:r>
              <a:rPr lang="en-US" dirty="0"/>
              <a:t>2.4PB (shared with everyone on the </a:t>
            </a:r>
            <a:r>
              <a:rPr lang="en-US" dirty="0" err="1"/>
              <a:t>cluser</a:t>
            </a:r>
            <a:r>
              <a:rPr lang="en-US" dirty="0"/>
              <a:t>)</a:t>
            </a:r>
          </a:p>
          <a:p>
            <a:pPr lvl="1"/>
            <a:r>
              <a:rPr lang="en-US" dirty="0"/>
              <a:t>Lives for 90 days</a:t>
            </a:r>
          </a:p>
        </p:txBody>
      </p:sp>
    </p:spTree>
    <p:extLst>
      <p:ext uri="{BB962C8B-B14F-4D97-AF65-F5344CB8AC3E}">
        <p14:creationId xmlns:p14="http://schemas.microsoft.com/office/powerpoint/2010/main" val="3840414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0993CE7-7505-351A-3AFC-AC2552AC71C3}"/>
              </a:ext>
            </a:extLst>
          </p:cNvPr>
          <p:cNvSpPr/>
          <p:nvPr/>
        </p:nvSpPr>
        <p:spPr>
          <a:xfrm>
            <a:off x="7236823" y="143691"/>
            <a:ext cx="1763486" cy="12801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083443-7B54-2E69-74F7-9A41C6A33E83}"/>
              </a:ext>
            </a:extLst>
          </p:cNvPr>
          <p:cNvSpPr/>
          <p:nvPr/>
        </p:nvSpPr>
        <p:spPr>
          <a:xfrm>
            <a:off x="0" y="304140"/>
            <a:ext cx="1763486" cy="12801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24DED27-8787-EBBD-448A-51BE3487D966}"/>
              </a:ext>
            </a:extLst>
          </p:cNvPr>
          <p:cNvSpPr txBox="1"/>
          <p:nvPr/>
        </p:nvSpPr>
        <p:spPr>
          <a:xfrm rot="16200000">
            <a:off x="6496574" y="2479417"/>
            <a:ext cx="4856118" cy="184666"/>
          </a:xfrm>
          <a:prstGeom prst="rect">
            <a:avLst/>
          </a:prstGeom>
          <a:noFill/>
          <a:ln>
            <a:noFill/>
          </a:ln>
        </p:spPr>
        <p:txBody>
          <a:bodyPr spcFirstLastPara="1" wrap="square" lIns="0" tIns="0" rIns="0" bIns="0" rtlCol="0" anchor="ctr" anchorCtr="0">
            <a:spAutoFit/>
          </a:bodyPr>
          <a:lstStyle/>
          <a:p>
            <a:pPr marL="0" marR="0" indent="0" algn="ctr" rtl="0">
              <a:lnSpc>
                <a:spcPct val="100000"/>
              </a:lnSpc>
              <a:spcBef>
                <a:spcPts val="0"/>
              </a:spcBef>
              <a:spcAft>
                <a:spcPts val="0"/>
              </a:spcAft>
              <a:buClr>
                <a:schemeClr val="dk1"/>
              </a:buClr>
              <a:buSzPts val="3111"/>
              <a:buFont typeface="Arial"/>
              <a:buNone/>
            </a:pPr>
            <a:r>
              <a:rPr lang="en-US" sz="1200" i="0" u="none" strike="noStrike" cap="none" dirty="0">
                <a:solidFill>
                  <a:schemeClr val="dk1"/>
                </a:solidFill>
                <a:latin typeface="Montserrat"/>
                <a:ea typeface="Montserrat"/>
                <a:cs typeface="Montserrat"/>
                <a:sym typeface="Montserrat"/>
              </a:rPr>
              <a:t>Source: https://</a:t>
            </a:r>
            <a:r>
              <a:rPr lang="en-US" sz="1200" i="0" u="none" strike="noStrike" cap="none" dirty="0" err="1">
                <a:solidFill>
                  <a:schemeClr val="dk1"/>
                </a:solidFill>
                <a:latin typeface="Montserrat"/>
                <a:ea typeface="Montserrat"/>
                <a:cs typeface="Montserrat"/>
                <a:sym typeface="Montserrat"/>
              </a:rPr>
              <a:t>www.youtube.com</a:t>
            </a:r>
            <a:r>
              <a:rPr lang="en-US" sz="1200" i="0" u="none" strike="noStrike" cap="none" dirty="0">
                <a:solidFill>
                  <a:schemeClr val="dk1"/>
                </a:solidFill>
                <a:latin typeface="Montserrat"/>
                <a:ea typeface="Montserrat"/>
                <a:cs typeface="Montserrat"/>
                <a:sym typeface="Montserrat"/>
              </a:rPr>
              <a:t>/</a:t>
            </a:r>
            <a:r>
              <a:rPr lang="en-US" sz="1200" i="0" u="none" strike="noStrike" cap="none" dirty="0" err="1">
                <a:solidFill>
                  <a:schemeClr val="dk1"/>
                </a:solidFill>
                <a:latin typeface="Montserrat"/>
                <a:ea typeface="Montserrat"/>
                <a:cs typeface="Montserrat"/>
                <a:sym typeface="Montserrat"/>
              </a:rPr>
              <a:t>watch?v</a:t>
            </a:r>
            <a:r>
              <a:rPr lang="en-US" sz="1200" i="0" u="none" strike="noStrike" cap="none" dirty="0">
                <a:solidFill>
                  <a:schemeClr val="dk1"/>
                </a:solidFill>
                <a:latin typeface="Montserrat"/>
                <a:ea typeface="Montserrat"/>
                <a:cs typeface="Montserrat"/>
                <a:sym typeface="Montserrat"/>
              </a:rPr>
              <a:t>=rGH96xVQNyM</a:t>
            </a:r>
          </a:p>
        </p:txBody>
      </p:sp>
      <p:pic>
        <p:nvPicPr>
          <p:cNvPr id="3" name="Picture 2">
            <a:extLst>
              <a:ext uri="{FF2B5EF4-FFF2-40B4-BE49-F238E27FC236}">
                <a16:creationId xmlns:a16="http://schemas.microsoft.com/office/drawing/2014/main" id="{48C5126C-8AEF-DA59-5711-DF94000B3478}"/>
              </a:ext>
            </a:extLst>
          </p:cNvPr>
          <p:cNvPicPr>
            <a:picLocks noChangeAspect="1"/>
          </p:cNvPicPr>
          <p:nvPr/>
        </p:nvPicPr>
        <p:blipFill rotWithShape="1">
          <a:blip r:embed="rId3"/>
          <a:srcRect t="9177" r="3121" b="7163"/>
          <a:stretch/>
        </p:blipFill>
        <p:spPr>
          <a:xfrm>
            <a:off x="472054" y="304140"/>
            <a:ext cx="8056201" cy="3913297"/>
          </a:xfrm>
          <a:prstGeom prst="rect">
            <a:avLst/>
          </a:prstGeom>
        </p:spPr>
      </p:pic>
    </p:spTree>
    <p:extLst>
      <p:ext uri="{BB962C8B-B14F-4D97-AF65-F5344CB8AC3E}">
        <p14:creationId xmlns:p14="http://schemas.microsoft.com/office/powerpoint/2010/main" val="3515528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E8C-9356-19C6-2D08-703729B98610}"/>
              </a:ext>
            </a:extLst>
          </p:cNvPr>
          <p:cNvSpPr>
            <a:spLocks noGrp="1"/>
          </p:cNvSpPr>
          <p:nvPr>
            <p:ph type="title"/>
          </p:nvPr>
        </p:nvSpPr>
        <p:spPr/>
        <p:txBody>
          <a:bodyPr>
            <a:normAutofit fontScale="90000"/>
          </a:bodyPr>
          <a:lstStyle/>
          <a:p>
            <a:r>
              <a:rPr lang="en-US" dirty="0"/>
              <a:t>Code of Conduct</a:t>
            </a:r>
          </a:p>
        </p:txBody>
      </p:sp>
      <p:sp>
        <p:nvSpPr>
          <p:cNvPr id="3" name="Text Placeholder 2">
            <a:extLst>
              <a:ext uri="{FF2B5EF4-FFF2-40B4-BE49-F238E27FC236}">
                <a16:creationId xmlns:a16="http://schemas.microsoft.com/office/drawing/2014/main" id="{CDBF44A0-D522-2000-157F-5B917A584048}"/>
              </a:ext>
            </a:extLst>
          </p:cNvPr>
          <p:cNvSpPr>
            <a:spLocks noGrp="1"/>
          </p:cNvSpPr>
          <p:nvPr>
            <p:ph type="body" idx="1"/>
          </p:nvPr>
        </p:nvSpPr>
        <p:spPr/>
        <p:txBody>
          <a:bodyPr>
            <a:normAutofit/>
          </a:bodyPr>
          <a:lstStyle/>
          <a:p>
            <a:r>
              <a:rPr lang="en-US" dirty="0"/>
              <a:t>Shared resources</a:t>
            </a:r>
          </a:p>
          <a:p>
            <a:pPr lvl="1"/>
            <a:r>
              <a:rPr lang="en-US" dirty="0">
                <a:sym typeface="Wingdings" pitchFamily="2" charset="2"/>
              </a:rPr>
              <a:t>Expect &gt; 800 users of the RC</a:t>
            </a:r>
          </a:p>
          <a:p>
            <a:pPr lvl="1"/>
            <a:r>
              <a:rPr lang="en-US" dirty="0">
                <a:sym typeface="Wingdings" pitchFamily="2" charset="2"/>
              </a:rPr>
              <a:t>Your actions might influence others’ experiences</a:t>
            </a:r>
          </a:p>
          <a:p>
            <a:pPr lvl="1"/>
            <a:r>
              <a:rPr lang="en-US" dirty="0">
                <a:sym typeface="Wingdings" pitchFamily="2" charset="2"/>
              </a:rPr>
              <a:t>Request only the resources you need</a:t>
            </a:r>
          </a:p>
          <a:p>
            <a:r>
              <a:rPr lang="en-US" dirty="0">
                <a:sym typeface="Wingdings" pitchFamily="2" charset="2"/>
              </a:rPr>
              <a:t>Login nodes only to login, to submit jobs and to receive data</a:t>
            </a:r>
          </a:p>
          <a:p>
            <a:r>
              <a:rPr lang="en-US" dirty="0">
                <a:sym typeface="Wingdings" pitchFamily="2" charset="2"/>
              </a:rPr>
              <a:t>Consider the right storage space for each task</a:t>
            </a:r>
            <a:endParaRPr lang="en-US" dirty="0"/>
          </a:p>
        </p:txBody>
      </p:sp>
    </p:spTree>
    <p:extLst>
      <p:ext uri="{BB962C8B-B14F-4D97-AF65-F5344CB8AC3E}">
        <p14:creationId xmlns:p14="http://schemas.microsoft.com/office/powerpoint/2010/main" val="3255910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5C1C-A365-C4D4-39EB-9DCA938BC6CF}"/>
              </a:ext>
            </a:extLst>
          </p:cNvPr>
          <p:cNvSpPr>
            <a:spLocks noGrp="1"/>
          </p:cNvSpPr>
          <p:nvPr>
            <p:ph type="title"/>
          </p:nvPr>
        </p:nvSpPr>
        <p:spPr/>
        <p:txBody>
          <a:bodyPr>
            <a:normAutofit fontScale="90000"/>
          </a:bodyPr>
          <a:lstStyle/>
          <a:p>
            <a:r>
              <a:rPr lang="en-US" dirty="0"/>
              <a:t>Exercise I - Web</a:t>
            </a:r>
          </a:p>
        </p:txBody>
      </p:sp>
      <p:sp>
        <p:nvSpPr>
          <p:cNvPr id="3" name="Text Placeholder 2">
            <a:extLst>
              <a:ext uri="{FF2B5EF4-FFF2-40B4-BE49-F238E27FC236}">
                <a16:creationId xmlns:a16="http://schemas.microsoft.com/office/drawing/2014/main" id="{FDCE5DDA-E383-FD99-2825-C4E36185E9C8}"/>
              </a:ext>
            </a:extLst>
          </p:cNvPr>
          <p:cNvSpPr>
            <a:spLocks noGrp="1"/>
          </p:cNvSpPr>
          <p:nvPr>
            <p:ph type="body" idx="1"/>
          </p:nvPr>
        </p:nvSpPr>
        <p:spPr/>
        <p:txBody>
          <a:bodyPr/>
          <a:lstStyle/>
          <a:p>
            <a:r>
              <a:rPr lang="en-US" dirty="0"/>
              <a:t>Login to the FASRC web interface</a:t>
            </a:r>
          </a:p>
          <a:p>
            <a:pPr lvl="1"/>
            <a:r>
              <a:rPr lang="en-US" dirty="0">
                <a:latin typeface="Courier New" panose="02070309020205020404" pitchFamily="49" charset="0"/>
                <a:cs typeface="Courier New" panose="02070309020205020404" pitchFamily="49" charset="0"/>
              </a:rPr>
              <a:t>https://</a:t>
            </a:r>
            <a:r>
              <a:rPr lang="en-US" dirty="0" err="1">
                <a:latin typeface="Courier New" panose="02070309020205020404" pitchFamily="49" charset="0"/>
                <a:cs typeface="Courier New" panose="02070309020205020404" pitchFamily="49" charset="0"/>
              </a:rPr>
              <a:t>rcood.rc.fas.harvard.edu</a:t>
            </a:r>
            <a:r>
              <a:rPr lang="en-US" dirty="0">
                <a:latin typeface="Courier New" panose="02070309020205020404" pitchFamily="49" charset="0"/>
                <a:cs typeface="Courier New" panose="02070309020205020404" pitchFamily="49" charset="0"/>
              </a:rPr>
              <a:t>/</a:t>
            </a:r>
            <a:endParaRPr lang="en-US" dirty="0"/>
          </a:p>
          <a:p>
            <a:pPr lvl="1"/>
            <a:r>
              <a:rPr lang="en-US" dirty="0"/>
              <a:t>Start an interactive </a:t>
            </a:r>
            <a:r>
              <a:rPr lang="en-US" dirty="0" err="1"/>
              <a:t>Jupyter</a:t>
            </a:r>
            <a:r>
              <a:rPr lang="en-US" dirty="0"/>
              <a:t> notebook session</a:t>
            </a:r>
          </a:p>
          <a:p>
            <a:pPr lvl="2"/>
            <a:r>
              <a:rPr lang="en-US" dirty="0"/>
              <a:t>Default settings are ok</a:t>
            </a:r>
          </a:p>
          <a:p>
            <a:pPr lvl="2"/>
            <a:r>
              <a:rPr lang="en-US" dirty="0"/>
              <a:t>In </a:t>
            </a:r>
            <a:r>
              <a:rPr lang="en-US" dirty="0" err="1"/>
              <a:t>Jupyter</a:t>
            </a:r>
            <a:r>
              <a:rPr lang="en-US" dirty="0"/>
              <a:t>, create a new Python Notebook, name it </a:t>
            </a:r>
            <a:r>
              <a:rPr lang="en-US" dirty="0" err="1">
                <a:latin typeface="Courier New" panose="02070309020205020404" pitchFamily="49" charset="0"/>
                <a:cs typeface="Courier New" panose="02070309020205020404" pitchFamily="49" charset="0"/>
              </a:rPr>
              <a:t>test.ipynb</a:t>
            </a:r>
            <a:endParaRPr lang="en-US" dirty="0">
              <a:latin typeface="Courier New" panose="02070309020205020404" pitchFamily="49" charset="0"/>
              <a:cs typeface="Courier New" panose="02070309020205020404" pitchFamily="49" charset="0"/>
            </a:endParaRPr>
          </a:p>
          <a:p>
            <a:pPr lvl="2"/>
            <a:r>
              <a:rPr lang="en-US" dirty="0"/>
              <a:t>Run a simple demo code (e.g. </a:t>
            </a:r>
            <a:r>
              <a:rPr lang="en-US" dirty="0">
                <a:latin typeface="Courier New" panose="02070309020205020404" pitchFamily="49" charset="0"/>
                <a:cs typeface="Courier New" panose="02070309020205020404" pitchFamily="49" charset="0"/>
              </a:rPr>
              <a:t>print("Hello World")</a:t>
            </a:r>
            <a:r>
              <a:rPr lang="en-US" dirty="0"/>
              <a:t>)</a:t>
            </a:r>
          </a:p>
          <a:p>
            <a:pPr marL="596900" lvl="1" indent="0">
              <a:buNone/>
            </a:pPr>
            <a:endParaRPr lang="en-US" dirty="0"/>
          </a:p>
        </p:txBody>
      </p:sp>
    </p:spTree>
    <p:extLst>
      <p:ext uri="{BB962C8B-B14F-4D97-AF65-F5344CB8AC3E}">
        <p14:creationId xmlns:p14="http://schemas.microsoft.com/office/powerpoint/2010/main" val="4261033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5C1C-A365-C4D4-39EB-9DCA938BC6CF}"/>
              </a:ext>
            </a:extLst>
          </p:cNvPr>
          <p:cNvSpPr>
            <a:spLocks noGrp="1"/>
          </p:cNvSpPr>
          <p:nvPr>
            <p:ph type="title"/>
          </p:nvPr>
        </p:nvSpPr>
        <p:spPr/>
        <p:txBody>
          <a:bodyPr>
            <a:normAutofit fontScale="90000"/>
          </a:bodyPr>
          <a:lstStyle/>
          <a:p>
            <a:r>
              <a:rPr lang="en-US" dirty="0"/>
              <a:t>Exercise II - CLI</a:t>
            </a:r>
          </a:p>
        </p:txBody>
      </p:sp>
      <p:sp>
        <p:nvSpPr>
          <p:cNvPr id="3" name="Text Placeholder 2">
            <a:extLst>
              <a:ext uri="{FF2B5EF4-FFF2-40B4-BE49-F238E27FC236}">
                <a16:creationId xmlns:a16="http://schemas.microsoft.com/office/drawing/2014/main" id="{FDCE5DDA-E383-FD99-2825-C4E36185E9C8}"/>
              </a:ext>
            </a:extLst>
          </p:cNvPr>
          <p:cNvSpPr>
            <a:spLocks noGrp="1"/>
          </p:cNvSpPr>
          <p:nvPr>
            <p:ph type="body" idx="1"/>
          </p:nvPr>
        </p:nvSpPr>
        <p:spPr>
          <a:xfrm>
            <a:off x="311700" y="1152475"/>
            <a:ext cx="8832300" cy="3120945"/>
          </a:xfrm>
        </p:spPr>
        <p:txBody>
          <a:bodyPr/>
          <a:lstStyle/>
          <a:p>
            <a:r>
              <a:rPr lang="en-US" dirty="0"/>
              <a:t>Login to the cluster via SSH</a:t>
            </a:r>
          </a:p>
          <a:p>
            <a:pPr lvl="1"/>
            <a:r>
              <a:rPr lang="en-US" dirty="0" err="1">
                <a:latin typeface="Courier New" panose="02070309020205020404" pitchFamily="49" charset="0"/>
                <a:cs typeface="Courier New" panose="02070309020205020404" pitchFamily="49" charset="0"/>
              </a:rPr>
              <a:t>ssh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user@login.rc.fas.harvard.edu</a:t>
            </a:r>
            <a:endParaRPr lang="en-US" dirty="0">
              <a:latin typeface="Courier New" panose="02070309020205020404" pitchFamily="49" charset="0"/>
              <a:cs typeface="Courier New" panose="02070309020205020404" pitchFamily="49" charset="0"/>
            </a:endParaRPr>
          </a:p>
          <a:p>
            <a:r>
              <a:rPr lang="en-US" dirty="0"/>
              <a:t>Setup a python environment</a:t>
            </a:r>
          </a:p>
          <a:p>
            <a:pPr lvl="1"/>
            <a:r>
              <a:rPr lang="en-US" dirty="0"/>
              <a:t>Load the Python / mamba module</a:t>
            </a:r>
          </a:p>
          <a:p>
            <a:pPr lvl="2"/>
            <a:r>
              <a:rPr lang="en-US" sz="2000" dirty="0">
                <a:latin typeface="Courier New" panose="02070309020205020404" pitchFamily="49" charset="0"/>
                <a:cs typeface="Courier New" panose="02070309020205020404" pitchFamily="49" charset="0"/>
              </a:rPr>
              <a:t>module load </a:t>
            </a:r>
            <a:r>
              <a:rPr lang="en-US" sz="2000" dirty="0" err="1">
                <a:latin typeface="Courier New" panose="02070309020205020404" pitchFamily="49" charset="0"/>
                <a:cs typeface="Courier New" panose="02070309020205020404" pitchFamily="49" charset="0"/>
              </a:rPr>
              <a:t>Mambaforge</a:t>
            </a:r>
            <a:r>
              <a:rPr lang="en-US" sz="2000" dirty="0">
                <a:latin typeface="Courier New" panose="02070309020205020404" pitchFamily="49" charset="0"/>
                <a:cs typeface="Courier New" panose="02070309020205020404" pitchFamily="49" charset="0"/>
              </a:rPr>
              <a:t>/23.3.1-fasrc01</a:t>
            </a:r>
          </a:p>
          <a:p>
            <a:pPr lvl="1"/>
            <a:r>
              <a:rPr lang="en-US" dirty="0"/>
              <a:t>Create a new </a:t>
            </a:r>
            <a:r>
              <a:rPr lang="en-US" i="1" dirty="0"/>
              <a:t>mamba </a:t>
            </a:r>
            <a:r>
              <a:rPr lang="en-US" dirty="0"/>
              <a:t>environment</a:t>
            </a:r>
          </a:p>
          <a:p>
            <a:pPr lvl="2"/>
            <a:r>
              <a:rPr lang="en-US" dirty="0">
                <a:latin typeface="Courier New" panose="02070309020205020404" pitchFamily="49" charset="0"/>
                <a:cs typeface="Courier New" panose="02070309020205020404" pitchFamily="49" charset="0"/>
              </a:rPr>
              <a:t>mamba create -n workshop python=3.9 --file </a:t>
            </a:r>
            <a:r>
              <a:rPr lang="en-US" dirty="0" err="1">
                <a:latin typeface="Courier New" panose="02070309020205020404" pitchFamily="49" charset="0"/>
                <a:cs typeface="Courier New" panose="02070309020205020404" pitchFamily="49" charset="0"/>
              </a:rPr>
              <a:t>requirements.txt</a:t>
            </a:r>
            <a:endParaRPr lang="en-US" dirty="0">
              <a:latin typeface="Courier New" panose="02070309020205020404" pitchFamily="49" charset="0"/>
              <a:cs typeface="Courier New" panose="02070309020205020404" pitchFamily="49" charset="0"/>
            </a:endParaRPr>
          </a:p>
          <a:p>
            <a:pPr marL="596900" lvl="1" indent="0">
              <a:buNone/>
            </a:pPr>
            <a:endParaRPr lang="en-US" dirty="0"/>
          </a:p>
        </p:txBody>
      </p:sp>
    </p:spTree>
    <p:extLst>
      <p:ext uri="{BB962C8B-B14F-4D97-AF65-F5344CB8AC3E}">
        <p14:creationId xmlns:p14="http://schemas.microsoft.com/office/powerpoint/2010/main" val="1878363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5C1C-A365-C4D4-39EB-9DCA938BC6CF}"/>
              </a:ext>
            </a:extLst>
          </p:cNvPr>
          <p:cNvSpPr>
            <a:spLocks noGrp="1"/>
          </p:cNvSpPr>
          <p:nvPr>
            <p:ph type="title"/>
          </p:nvPr>
        </p:nvSpPr>
        <p:spPr/>
        <p:txBody>
          <a:bodyPr>
            <a:normAutofit fontScale="90000"/>
          </a:bodyPr>
          <a:lstStyle/>
          <a:p>
            <a:r>
              <a:rPr lang="en-US" dirty="0"/>
              <a:t>Exercise II - CLI</a:t>
            </a:r>
          </a:p>
        </p:txBody>
      </p:sp>
      <p:sp>
        <p:nvSpPr>
          <p:cNvPr id="3" name="Text Placeholder 2">
            <a:extLst>
              <a:ext uri="{FF2B5EF4-FFF2-40B4-BE49-F238E27FC236}">
                <a16:creationId xmlns:a16="http://schemas.microsoft.com/office/drawing/2014/main" id="{FDCE5DDA-E383-FD99-2825-C4E36185E9C8}"/>
              </a:ext>
            </a:extLst>
          </p:cNvPr>
          <p:cNvSpPr>
            <a:spLocks noGrp="1"/>
          </p:cNvSpPr>
          <p:nvPr>
            <p:ph type="body" idx="1"/>
          </p:nvPr>
        </p:nvSpPr>
        <p:spPr>
          <a:xfrm>
            <a:off x="311700" y="1152475"/>
            <a:ext cx="8520600" cy="3120945"/>
          </a:xfrm>
        </p:spPr>
        <p:txBody>
          <a:bodyPr>
            <a:normAutofit/>
          </a:bodyPr>
          <a:lstStyle/>
          <a:p>
            <a:r>
              <a:rPr lang="en-US" dirty="0"/>
              <a:t>Start an interactive shell on a  compute node</a:t>
            </a:r>
          </a:p>
          <a:p>
            <a:pPr lvl="1"/>
            <a:r>
              <a:rPr lang="en-US" sz="1800" dirty="0" err="1">
                <a:latin typeface="Courier New" panose="02070309020205020404" pitchFamily="49" charset="0"/>
                <a:cs typeface="Courier New" panose="02070309020205020404" pitchFamily="49" charset="0"/>
              </a:rPr>
              <a:t>srun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pty</a:t>
            </a:r>
            <a:r>
              <a:rPr lang="en-US" sz="1800" dirty="0">
                <a:latin typeface="Courier New" panose="02070309020205020404" pitchFamily="49" charset="0"/>
                <a:cs typeface="Courier New" panose="02070309020205020404" pitchFamily="49" charset="0"/>
              </a:rPr>
              <a:t> -p test --mem 1000 -t 0-01:00 /bin/bash</a:t>
            </a:r>
          </a:p>
          <a:p>
            <a:r>
              <a:rPr lang="en-US" dirty="0"/>
              <a:t>Load Python module &amp; start environment</a:t>
            </a:r>
          </a:p>
          <a:p>
            <a:pPr lvl="1"/>
            <a:r>
              <a:rPr lang="en-US" sz="1800" dirty="0">
                <a:latin typeface="Courier New" panose="02070309020205020404" pitchFamily="49" charset="0"/>
                <a:cs typeface="Courier New" panose="02070309020205020404" pitchFamily="49" charset="0"/>
              </a:rPr>
              <a:t>module load </a:t>
            </a:r>
            <a:r>
              <a:rPr lang="en-US" sz="1800" dirty="0" err="1">
                <a:latin typeface="Courier New" panose="02070309020205020404" pitchFamily="49" charset="0"/>
                <a:cs typeface="Courier New" panose="02070309020205020404" pitchFamily="49" charset="0"/>
              </a:rPr>
              <a:t>Mambaforge</a:t>
            </a:r>
            <a:r>
              <a:rPr lang="en-US" sz="1800" dirty="0">
                <a:latin typeface="Courier New" panose="02070309020205020404" pitchFamily="49" charset="0"/>
                <a:cs typeface="Courier New" panose="02070309020205020404" pitchFamily="49" charset="0"/>
              </a:rPr>
              <a:t>/23.3.1-fasrc01</a:t>
            </a:r>
          </a:p>
          <a:p>
            <a:pPr lvl="1"/>
            <a:r>
              <a:rPr lang="en-US" sz="1800" dirty="0">
                <a:latin typeface="Courier New" panose="02070309020205020404" pitchFamily="49" charset="0"/>
                <a:cs typeface="Courier New" panose="02070309020205020404" pitchFamily="49" charset="0"/>
              </a:rPr>
              <a:t>mamba activate workshop</a:t>
            </a:r>
          </a:p>
          <a:p>
            <a:r>
              <a:rPr lang="en-US" dirty="0"/>
              <a:t>Run Python code</a:t>
            </a:r>
          </a:p>
          <a:p>
            <a:pPr lvl="1"/>
            <a:r>
              <a:rPr lang="en-US" sz="1800" dirty="0" err="1">
                <a:latin typeface="Courier New" panose="02070309020205020404" pitchFamily="49" charset="0"/>
                <a:cs typeface="Courier New" panose="02070309020205020404" pitchFamily="49" charset="0"/>
              </a:rPr>
              <a:t>jupytext</a:t>
            </a:r>
            <a:r>
              <a:rPr lang="en-US" sz="1800" dirty="0">
                <a:latin typeface="Courier New" panose="02070309020205020404" pitchFamily="49" charset="0"/>
                <a:cs typeface="Courier New" panose="02070309020205020404" pitchFamily="49" charset="0"/>
              </a:rPr>
              <a:t> --to </a:t>
            </a:r>
            <a:r>
              <a:rPr lang="en-US" sz="1800" dirty="0" err="1">
                <a:latin typeface="Courier New" panose="02070309020205020404" pitchFamily="49" charset="0"/>
                <a:cs typeface="Courier New" panose="02070309020205020404" pitchFamily="49" charset="0"/>
              </a:rPr>
              <a:t>py</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test.ipynb</a:t>
            </a:r>
            <a:r>
              <a:rPr lang="en-US" sz="1800" dirty="0">
                <a:latin typeface="Courier New" panose="02070309020205020404" pitchFamily="49" charset="0"/>
                <a:cs typeface="Courier New" panose="02070309020205020404" pitchFamily="49" charset="0"/>
              </a:rPr>
              <a:t> </a:t>
            </a:r>
            <a:r>
              <a:rPr lang="en-US" sz="1800" dirty="0">
                <a:solidFill>
                  <a:schemeClr val="bg1">
                    <a:lumMod val="75000"/>
                  </a:schemeClr>
                </a:solidFill>
                <a:latin typeface="Courier New" panose="02070309020205020404" pitchFamily="49" charset="0"/>
                <a:cs typeface="Courier New" panose="02070309020205020404" pitchFamily="49" charset="0"/>
              </a:rPr>
              <a:t># convert .</a:t>
            </a:r>
            <a:r>
              <a:rPr lang="en-US" sz="1800" dirty="0" err="1">
                <a:solidFill>
                  <a:schemeClr val="bg1">
                    <a:lumMod val="75000"/>
                  </a:schemeClr>
                </a:solidFill>
                <a:latin typeface="Courier New" panose="02070309020205020404" pitchFamily="49" charset="0"/>
                <a:cs typeface="Courier New" panose="02070309020205020404" pitchFamily="49" charset="0"/>
              </a:rPr>
              <a:t>ipynb</a:t>
            </a:r>
            <a:r>
              <a:rPr lang="en-US" sz="1800" dirty="0">
                <a:solidFill>
                  <a:schemeClr val="bg1">
                    <a:lumMod val="75000"/>
                  </a:schemeClr>
                </a:solidFill>
                <a:latin typeface="Courier New" panose="02070309020205020404" pitchFamily="49" charset="0"/>
                <a:cs typeface="Courier New" panose="02070309020205020404" pitchFamily="49" charset="0"/>
              </a:rPr>
              <a:t> to .</a:t>
            </a:r>
            <a:r>
              <a:rPr lang="en-US" sz="1800" dirty="0" err="1">
                <a:solidFill>
                  <a:schemeClr val="bg1">
                    <a:lumMod val="75000"/>
                  </a:schemeClr>
                </a:solidFill>
                <a:latin typeface="Courier New" panose="02070309020205020404" pitchFamily="49" charset="0"/>
                <a:cs typeface="Courier New" panose="02070309020205020404" pitchFamily="49" charset="0"/>
              </a:rPr>
              <a:t>py</a:t>
            </a:r>
            <a:endParaRPr lang="en-US" sz="1800" dirty="0">
              <a:solidFill>
                <a:schemeClr val="bg1">
                  <a:lumMod val="75000"/>
                </a:schemeClr>
              </a:solidFill>
              <a:latin typeface="Courier New" panose="02070309020205020404" pitchFamily="49" charset="0"/>
              <a:cs typeface="Courier New" panose="02070309020205020404" pitchFamily="49" charset="0"/>
            </a:endParaRPr>
          </a:p>
          <a:p>
            <a:pPr lvl="1"/>
            <a:r>
              <a:rPr lang="en-US" sz="1800" dirty="0">
                <a:latin typeface="Courier New" panose="02070309020205020404" pitchFamily="49" charset="0"/>
                <a:cs typeface="Courier New" panose="02070309020205020404" pitchFamily="49" charset="0"/>
              </a:rPr>
              <a:t>python </a:t>
            </a:r>
            <a:r>
              <a:rPr lang="en-US" sz="1800" dirty="0" err="1">
                <a:latin typeface="Courier New" panose="02070309020205020404" pitchFamily="49" charset="0"/>
                <a:cs typeface="Courier New" panose="02070309020205020404" pitchFamily="49" charset="0"/>
              </a:rPr>
              <a:t>test.py</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2329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40215" y="3325780"/>
            <a:ext cx="8663700" cy="18466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5min coffee break</a:t>
            </a:r>
          </a:p>
        </p:txBody>
      </p:sp>
      <p:sp>
        <p:nvSpPr>
          <p:cNvPr id="100" name="Google Shape;100;p25"/>
          <p:cNvSpPr txBox="1"/>
          <p:nvPr/>
        </p:nvSpPr>
        <p:spPr>
          <a:xfrm>
            <a:off x="0" y="1616875"/>
            <a:ext cx="9144000" cy="923299"/>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i="0" u="none" strike="noStrike" cap="none" dirty="0">
                <a:solidFill>
                  <a:schemeClr val="lt1"/>
                </a:solidFill>
                <a:latin typeface="Montserrat"/>
                <a:ea typeface="Montserrat"/>
                <a:cs typeface="Montserrat"/>
                <a:sym typeface="Montserrat"/>
              </a:rPr>
              <a:t>Chapter 1</a:t>
            </a:r>
          </a:p>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Questions &amp; Comments?</a:t>
            </a:r>
            <a:endParaRPr sz="1600" b="1" i="0" u="none" strike="noStrike" cap="none" dirty="0">
              <a:solidFill>
                <a:schemeClr val="lt1"/>
              </a:solidFill>
              <a:latin typeface="Montserrat"/>
              <a:ea typeface="Montserrat"/>
              <a:cs typeface="Montserrat"/>
              <a:sym typeface="Montserrat"/>
            </a:endParaRPr>
          </a:p>
        </p:txBody>
      </p:sp>
      <p:pic>
        <p:nvPicPr>
          <p:cNvPr id="101" name="Google Shape;101;p25" descr="Partners | The F(o)und Project"/>
          <p:cNvPicPr preferRelativeResize="0"/>
          <p:nvPr/>
        </p:nvPicPr>
        <p:blipFill rotWithShape="1">
          <a:blip r:embed="rId3">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2335043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p:nvPr/>
        </p:nvSpPr>
        <p:spPr>
          <a:xfrm>
            <a:off x="240215" y="3325780"/>
            <a:ext cx="8663700" cy="18466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1200" b="1" i="0" u="none" strike="noStrike" cap="none" dirty="0">
                <a:solidFill>
                  <a:schemeClr val="dk1"/>
                </a:solidFill>
                <a:latin typeface="Montserrat"/>
                <a:ea typeface="Montserrat"/>
                <a:cs typeface="Montserrat"/>
                <a:sym typeface="Montserrat"/>
              </a:rPr>
              <a:t>Python for Geospatial Big Data and Data Science Using the FASRC</a:t>
            </a:r>
          </a:p>
        </p:txBody>
      </p:sp>
      <p:sp>
        <p:nvSpPr>
          <p:cNvPr id="100" name="Google Shape;100;p25"/>
          <p:cNvSpPr txBox="1"/>
          <p:nvPr/>
        </p:nvSpPr>
        <p:spPr>
          <a:xfrm>
            <a:off x="0" y="1616875"/>
            <a:ext cx="9144000" cy="923299"/>
          </a:xfrm>
          <a:prstGeom prst="rect">
            <a:avLst/>
          </a:prstGeom>
          <a:solidFill>
            <a:srgbClr val="007A87"/>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3111"/>
              <a:buFont typeface="Arial"/>
              <a:buNone/>
            </a:pPr>
            <a:r>
              <a:rPr lang="en-US" sz="2400" b="1" dirty="0">
                <a:solidFill>
                  <a:schemeClr val="lt1"/>
                </a:solidFill>
                <a:latin typeface="Montserrat"/>
                <a:ea typeface="Montserrat"/>
                <a:cs typeface="Montserrat"/>
                <a:sym typeface="Montserrat"/>
              </a:rPr>
              <a:t>Chapter 1</a:t>
            </a:r>
          </a:p>
          <a:p>
            <a:pPr marL="0" marR="0" lvl="0" indent="0" algn="ctr" rtl="0">
              <a:lnSpc>
                <a:spcPct val="100000"/>
              </a:lnSpc>
              <a:spcBef>
                <a:spcPts val="0"/>
              </a:spcBef>
              <a:spcAft>
                <a:spcPts val="0"/>
              </a:spcAft>
              <a:buClr>
                <a:schemeClr val="dk1"/>
              </a:buClr>
              <a:buSzPts val="3111"/>
              <a:buFont typeface="Arial"/>
              <a:buNone/>
            </a:pPr>
            <a:r>
              <a:rPr lang="en-US" sz="2400" b="1" i="0" u="none" strike="noStrike" cap="none" dirty="0">
                <a:solidFill>
                  <a:schemeClr val="lt1"/>
                </a:solidFill>
                <a:latin typeface="Montserrat"/>
                <a:ea typeface="Montserrat"/>
                <a:cs typeface="Montserrat"/>
                <a:sym typeface="Montserrat"/>
              </a:rPr>
              <a:t>Introduction</a:t>
            </a:r>
            <a:endParaRPr sz="1600" b="1" i="0" u="none" strike="noStrike" cap="none" dirty="0">
              <a:solidFill>
                <a:schemeClr val="lt1"/>
              </a:solidFill>
              <a:latin typeface="Montserrat"/>
              <a:ea typeface="Montserrat"/>
              <a:cs typeface="Montserrat"/>
              <a:sym typeface="Montserrat"/>
            </a:endParaRPr>
          </a:p>
        </p:txBody>
      </p:sp>
      <p:pic>
        <p:nvPicPr>
          <p:cNvPr id="101" name="Google Shape;101;p25" descr="Partners | The F(o)und Project"/>
          <p:cNvPicPr preferRelativeResize="0"/>
          <p:nvPr/>
        </p:nvPicPr>
        <p:blipFill rotWithShape="1">
          <a:blip r:embed="rId3">
            <a:alphaModFix/>
          </a:blip>
          <a:srcRect/>
          <a:stretch/>
        </p:blipFill>
        <p:spPr>
          <a:xfrm>
            <a:off x="3665344" y="4405468"/>
            <a:ext cx="1764792" cy="617243"/>
          </a:xfrm>
          <a:prstGeom prst="rect">
            <a:avLst/>
          </a:prstGeom>
          <a:noFill/>
          <a:ln>
            <a:noFill/>
          </a:ln>
        </p:spPr>
      </p:pic>
    </p:spTree>
    <p:extLst>
      <p:ext uri="{BB962C8B-B14F-4D97-AF65-F5344CB8AC3E}">
        <p14:creationId xmlns:p14="http://schemas.microsoft.com/office/powerpoint/2010/main" val="108892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8E607-8904-6F6F-2943-BE2A842F4D33}"/>
              </a:ext>
            </a:extLst>
          </p:cNvPr>
          <p:cNvSpPr>
            <a:spLocks noGrp="1"/>
          </p:cNvSpPr>
          <p:nvPr>
            <p:ph type="title"/>
          </p:nvPr>
        </p:nvSpPr>
        <p:spPr/>
        <p:txBody>
          <a:bodyPr>
            <a:normAutofit fontScale="90000"/>
          </a:bodyPr>
          <a:lstStyle/>
          <a:p>
            <a:r>
              <a:rPr lang="en-US" dirty="0"/>
              <a:t>Who we are</a:t>
            </a:r>
          </a:p>
        </p:txBody>
      </p:sp>
      <p:sp>
        <p:nvSpPr>
          <p:cNvPr id="3" name="Text Placeholder 2">
            <a:extLst>
              <a:ext uri="{FF2B5EF4-FFF2-40B4-BE49-F238E27FC236}">
                <a16:creationId xmlns:a16="http://schemas.microsoft.com/office/drawing/2014/main" id="{81065D11-353B-386F-DC65-F14F5849507D}"/>
              </a:ext>
            </a:extLst>
          </p:cNvPr>
          <p:cNvSpPr>
            <a:spLocks noGrp="1"/>
          </p:cNvSpPr>
          <p:nvPr>
            <p:ph type="body" idx="1"/>
          </p:nvPr>
        </p:nvSpPr>
        <p:spPr/>
        <p:txBody>
          <a:bodyPr>
            <a:normAutofit lnSpcReduction="10000"/>
          </a:bodyPr>
          <a:lstStyle/>
          <a:p>
            <a:r>
              <a:rPr lang="en-US" dirty="0"/>
              <a:t>Robert Spang</a:t>
            </a:r>
          </a:p>
          <a:p>
            <a:pPr lvl="1"/>
            <a:r>
              <a:rPr lang="en-US" dirty="0"/>
              <a:t>TU Berlin, visiting scholar with the CGA</a:t>
            </a:r>
          </a:p>
          <a:p>
            <a:pPr lvl="1"/>
            <a:endParaRPr lang="en-US" dirty="0"/>
          </a:p>
          <a:p>
            <a:r>
              <a:rPr lang="en-US" dirty="0"/>
              <a:t>Devika </a:t>
            </a:r>
            <a:r>
              <a:rPr lang="en-US" dirty="0" err="1"/>
              <a:t>Kakkar</a:t>
            </a:r>
            <a:endParaRPr lang="en-US" dirty="0"/>
          </a:p>
          <a:p>
            <a:pPr lvl="1"/>
            <a:r>
              <a:rPr lang="en-US" dirty="0"/>
              <a:t>Data Science Project Manager</a:t>
            </a:r>
          </a:p>
          <a:p>
            <a:pPr marL="596900" lvl="1" indent="0">
              <a:buNone/>
            </a:pPr>
            <a:endParaRPr lang="en-US" dirty="0"/>
          </a:p>
          <a:p>
            <a:r>
              <a:rPr lang="en-US" dirty="0" err="1"/>
              <a:t>Xiaokang</a:t>
            </a:r>
            <a:r>
              <a:rPr lang="en-US" dirty="0"/>
              <a:t> Fu</a:t>
            </a:r>
          </a:p>
          <a:p>
            <a:pPr lvl="1"/>
            <a:r>
              <a:rPr lang="en-US" dirty="0"/>
              <a:t>Postdoctoral Fellow</a:t>
            </a:r>
          </a:p>
        </p:txBody>
      </p:sp>
    </p:spTree>
    <p:extLst>
      <p:ext uri="{BB962C8B-B14F-4D97-AF65-F5344CB8AC3E}">
        <p14:creationId xmlns:p14="http://schemas.microsoft.com/office/powerpoint/2010/main" val="3515885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8E607-8904-6F6F-2943-BE2A842F4D33}"/>
              </a:ext>
            </a:extLst>
          </p:cNvPr>
          <p:cNvSpPr>
            <a:spLocks noGrp="1"/>
          </p:cNvSpPr>
          <p:nvPr>
            <p:ph type="title"/>
          </p:nvPr>
        </p:nvSpPr>
        <p:spPr/>
        <p:txBody>
          <a:bodyPr>
            <a:normAutofit fontScale="90000"/>
          </a:bodyPr>
          <a:lstStyle/>
          <a:p>
            <a:r>
              <a:rPr lang="en-US" dirty="0"/>
              <a:t>Who are you?</a:t>
            </a:r>
          </a:p>
        </p:txBody>
      </p:sp>
      <p:sp>
        <p:nvSpPr>
          <p:cNvPr id="3" name="Text Placeholder 2">
            <a:extLst>
              <a:ext uri="{FF2B5EF4-FFF2-40B4-BE49-F238E27FC236}">
                <a16:creationId xmlns:a16="http://schemas.microsoft.com/office/drawing/2014/main" id="{81065D11-353B-386F-DC65-F14F5849507D}"/>
              </a:ext>
            </a:extLst>
          </p:cNvPr>
          <p:cNvSpPr>
            <a:spLocks noGrp="1"/>
          </p:cNvSpPr>
          <p:nvPr>
            <p:ph type="body" idx="1"/>
          </p:nvPr>
        </p:nvSpPr>
        <p:spPr/>
        <p:txBody>
          <a:bodyPr>
            <a:normAutofit/>
          </a:bodyPr>
          <a:lstStyle/>
          <a:p>
            <a:pPr marL="114300" indent="0">
              <a:buNone/>
            </a:pPr>
            <a:r>
              <a:rPr lang="en-US" dirty="0"/>
              <a:t>Short round of introduction</a:t>
            </a:r>
          </a:p>
          <a:p>
            <a:pPr lvl="1"/>
            <a:r>
              <a:rPr lang="en-US" dirty="0"/>
              <a:t>Your name and field of research</a:t>
            </a:r>
          </a:p>
          <a:p>
            <a:pPr lvl="1"/>
            <a:r>
              <a:rPr lang="en-US" dirty="0"/>
              <a:t>Why are you here? What do you hope to take away from this workshop? What do you want to use HPC for?</a:t>
            </a:r>
          </a:p>
          <a:p>
            <a:pPr lvl="1"/>
            <a:r>
              <a:rPr lang="en-US" dirty="0"/>
              <a:t>What’s your tech / programming / data science experience level?</a:t>
            </a:r>
          </a:p>
          <a:p>
            <a:pPr lvl="2"/>
            <a:r>
              <a:rPr lang="en-US" dirty="0"/>
              <a:t>Have you worked with the FASRC before?</a:t>
            </a:r>
          </a:p>
          <a:p>
            <a:pPr lvl="2"/>
            <a:r>
              <a:rPr lang="en-US" dirty="0"/>
              <a:t>command line?</a:t>
            </a:r>
          </a:p>
        </p:txBody>
      </p:sp>
    </p:spTree>
    <p:extLst>
      <p:ext uri="{BB962C8B-B14F-4D97-AF65-F5344CB8AC3E}">
        <p14:creationId xmlns:p14="http://schemas.microsoft.com/office/powerpoint/2010/main" val="252853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21FC8-0F1E-8553-2937-002620FDBA48}"/>
              </a:ext>
            </a:extLst>
          </p:cNvPr>
          <p:cNvSpPr>
            <a:spLocks noGrp="1"/>
          </p:cNvSpPr>
          <p:nvPr>
            <p:ph type="title"/>
          </p:nvPr>
        </p:nvSpPr>
        <p:spPr/>
        <p:txBody>
          <a:bodyPr>
            <a:normAutofit fontScale="90000"/>
          </a:bodyPr>
          <a:lstStyle/>
          <a:p>
            <a:r>
              <a:rPr lang="en-US" dirty="0"/>
              <a:t>Files &amp; Data for the Workshop</a:t>
            </a:r>
          </a:p>
        </p:txBody>
      </p:sp>
      <p:sp>
        <p:nvSpPr>
          <p:cNvPr id="3" name="Text Placeholder 2">
            <a:extLst>
              <a:ext uri="{FF2B5EF4-FFF2-40B4-BE49-F238E27FC236}">
                <a16:creationId xmlns:a16="http://schemas.microsoft.com/office/drawing/2014/main" id="{CE4EF79C-8265-1317-5BF0-100D80FD1533}"/>
              </a:ext>
            </a:extLst>
          </p:cNvPr>
          <p:cNvSpPr>
            <a:spLocks noGrp="1"/>
          </p:cNvSpPr>
          <p:nvPr>
            <p:ph type="body" idx="1"/>
          </p:nvPr>
        </p:nvSpPr>
        <p:spPr/>
        <p:txBody>
          <a:bodyPr>
            <a:normAutofit lnSpcReduction="10000"/>
          </a:bodyPr>
          <a:lstStyle/>
          <a:p>
            <a:r>
              <a:rPr lang="en-US" dirty="0"/>
              <a:t>Files</a:t>
            </a:r>
          </a:p>
          <a:p>
            <a:pPr lvl="1"/>
            <a:r>
              <a:rPr lang="en-US" dirty="0"/>
              <a:t>Slides, exercises, command cheat sheet, and code files</a:t>
            </a:r>
          </a:p>
          <a:p>
            <a:pPr lvl="1"/>
            <a:r>
              <a:rPr lang="en-US" dirty="0"/>
              <a:t>GitHub: [TODO]</a:t>
            </a:r>
          </a:p>
          <a:p>
            <a:r>
              <a:rPr lang="en-US" dirty="0"/>
              <a:t>Datasets</a:t>
            </a:r>
          </a:p>
          <a:p>
            <a:pPr lvl="1"/>
            <a:r>
              <a:rPr lang="en-US" dirty="0"/>
              <a:t>All data we’ll work with</a:t>
            </a:r>
          </a:p>
          <a:p>
            <a:pPr lvl="1"/>
            <a:r>
              <a:rPr lang="en-US" dirty="0"/>
              <a:t>Publicly accessible on the cluster: </a:t>
            </a:r>
            <a:r>
              <a:rPr lang="en-US" dirty="0">
                <a:latin typeface="Courier New" panose="02070309020205020404" pitchFamily="49" charset="0"/>
                <a:cs typeface="Courier New" panose="02070309020205020404" pitchFamily="49" charset="0"/>
              </a:rPr>
              <a:t>/n/holyscratch01/</a:t>
            </a:r>
            <a:r>
              <a:rPr lang="en-US" dirty="0" err="1">
                <a:latin typeface="Courier New" panose="02070309020205020404" pitchFamily="49" charset="0"/>
                <a:cs typeface="Courier New" panose="02070309020205020404" pitchFamily="49" charset="0"/>
              </a:rPr>
              <a:t>cga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rspang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workshop_data</a:t>
            </a:r>
            <a:r>
              <a:rPr lang="en-US" dirty="0">
                <a:latin typeface="Courier New" panose="02070309020205020404" pitchFamily="49" charset="0"/>
                <a:cs typeface="Courier New" panose="02070309020205020404" pitchFamily="49" charset="0"/>
              </a:rPr>
              <a:t>/</a:t>
            </a:r>
          </a:p>
          <a:p>
            <a:pPr lvl="1"/>
            <a:r>
              <a:rPr lang="en-US" dirty="0"/>
              <a:t>Harvard’s </a:t>
            </a:r>
            <a:r>
              <a:rPr lang="en-US" dirty="0" err="1"/>
              <a:t>Dataverse</a:t>
            </a:r>
            <a:r>
              <a:rPr lang="en-US" dirty="0"/>
              <a:t>: [TODO]</a:t>
            </a:r>
          </a:p>
        </p:txBody>
      </p:sp>
    </p:spTree>
    <p:extLst>
      <p:ext uri="{BB962C8B-B14F-4D97-AF65-F5344CB8AC3E}">
        <p14:creationId xmlns:p14="http://schemas.microsoft.com/office/powerpoint/2010/main" val="390707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E8C-9356-19C6-2D08-703729B98610}"/>
              </a:ext>
            </a:extLst>
          </p:cNvPr>
          <p:cNvSpPr>
            <a:spLocks noGrp="1"/>
          </p:cNvSpPr>
          <p:nvPr>
            <p:ph type="title"/>
          </p:nvPr>
        </p:nvSpPr>
        <p:spPr/>
        <p:txBody>
          <a:bodyPr>
            <a:normAutofit fontScale="90000"/>
          </a:bodyPr>
          <a:lstStyle/>
          <a:p>
            <a:r>
              <a:rPr lang="en-US" dirty="0"/>
              <a:t>Introduction to Big Data Processing &amp; HPC</a:t>
            </a:r>
          </a:p>
        </p:txBody>
      </p:sp>
      <p:sp>
        <p:nvSpPr>
          <p:cNvPr id="3" name="Text Placeholder 2">
            <a:extLst>
              <a:ext uri="{FF2B5EF4-FFF2-40B4-BE49-F238E27FC236}">
                <a16:creationId xmlns:a16="http://schemas.microsoft.com/office/drawing/2014/main" id="{CDBF44A0-D522-2000-157F-5B917A584048}"/>
              </a:ext>
            </a:extLst>
          </p:cNvPr>
          <p:cNvSpPr>
            <a:spLocks noGrp="1"/>
          </p:cNvSpPr>
          <p:nvPr>
            <p:ph type="body" idx="1"/>
          </p:nvPr>
        </p:nvSpPr>
        <p:spPr/>
        <p:txBody>
          <a:bodyPr/>
          <a:lstStyle/>
          <a:p>
            <a:r>
              <a:rPr lang="en-US" dirty="0"/>
              <a:t>Big Data</a:t>
            </a:r>
          </a:p>
          <a:p>
            <a:pPr lvl="1"/>
            <a:r>
              <a:rPr lang="en-US" dirty="0"/>
              <a:t>Volume, Velocity, and Variety (3Vs)</a:t>
            </a:r>
          </a:p>
          <a:p>
            <a:pPr lvl="1"/>
            <a:r>
              <a:rPr lang="en-US" dirty="0"/>
              <a:t>Also: Veracity and Value</a:t>
            </a:r>
          </a:p>
          <a:p>
            <a:r>
              <a:rPr lang="en-US" dirty="0"/>
              <a:t>Processing</a:t>
            </a:r>
          </a:p>
          <a:p>
            <a:pPr lvl="1"/>
            <a:r>
              <a:rPr lang="en-US" dirty="0"/>
              <a:t>Large dataset </a:t>
            </a:r>
            <a:r>
              <a:rPr lang="en-US" dirty="0">
                <a:sym typeface="Wingdings" pitchFamily="2" charset="2"/>
              </a:rPr>
              <a:t> a</a:t>
            </a:r>
            <a:r>
              <a:rPr lang="en-US" dirty="0"/>
              <a:t>ggregated results </a:t>
            </a:r>
            <a:r>
              <a:rPr lang="en-US" dirty="0">
                <a:sym typeface="Wingdings" pitchFamily="2" charset="2"/>
              </a:rPr>
              <a:t></a:t>
            </a:r>
            <a:r>
              <a:rPr lang="en-US" dirty="0"/>
              <a:t> smaller datasets</a:t>
            </a:r>
          </a:p>
          <a:p>
            <a:r>
              <a:rPr lang="en-US" dirty="0"/>
              <a:t>Faculty of Arts and Sciences Research Cluster</a:t>
            </a:r>
          </a:p>
          <a:p>
            <a:pPr lvl="1"/>
            <a:r>
              <a:rPr lang="en-US" dirty="0"/>
              <a:t>Harvard’s High-Performance Cluster (HPC)</a:t>
            </a:r>
          </a:p>
        </p:txBody>
      </p:sp>
    </p:spTree>
    <p:extLst>
      <p:ext uri="{BB962C8B-B14F-4D97-AF65-F5344CB8AC3E}">
        <p14:creationId xmlns:p14="http://schemas.microsoft.com/office/powerpoint/2010/main" val="259827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E8C-9356-19C6-2D08-703729B98610}"/>
              </a:ext>
            </a:extLst>
          </p:cNvPr>
          <p:cNvSpPr>
            <a:spLocks noGrp="1"/>
          </p:cNvSpPr>
          <p:nvPr>
            <p:ph type="title"/>
          </p:nvPr>
        </p:nvSpPr>
        <p:spPr/>
        <p:txBody>
          <a:bodyPr>
            <a:normAutofit fontScale="90000"/>
          </a:bodyPr>
          <a:lstStyle/>
          <a:p>
            <a:r>
              <a:rPr lang="en-US" dirty="0"/>
              <a:t>Differences between a HPC &amp; the Cloud</a:t>
            </a:r>
          </a:p>
        </p:txBody>
      </p:sp>
      <p:sp>
        <p:nvSpPr>
          <p:cNvPr id="3" name="Text Placeholder 2">
            <a:extLst>
              <a:ext uri="{FF2B5EF4-FFF2-40B4-BE49-F238E27FC236}">
                <a16:creationId xmlns:a16="http://schemas.microsoft.com/office/drawing/2014/main" id="{CDBF44A0-D522-2000-157F-5B917A584048}"/>
              </a:ext>
            </a:extLst>
          </p:cNvPr>
          <p:cNvSpPr>
            <a:spLocks noGrp="1"/>
          </p:cNvSpPr>
          <p:nvPr>
            <p:ph type="body" idx="1"/>
          </p:nvPr>
        </p:nvSpPr>
        <p:spPr/>
        <p:txBody>
          <a:bodyPr>
            <a:normAutofit lnSpcReduction="10000"/>
          </a:bodyPr>
          <a:lstStyle/>
          <a:p>
            <a:r>
              <a:rPr lang="en-US" dirty="0"/>
              <a:t>Purpose</a:t>
            </a:r>
          </a:p>
          <a:p>
            <a:r>
              <a:rPr lang="en-US" dirty="0"/>
              <a:t>Architecture</a:t>
            </a:r>
          </a:p>
          <a:p>
            <a:r>
              <a:rPr lang="en-US" dirty="0"/>
              <a:t>Resource Allocation</a:t>
            </a:r>
          </a:p>
          <a:p>
            <a:r>
              <a:rPr lang="en-US" dirty="0"/>
              <a:t>Usage and Applications</a:t>
            </a:r>
          </a:p>
          <a:p>
            <a:r>
              <a:rPr lang="en-US" dirty="0"/>
              <a:t>Flexibility</a:t>
            </a:r>
          </a:p>
          <a:p>
            <a:r>
              <a:rPr lang="en-US" dirty="0"/>
              <a:t>Economic Model</a:t>
            </a:r>
          </a:p>
          <a:p>
            <a:r>
              <a:rPr lang="en-US" dirty="0"/>
              <a:t>Location</a:t>
            </a:r>
          </a:p>
        </p:txBody>
      </p:sp>
    </p:spTree>
    <p:extLst>
      <p:ext uri="{BB962C8B-B14F-4D97-AF65-F5344CB8AC3E}">
        <p14:creationId xmlns:p14="http://schemas.microsoft.com/office/powerpoint/2010/main" val="64944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E8C-9356-19C6-2D08-703729B98610}"/>
              </a:ext>
            </a:extLst>
          </p:cNvPr>
          <p:cNvSpPr>
            <a:spLocks noGrp="1"/>
          </p:cNvSpPr>
          <p:nvPr>
            <p:ph type="title"/>
          </p:nvPr>
        </p:nvSpPr>
        <p:spPr/>
        <p:txBody>
          <a:bodyPr>
            <a:normAutofit fontScale="90000"/>
          </a:bodyPr>
          <a:lstStyle/>
          <a:p>
            <a:r>
              <a:rPr lang="en-US" dirty="0"/>
              <a:t>Structure of the FASRC – Structure</a:t>
            </a:r>
          </a:p>
        </p:txBody>
      </p:sp>
      <p:pic>
        <p:nvPicPr>
          <p:cNvPr id="8" name="Picture 7">
            <a:extLst>
              <a:ext uri="{FF2B5EF4-FFF2-40B4-BE49-F238E27FC236}">
                <a16:creationId xmlns:a16="http://schemas.microsoft.com/office/drawing/2014/main" id="{486BEC29-B6A9-CC25-CAC5-101A9BFFFA82}"/>
              </a:ext>
            </a:extLst>
          </p:cNvPr>
          <p:cNvPicPr>
            <a:picLocks noChangeAspect="1"/>
          </p:cNvPicPr>
          <p:nvPr/>
        </p:nvPicPr>
        <p:blipFill rotWithShape="1">
          <a:blip r:embed="rId3"/>
          <a:srcRect l="18382" t="19901" r="20772" b="5555"/>
          <a:stretch/>
        </p:blipFill>
        <p:spPr>
          <a:xfrm>
            <a:off x="4839080" y="1554945"/>
            <a:ext cx="4004877" cy="2759881"/>
          </a:xfrm>
          <a:prstGeom prst="rect">
            <a:avLst/>
          </a:prstGeom>
        </p:spPr>
      </p:pic>
      <p:sp>
        <p:nvSpPr>
          <p:cNvPr id="3" name="Text Placeholder 2">
            <a:extLst>
              <a:ext uri="{FF2B5EF4-FFF2-40B4-BE49-F238E27FC236}">
                <a16:creationId xmlns:a16="http://schemas.microsoft.com/office/drawing/2014/main" id="{CDBF44A0-D522-2000-157F-5B917A584048}"/>
              </a:ext>
            </a:extLst>
          </p:cNvPr>
          <p:cNvSpPr>
            <a:spLocks noGrp="1"/>
          </p:cNvSpPr>
          <p:nvPr>
            <p:ph type="body" idx="1"/>
          </p:nvPr>
        </p:nvSpPr>
        <p:spPr>
          <a:xfrm>
            <a:off x="311700" y="1152475"/>
            <a:ext cx="5817638" cy="3546000"/>
          </a:xfrm>
        </p:spPr>
        <p:txBody>
          <a:bodyPr>
            <a:normAutofit lnSpcReduction="10000"/>
          </a:bodyPr>
          <a:lstStyle/>
          <a:p>
            <a:r>
              <a:rPr lang="en-US" dirty="0"/>
              <a:t>Access the cluster through a “login node”</a:t>
            </a:r>
          </a:p>
          <a:p>
            <a:pPr lvl="1"/>
            <a:r>
              <a:rPr lang="en-US" sz="1800" dirty="0" err="1">
                <a:latin typeface="Courier New" panose="02070309020205020404" pitchFamily="49" charset="0"/>
                <a:cs typeface="Courier New" panose="02070309020205020404" pitchFamily="49" charset="0"/>
              </a:rPr>
              <a:t>ssh</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user@login.rc.fas.harvard.edu</a:t>
            </a:r>
            <a:endParaRPr lang="en-US" sz="1800" dirty="0">
              <a:latin typeface="Courier New" panose="02070309020205020404" pitchFamily="49" charset="0"/>
              <a:cs typeface="Courier New" panose="02070309020205020404" pitchFamily="49" charset="0"/>
            </a:endParaRPr>
          </a:p>
          <a:p>
            <a:r>
              <a:rPr lang="en-US" dirty="0"/>
              <a:t>From there, connect to</a:t>
            </a:r>
            <a:br>
              <a:rPr lang="en-US" dirty="0"/>
            </a:br>
            <a:r>
              <a:rPr lang="en-US" dirty="0"/>
              <a:t>compute nodes</a:t>
            </a:r>
            <a:br>
              <a:rPr lang="en-US" dirty="0"/>
            </a:br>
            <a:r>
              <a:rPr lang="en-US" dirty="0"/>
              <a:t>to run apps</a:t>
            </a:r>
          </a:p>
          <a:p>
            <a:pPr lvl="1"/>
            <a:r>
              <a:rPr lang="en-US" dirty="0"/>
              <a:t>Login nodes are not designed</a:t>
            </a:r>
            <a:br>
              <a:rPr lang="en-US" dirty="0"/>
            </a:br>
            <a:r>
              <a:rPr lang="en-US" dirty="0"/>
              <a:t>for anything compute/memory</a:t>
            </a:r>
            <a:br>
              <a:rPr lang="en-US" dirty="0"/>
            </a:br>
            <a:r>
              <a:rPr lang="en-US" dirty="0"/>
              <a:t>intensive</a:t>
            </a:r>
          </a:p>
        </p:txBody>
      </p:sp>
      <p:sp>
        <p:nvSpPr>
          <p:cNvPr id="9" name="TextBox 8">
            <a:extLst>
              <a:ext uri="{FF2B5EF4-FFF2-40B4-BE49-F238E27FC236}">
                <a16:creationId xmlns:a16="http://schemas.microsoft.com/office/drawing/2014/main" id="{DA6EA82B-26D9-CABC-5A75-FC95D4456931}"/>
              </a:ext>
            </a:extLst>
          </p:cNvPr>
          <p:cNvSpPr txBox="1"/>
          <p:nvPr/>
        </p:nvSpPr>
        <p:spPr>
          <a:xfrm rot="16200000">
            <a:off x="6763472" y="2722305"/>
            <a:ext cx="4446730" cy="184666"/>
          </a:xfrm>
          <a:prstGeom prst="rect">
            <a:avLst/>
          </a:prstGeom>
          <a:noFill/>
          <a:ln>
            <a:noFill/>
          </a:ln>
        </p:spPr>
        <p:txBody>
          <a:bodyPr spcFirstLastPara="1" wrap="none" lIns="0" tIns="0" rIns="0" bIns="0" rtlCol="0" anchor="ctr" anchorCtr="0">
            <a:spAutoFit/>
          </a:bodyPr>
          <a:lstStyle/>
          <a:p>
            <a:pPr marL="0" marR="0" indent="0" algn="ctr" rtl="0">
              <a:lnSpc>
                <a:spcPct val="100000"/>
              </a:lnSpc>
              <a:spcBef>
                <a:spcPts val="0"/>
              </a:spcBef>
              <a:spcAft>
                <a:spcPts val="0"/>
              </a:spcAft>
              <a:buClr>
                <a:schemeClr val="dk1"/>
              </a:buClr>
              <a:buSzPts val="3111"/>
              <a:buFont typeface="Arial"/>
              <a:buNone/>
            </a:pPr>
            <a:r>
              <a:rPr lang="en-US" sz="1200" i="0" u="none" strike="noStrike" cap="none" dirty="0">
                <a:solidFill>
                  <a:schemeClr val="dk1"/>
                </a:solidFill>
                <a:latin typeface="Montserrat"/>
                <a:ea typeface="Montserrat"/>
                <a:cs typeface="Montserrat"/>
                <a:sym typeface="Montserrat"/>
              </a:rPr>
              <a:t>Source: https://</a:t>
            </a:r>
            <a:r>
              <a:rPr lang="en-US" sz="1200" i="0" u="none" strike="noStrike" cap="none" dirty="0" err="1">
                <a:solidFill>
                  <a:schemeClr val="dk1"/>
                </a:solidFill>
                <a:latin typeface="Montserrat"/>
                <a:ea typeface="Montserrat"/>
                <a:cs typeface="Montserrat"/>
                <a:sym typeface="Montserrat"/>
              </a:rPr>
              <a:t>www.youtube.com</a:t>
            </a:r>
            <a:r>
              <a:rPr lang="en-US" sz="1200" i="0" u="none" strike="noStrike" cap="none" dirty="0">
                <a:solidFill>
                  <a:schemeClr val="dk1"/>
                </a:solidFill>
                <a:latin typeface="Montserrat"/>
                <a:ea typeface="Montserrat"/>
                <a:cs typeface="Montserrat"/>
                <a:sym typeface="Montserrat"/>
              </a:rPr>
              <a:t>/</a:t>
            </a:r>
            <a:r>
              <a:rPr lang="en-US" sz="1200" i="0" u="none" strike="noStrike" cap="none" dirty="0" err="1">
                <a:solidFill>
                  <a:schemeClr val="dk1"/>
                </a:solidFill>
                <a:latin typeface="Montserrat"/>
                <a:ea typeface="Montserrat"/>
                <a:cs typeface="Montserrat"/>
                <a:sym typeface="Montserrat"/>
              </a:rPr>
              <a:t>watch?v</a:t>
            </a:r>
            <a:r>
              <a:rPr lang="en-US" sz="1200" i="0" u="none" strike="noStrike" cap="none" dirty="0">
                <a:solidFill>
                  <a:schemeClr val="dk1"/>
                </a:solidFill>
                <a:latin typeface="Montserrat"/>
                <a:ea typeface="Montserrat"/>
                <a:cs typeface="Montserrat"/>
                <a:sym typeface="Montserrat"/>
              </a:rPr>
              <a:t>=Ay8oR5n-yyQ</a:t>
            </a:r>
          </a:p>
        </p:txBody>
      </p:sp>
    </p:spTree>
    <p:extLst>
      <p:ext uri="{BB962C8B-B14F-4D97-AF65-F5344CB8AC3E}">
        <p14:creationId xmlns:p14="http://schemas.microsoft.com/office/powerpoint/2010/main" val="298839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1E8C-9356-19C6-2D08-703729B98610}"/>
              </a:ext>
            </a:extLst>
          </p:cNvPr>
          <p:cNvSpPr>
            <a:spLocks noGrp="1"/>
          </p:cNvSpPr>
          <p:nvPr>
            <p:ph type="title"/>
          </p:nvPr>
        </p:nvSpPr>
        <p:spPr/>
        <p:txBody>
          <a:bodyPr>
            <a:normAutofit fontScale="90000"/>
          </a:bodyPr>
          <a:lstStyle/>
          <a:p>
            <a:r>
              <a:rPr lang="en-US" dirty="0"/>
              <a:t>Structure of the FASRC – SLURM</a:t>
            </a:r>
          </a:p>
        </p:txBody>
      </p:sp>
      <p:sp>
        <p:nvSpPr>
          <p:cNvPr id="3" name="Text Placeholder 2">
            <a:extLst>
              <a:ext uri="{FF2B5EF4-FFF2-40B4-BE49-F238E27FC236}">
                <a16:creationId xmlns:a16="http://schemas.microsoft.com/office/drawing/2014/main" id="{CDBF44A0-D522-2000-157F-5B917A584048}"/>
              </a:ext>
            </a:extLst>
          </p:cNvPr>
          <p:cNvSpPr>
            <a:spLocks noGrp="1"/>
          </p:cNvSpPr>
          <p:nvPr>
            <p:ph type="body" idx="1"/>
          </p:nvPr>
        </p:nvSpPr>
        <p:spPr>
          <a:xfrm>
            <a:off x="311699" y="1152475"/>
            <a:ext cx="8520599" cy="3546000"/>
          </a:xfrm>
        </p:spPr>
        <p:txBody>
          <a:bodyPr>
            <a:normAutofit/>
          </a:bodyPr>
          <a:lstStyle/>
          <a:p>
            <a:r>
              <a:rPr lang="en-US" dirty="0"/>
              <a:t>SLURM is a job scheduler</a:t>
            </a:r>
          </a:p>
          <a:p>
            <a:r>
              <a:rPr lang="en-US" dirty="0"/>
              <a:t>Specify the resources needed, get a node allocated</a:t>
            </a:r>
          </a:p>
          <a:p>
            <a:pPr lvl="1"/>
            <a:r>
              <a:rPr lang="en-US" dirty="0"/>
              <a:t>Specify node-type, CPU cores, memory, and runtime</a:t>
            </a:r>
          </a:p>
          <a:p>
            <a:pPr lvl="1"/>
            <a:r>
              <a:rPr lang="en-US" dirty="0"/>
              <a:t>A job terminates after the designated time is up</a:t>
            </a:r>
          </a:p>
          <a:p>
            <a:pPr lvl="1"/>
            <a:r>
              <a:rPr lang="en-US" dirty="0"/>
              <a:t>SLURM ensures users do not exceed resource request</a:t>
            </a:r>
          </a:p>
          <a:p>
            <a:r>
              <a:rPr lang="en-US" dirty="0"/>
              <a:t>Mostly used to queue jobs, but can also run an interactive session</a:t>
            </a:r>
          </a:p>
          <a:p>
            <a:pPr lvl="1"/>
            <a:r>
              <a:rPr lang="en-US" dirty="0" err="1">
                <a:latin typeface="Courier New" panose="02070309020205020404" pitchFamily="49" charset="0"/>
                <a:cs typeface="Courier New" panose="02070309020205020404" pitchFamily="49" charset="0"/>
              </a:rPr>
              <a:t>srun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pty</a:t>
            </a:r>
            <a:r>
              <a:rPr lang="en-US" dirty="0">
                <a:latin typeface="Courier New" panose="02070309020205020404" pitchFamily="49" charset="0"/>
                <a:cs typeface="Courier New" panose="02070309020205020404" pitchFamily="49" charset="0"/>
              </a:rPr>
              <a:t> –p test –mem 100 –t 0-01:00 /bin/bash</a:t>
            </a:r>
          </a:p>
        </p:txBody>
      </p:sp>
    </p:spTree>
    <p:extLst>
      <p:ext uri="{BB962C8B-B14F-4D97-AF65-F5344CB8AC3E}">
        <p14:creationId xmlns:p14="http://schemas.microsoft.com/office/powerpoint/2010/main" val="324806980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spcFirstLastPara="1" wrap="square" lIns="0" tIns="0" rIns="0" bIns="0" anchor="ctr" anchorCtr="0">
        <a:spAutoFit/>
      </a:bodyPr>
      <a:lstStyle>
        <a:defPPr marL="0" marR="0" indent="0" algn="ctr" rtl="0">
          <a:lnSpc>
            <a:spcPct val="100000"/>
          </a:lnSpc>
          <a:spcBef>
            <a:spcPts val="0"/>
          </a:spcBef>
          <a:spcAft>
            <a:spcPts val="0"/>
          </a:spcAft>
          <a:buClr>
            <a:schemeClr val="dk1"/>
          </a:buClr>
          <a:buSzPts val="3111"/>
          <a:buFont typeface="Arial"/>
          <a:buNone/>
          <a:defRPr sz="1200" b="1" i="0" u="none" strike="noStrike" cap="none" dirty="0">
            <a:solidFill>
              <a:schemeClr val="dk1"/>
            </a:solidFill>
            <a:latin typeface="Montserrat"/>
            <a:ea typeface="Montserrat"/>
            <a:cs typeface="Montserrat"/>
            <a:sym typeface="Montserrat"/>
          </a:defRPr>
        </a:defP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1428</TotalTime>
  <Words>1754</Words>
  <Application>Microsoft Macintosh PowerPoint</Application>
  <PresentationFormat>On-screen Show (16:9)</PresentationFormat>
  <Paragraphs>165</Paragraphs>
  <Slides>19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Montserrat</vt:lpstr>
      <vt:lpstr>Calibri</vt:lpstr>
      <vt:lpstr>Courier New</vt:lpstr>
      <vt:lpstr>Simple Light</vt:lpstr>
      <vt:lpstr>PowerPoint Presentation</vt:lpstr>
      <vt:lpstr>PowerPoint Presentation</vt:lpstr>
      <vt:lpstr>Who we are</vt:lpstr>
      <vt:lpstr>Who are you?</vt:lpstr>
      <vt:lpstr>Files &amp; Data for the Workshop</vt:lpstr>
      <vt:lpstr>Introduction to Big Data Processing &amp; HPC</vt:lpstr>
      <vt:lpstr>Differences between a HPC &amp; the Cloud</vt:lpstr>
      <vt:lpstr>Structure of the FASRC – Structure</vt:lpstr>
      <vt:lpstr>Structure of the FASRC – SLURM</vt:lpstr>
      <vt:lpstr>Structure of the FASRC – Partitions</vt:lpstr>
      <vt:lpstr>Structure of the FASRC – Storage</vt:lpstr>
      <vt:lpstr>PowerPoint Presentation</vt:lpstr>
      <vt:lpstr>Structure of the FASRC – Storage</vt:lpstr>
      <vt:lpstr>PowerPoint Presentation</vt:lpstr>
      <vt:lpstr>Code of Conduct</vt:lpstr>
      <vt:lpstr>Exercise I - Web</vt:lpstr>
      <vt:lpstr>Exercise II - CLI</vt:lpstr>
      <vt:lpstr>Exercise II - CLI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 </cp:lastModifiedBy>
  <cp:revision>27</cp:revision>
  <dcterms:modified xsi:type="dcterms:W3CDTF">2023-09-21T20:06:31Z</dcterms:modified>
</cp:coreProperties>
</file>