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96F3-48D5-47C7-B195-C0EB709D8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34A60-DC44-4444-A48F-E4A4DB30C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735EB-5D39-4071-A6F8-7E6F4A4C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FF4BA-7A3D-4302-8897-DD743C43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5D53C-17BA-4CCA-8977-3800145D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0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0FF2-2020-45B4-8F42-EDF204BF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7FEA7-9751-4999-8227-51C9E428A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AC70-814D-4795-B000-8107A35C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6571-6818-4467-BE00-70CF3DC7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5626-2B1A-46C4-9953-94BEFDDF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5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5CFBD-4183-4133-8A8C-599028211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1B633-34BA-4D22-B6AB-148F5F16D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31BAD-15FC-4B8C-9CD7-6B0A3FDE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88797-D678-4056-BBE0-9C65A796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64DC-DF6A-42DA-AB1A-B50DA848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8A67-3979-447D-AD33-72D2765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1784B-7F62-482B-8042-1268A8F8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7AF9-0DD6-430F-8512-C00E7359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87282-8765-49BE-80B0-7B425198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5EDDE-928F-4A5E-8514-763A0A61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2572-53F1-45CE-A772-20001132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9E55B-0418-4519-B0EE-5B538C0A8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ED59B-7A24-44A5-979B-719E49DA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CAFF6-12B2-4B3C-BC02-D6356961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427B-38F1-43CE-86BC-552D1A94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D796-D205-40E6-82F6-AB811C5B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E25B-2ED8-4713-B8FA-5C6B2C6E0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A1672-7B7F-46FC-914F-2EA754F57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B201C-B454-4222-B54B-B7B12E14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F9D8-B2F6-4D63-B926-ECBF6996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EE228-4220-4B51-A3DC-911EAD2C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1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DEB9-F028-4BDF-B4D0-62C50D31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89061-A311-4501-B84F-54D5FED1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18FB2-D7B9-43C1-937F-4EB0CD30D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47FEB-2175-4ECA-A0E8-7E45E40CB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3014A-FF47-40A4-B824-40569312F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3F4E3-F20F-42A5-A0CD-DB64FDDD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FF76D-99FA-4DD4-A54B-D054590D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22B4A-348C-4FF2-848E-04044EC2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1239-01F1-4D4F-BF4E-AE9EE068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4EA50-0438-4C30-B992-97C51E68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E6AE9-1953-4DCA-A3A0-B1EEDE02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21F04-3A0C-4060-9353-FA100A2A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1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7AA31-9849-4F34-B726-D8CC3CCC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7D926-DABC-4A32-A3EB-624C6E4D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5F9E7-B74E-4380-8132-D9C0F55F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0587-2C9B-4D27-A684-5D41D276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A6F8-81B0-43FA-AF34-066AE231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8985A-779A-4F2D-995D-3AA30DBA0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32AE6-3AE8-4E63-B6D8-34B63E3C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E53ED-603C-49F4-A01D-4B81AAE6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D479-8DAD-4248-B43C-9BB342A5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0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F37D-8BF4-4E11-921D-467A3C20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0188E-5374-4929-AECE-B7F56322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4B581-A7D4-42DB-9746-C5EC1D4C3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155DA-D8F9-47AF-80B0-868B5654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2D428-8E57-45FC-B249-11AA38F8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5CB63-6A5D-4422-BAA7-AADD06B0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3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B3B4C-7E2A-4777-9557-B45CF299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17324-703D-46AA-842B-FA04D1090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ACD9-3AB9-474F-B2D9-D2DD4FCA3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AC6C3-4373-478A-A1E0-7379BBEC2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0663-F1D5-467E-8490-4A7305917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18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3CD52-4AE2-4D32-AEEB-DAEBF5721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300" b="1" i="0" kern="1200">
                <a:effectLst/>
                <a:latin typeface="+mj-lt"/>
                <a:ea typeface="+mj-ea"/>
                <a:cs typeface="+mj-cs"/>
              </a:rPr>
              <a:t>COVID19 EDA - Trends and Outbreak Prediction of Spread in USA</a:t>
            </a:r>
            <a:br>
              <a:rPr lang="en-US" sz="5300" b="1" i="0" kern="1200">
                <a:effectLst/>
                <a:latin typeface="+mj-lt"/>
                <a:ea typeface="+mj-ea"/>
                <a:cs typeface="+mj-cs"/>
              </a:rPr>
            </a:br>
            <a:endParaRPr lang="en-US" sz="53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63679-7608-44CA-B0E3-06DFB0DB4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6955" y="2573422"/>
            <a:ext cx="3113064" cy="17953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/>
              <a:t>Student Name : Ragunath Gunasekaran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/>
              <a:t>Professor Name : Dr. Shankar Parajulee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/>
              <a:t>Course Name : Data Exploration and Analysis</a:t>
            </a:r>
          </a:p>
        </p:txBody>
      </p:sp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5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178F9-3287-4977-8BBF-41764A68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i="0">
                <a:effectLst/>
              </a:rPr>
              <a:t>Logistic Regression - Death Rate with Confirmed, Death Cases</a:t>
            </a:r>
            <a:br>
              <a:rPr lang="en-US" sz="3400" b="1" i="0">
                <a:effectLst/>
              </a:rPr>
            </a:br>
            <a:br>
              <a:rPr lang="en-US" sz="3400" b="1" i="0">
                <a:effectLst/>
              </a:rPr>
            </a:br>
            <a:br>
              <a:rPr lang="en-US" sz="3400" b="1" i="0">
                <a:effectLst/>
              </a:rPr>
            </a:br>
            <a:br>
              <a:rPr lang="en-US" sz="3400" b="1" i="0">
                <a:effectLst/>
              </a:rPr>
            </a:br>
            <a:endParaRPr lang="en-US" sz="34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92F9C4-F595-4E00-AFC8-1B6C897A9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14" r="28122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2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178F9-3287-4977-8BBF-41764A68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300" b="1" i="0">
                <a:effectLst/>
              </a:rPr>
            </a:br>
            <a:br>
              <a:rPr lang="en-US" sz="2300" b="1" i="0">
                <a:effectLst/>
              </a:rPr>
            </a:br>
            <a:br>
              <a:rPr lang="en-US" sz="2300" b="1" i="0">
                <a:effectLst/>
              </a:rPr>
            </a:br>
            <a:br>
              <a:rPr lang="en-US" sz="2300" b="1" i="0">
                <a:effectLst/>
              </a:rPr>
            </a:br>
            <a:r>
              <a:rPr lang="en-US" sz="2300" b="1" i="0">
                <a:effectLst/>
              </a:rPr>
              <a:t>ETS ( Error, Trend, and Seasonality )</a:t>
            </a:r>
            <a:br>
              <a:rPr lang="en-US" sz="2300" b="1" i="0">
                <a:effectLst/>
              </a:rPr>
            </a:br>
            <a:br>
              <a:rPr lang="en-US" sz="2300" b="1" i="0">
                <a:effectLst/>
              </a:rPr>
            </a:br>
            <a:br>
              <a:rPr lang="en-US" sz="2300" b="1" i="0">
                <a:effectLst/>
              </a:rPr>
            </a:br>
            <a:br>
              <a:rPr lang="en-US" sz="2300" b="1" i="0">
                <a:effectLst/>
              </a:rPr>
            </a:br>
            <a:br>
              <a:rPr lang="en-US" sz="2300" b="1" i="0">
                <a:effectLst/>
              </a:rPr>
            </a:br>
            <a:endParaRPr lang="en-US" sz="230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3F0E38B-B4C3-4DD0-8267-7FE0D1766E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1" r="25891" b="-1"/>
          <a:stretch/>
        </p:blipFill>
        <p:spPr bwMode="auto">
          <a:xfrm>
            <a:off x="621675" y="623275"/>
            <a:ext cx="5474323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178F9-3287-4977-8BBF-41764A68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1800" b="1" i="0">
                <a:effectLst/>
              </a:rPr>
            </a:br>
            <a:br>
              <a:rPr lang="en-US" sz="1800" b="1" i="0">
                <a:effectLst/>
              </a:rPr>
            </a:br>
            <a:br>
              <a:rPr lang="en-US" sz="1800" b="1" i="0">
                <a:effectLst/>
              </a:rPr>
            </a:br>
            <a:br>
              <a:rPr lang="en-US" sz="1800" b="1" i="0">
                <a:effectLst/>
              </a:rPr>
            </a:br>
            <a:r>
              <a:rPr lang="en-US" sz="1800" b="1" i="0">
                <a:effectLst/>
              </a:rPr>
              <a:t>Forecast using ARIMA Model</a:t>
            </a:r>
            <a:br>
              <a:rPr lang="en-US" sz="1800" b="1" i="0">
                <a:effectLst/>
              </a:rPr>
            </a:br>
            <a:br>
              <a:rPr lang="en-US" sz="1800" b="1" i="0">
                <a:effectLst/>
              </a:rPr>
            </a:br>
            <a:br>
              <a:rPr lang="en-US" sz="1800" b="1" i="0">
                <a:effectLst/>
              </a:rPr>
            </a:br>
            <a:br>
              <a:rPr lang="en-US" sz="1800" b="1" i="0">
                <a:effectLst/>
              </a:rPr>
            </a:br>
            <a:br>
              <a:rPr lang="en-US" sz="1800" b="1" i="0">
                <a:effectLst/>
              </a:rPr>
            </a:br>
            <a:br>
              <a:rPr lang="en-US" sz="1800" b="1" i="0">
                <a:effectLst/>
              </a:rPr>
            </a:br>
            <a:endParaRPr lang="en-US" sz="18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D555B-8CBE-47F0-9530-79E52B4B0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850" b="-2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178F9-3287-4977-8BBF-41764A68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1800" b="1" i="0">
                <a:effectLst/>
              </a:rPr>
            </a:br>
            <a:br>
              <a:rPr lang="en-US" sz="1800" b="1" i="0">
                <a:effectLst/>
              </a:rPr>
            </a:br>
            <a:br>
              <a:rPr lang="en-US" sz="1800" b="1" i="0">
                <a:effectLst/>
              </a:rPr>
            </a:br>
            <a:br>
              <a:rPr lang="en-US" sz="1800" b="1" i="0">
                <a:effectLst/>
              </a:rPr>
            </a:br>
            <a:r>
              <a:rPr lang="en-US" sz="1800" b="1" i="0">
                <a:effectLst/>
              </a:rPr>
              <a:t>Forecast Comparison</a:t>
            </a:r>
            <a:br>
              <a:rPr lang="en-US" sz="1800" b="1" i="0">
                <a:effectLst/>
              </a:rPr>
            </a:br>
            <a:br>
              <a:rPr lang="en-US" sz="1800" b="1" i="0">
                <a:effectLst/>
              </a:rPr>
            </a:br>
            <a:r>
              <a:rPr lang="en-US" sz="1800" b="1" i="0">
                <a:effectLst/>
              </a:rPr>
              <a:t>(training dataset up to June 2020)</a:t>
            </a:r>
            <a:br>
              <a:rPr lang="en-US" sz="1800" b="1" i="0">
                <a:effectLst/>
              </a:rPr>
            </a:br>
            <a:br>
              <a:rPr lang="en-US" sz="1800" b="1" i="0">
                <a:effectLst/>
              </a:rPr>
            </a:br>
            <a:br>
              <a:rPr lang="en-US" sz="1800" b="1" i="0">
                <a:effectLst/>
              </a:rPr>
            </a:br>
            <a:br>
              <a:rPr lang="en-US" sz="1800" b="1" i="0">
                <a:effectLst/>
              </a:rPr>
            </a:br>
            <a:br>
              <a:rPr lang="en-US" sz="1800" b="1" i="0">
                <a:effectLst/>
              </a:rPr>
            </a:br>
            <a:br>
              <a:rPr lang="en-US" sz="1800" b="1" i="0">
                <a:effectLst/>
              </a:rPr>
            </a:br>
            <a:endParaRPr lang="en-US" sz="180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F2F24A7-B476-48B9-88BD-01E7A9577E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" r="30896" b="1"/>
          <a:stretch/>
        </p:blipFill>
        <p:spPr bwMode="auto">
          <a:xfrm>
            <a:off x="621675" y="623275"/>
            <a:ext cx="5474323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5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D178F9-3287-4977-8BBF-41764A68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 fontScale="90000"/>
          </a:bodyPr>
          <a:lstStyle/>
          <a:p>
            <a:br>
              <a:rPr lang="en-US" b="1" i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Time Series</a:t>
            </a:r>
            <a:br>
              <a:rPr lang="en-US" b="1" i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(Prediction – confirmed Cases)</a:t>
            </a:r>
            <a:br>
              <a:rPr lang="en-US" b="1" i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2690443-2684-4C50-AA5D-BAF8D4BFE4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4" y="1848153"/>
            <a:ext cx="6524625" cy="430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73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D178F9-3287-4977-8BBF-41764A68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Time Series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(Prediction – death Count)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90CC4DE-10BE-40FF-8E2F-50885DF3C2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1362075"/>
            <a:ext cx="5886450" cy="36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99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2AE4E-3026-4485-A0EC-7D044265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600">
                <a:latin typeface="Calibri" panose="020F0502020204030204" pitchFamily="34" charset="0"/>
              </a:rPr>
              <a:t>V</a:t>
            </a:r>
            <a:r>
              <a:rPr lang="en-US" sz="5600" b="0" i="0">
                <a:effectLst/>
                <a:latin typeface="Calibri" panose="020F0502020204030204" pitchFamily="34" charset="0"/>
              </a:rPr>
              <a:t>ariables in Dataset</a:t>
            </a:r>
            <a:endParaRPr lang="en-US" sz="56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8446-19B6-4361-8742-D6BC03756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1500" b="1"/>
              <a:t>Date</a:t>
            </a:r>
            <a:r>
              <a:rPr lang="en-US" sz="1500"/>
              <a:t> is the object data type when the event occurred ( death / confirmed case )</a:t>
            </a:r>
          </a:p>
          <a:p>
            <a:r>
              <a:rPr lang="en-US" sz="1500" b="1"/>
              <a:t>Cases</a:t>
            </a:r>
            <a:r>
              <a:rPr lang="en-US" sz="1500"/>
              <a:t> is the integer of number of confirmed COVID cases</a:t>
            </a:r>
          </a:p>
          <a:p>
            <a:r>
              <a:rPr lang="en-US" sz="1500" b="1"/>
              <a:t>Deaths</a:t>
            </a:r>
            <a:r>
              <a:rPr lang="en-US" sz="1500"/>
              <a:t> is the integer of number of death count</a:t>
            </a:r>
          </a:p>
          <a:p>
            <a:r>
              <a:rPr lang="en-US" sz="1500" b="1"/>
              <a:t>State</a:t>
            </a:r>
            <a:r>
              <a:rPr lang="en-US" sz="1500"/>
              <a:t> is object data type of the US State where the event occurred</a:t>
            </a:r>
          </a:p>
          <a:p>
            <a:r>
              <a:rPr lang="en-US" sz="1500" b="1"/>
              <a:t>Fips</a:t>
            </a:r>
            <a:r>
              <a:rPr lang="en-US" sz="1500"/>
              <a:t> is the integer of </a:t>
            </a:r>
            <a:r>
              <a:rPr lang="en-US" sz="1500" b="0" i="0">
                <a:effectLst/>
                <a:latin typeface="Roboto" panose="02000000000000000000" pitchFamily="2" charset="0"/>
              </a:rPr>
              <a:t> geographic areas.</a:t>
            </a:r>
            <a:endParaRPr lang="en-US" sz="1500"/>
          </a:p>
          <a:p>
            <a:r>
              <a:rPr lang="en-US" sz="1500" b="1"/>
              <a:t>County</a:t>
            </a:r>
            <a:r>
              <a:rPr lang="en-US" sz="1500"/>
              <a:t> is object data type of the US County where the event occurred</a:t>
            </a:r>
          </a:p>
          <a:p>
            <a:r>
              <a:rPr lang="en-US" sz="1500" b="1"/>
              <a:t>DeathRate</a:t>
            </a:r>
            <a:r>
              <a:rPr lang="en-US" sz="1500"/>
              <a:t> is the integer of number deaths divided by Number confirmed Cases</a:t>
            </a:r>
          </a:p>
          <a:p>
            <a:endParaRPr lang="en-US" sz="1500"/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50139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3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503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75F85B-B5C4-4971-8ADB-1C2E1466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>
                <a:solidFill>
                  <a:srgbClr val="503A42"/>
                </a:solidFill>
              </a:rPr>
              <a:t>M</a:t>
            </a:r>
            <a:r>
              <a:rPr lang="en-US" sz="4900" b="0" i="0">
                <a:solidFill>
                  <a:srgbClr val="503A42"/>
                </a:solidFill>
                <a:effectLst/>
              </a:rPr>
              <a:t>ean, Standard Deviation in the dataset</a:t>
            </a:r>
            <a:endParaRPr lang="en-US" sz="4900">
              <a:solidFill>
                <a:srgbClr val="503A42"/>
              </a:solidFill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F01974-C407-49DB-B471-64731B4C4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21" r="15559" b="-1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5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44DA0-0286-48D3-AFA8-60A59DFF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/>
              <a:t>US COVID Active Cases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D78F1E-13FC-41F0-94DA-7FF3222C1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3" r="17631" b="-1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8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Triangle 13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DFFF1-174B-460B-B80D-F8737D71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H</a:t>
            </a:r>
            <a:r>
              <a:rPr lang="en-US" sz="7200" b="0" i="0">
                <a:effectLst/>
              </a:rPr>
              <a:t>istogram of Variables</a:t>
            </a:r>
            <a:endParaRPr lang="en-US" sz="72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E01543-F6C6-4A3B-802E-E33141E2DE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6" r="15384" b="-1"/>
          <a:stretch/>
        </p:blipFill>
        <p:spPr bwMode="auto">
          <a:xfrm>
            <a:off x="621675" y="623275"/>
            <a:ext cx="5474323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4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178F9-3287-4977-8BBF-41764A68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b="1" i="0">
                <a:effectLst/>
              </a:rPr>
              <a:t>Cumulative distribution function</a:t>
            </a:r>
            <a:br>
              <a:rPr lang="en-US" sz="6100" b="1" i="0">
                <a:effectLst/>
              </a:rPr>
            </a:br>
            <a:endParaRPr lang="en-US" sz="61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7FBE88-9DDD-4DC3-B981-60B2F8EF40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0" r="11803" b="-1"/>
          <a:stretch/>
        </p:blipFill>
        <p:spPr bwMode="auto">
          <a:xfrm>
            <a:off x="621675" y="623275"/>
            <a:ext cx="5474323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8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178F9-3287-4977-8BBF-41764A68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b="1" i="0">
                <a:effectLst/>
              </a:rPr>
              <a:t>PDF (probability density function)</a:t>
            </a:r>
            <a:br>
              <a:rPr lang="en-US" sz="4500" b="1" i="0">
                <a:effectLst/>
              </a:rPr>
            </a:br>
            <a:br>
              <a:rPr lang="en-US" sz="4500" b="1" i="0">
                <a:effectLst/>
              </a:rPr>
            </a:br>
            <a:endParaRPr lang="en-US" sz="450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070EE73-1DC4-4727-BA15-2691D216C1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5" r="8798" b="1"/>
          <a:stretch/>
        </p:blipFill>
        <p:spPr bwMode="auto">
          <a:xfrm>
            <a:off x="621675" y="623275"/>
            <a:ext cx="5474323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4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178F9-3287-4977-8BBF-41764A68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b="1" i="0">
                <a:effectLst/>
              </a:rPr>
              <a:t>Confirmed </a:t>
            </a:r>
            <a:br>
              <a:rPr lang="en-US" sz="2900" b="1" i="0">
                <a:effectLst/>
              </a:rPr>
            </a:br>
            <a:r>
              <a:rPr lang="en-US" sz="2900" b="1" i="0">
                <a:effectLst/>
              </a:rPr>
              <a:t>vs </a:t>
            </a:r>
            <a:br>
              <a:rPr lang="en-US" sz="2900" b="1" i="0">
                <a:effectLst/>
              </a:rPr>
            </a:br>
            <a:r>
              <a:rPr lang="en-US" sz="2900" b="1" i="0">
                <a:effectLst/>
              </a:rPr>
              <a:t>Death cases</a:t>
            </a:r>
            <a:br>
              <a:rPr lang="en-US" sz="2900" b="1" i="0">
                <a:effectLst/>
              </a:rPr>
            </a:br>
            <a:br>
              <a:rPr lang="en-US" sz="2900" b="1" i="0">
                <a:effectLst/>
              </a:rPr>
            </a:br>
            <a:r>
              <a:rPr lang="en-US" sz="2900" b="1" i="0">
                <a:effectLst/>
              </a:rPr>
              <a:t>with the Fitted line - Slope</a:t>
            </a:r>
            <a:br>
              <a:rPr lang="en-US" sz="2900" b="1" i="0">
                <a:effectLst/>
              </a:rPr>
            </a:br>
            <a:br>
              <a:rPr lang="en-US" sz="2900" b="1" i="0">
                <a:effectLst/>
              </a:rPr>
            </a:br>
            <a:br>
              <a:rPr lang="en-US" sz="2900" b="1" i="0">
                <a:effectLst/>
              </a:rPr>
            </a:br>
            <a:endParaRPr lang="en-US" sz="290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3F8A53B-A66B-41BA-B9C5-0D322ACE52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0" r="19480" b="-1"/>
          <a:stretch/>
        </p:blipFill>
        <p:spPr bwMode="auto">
          <a:xfrm>
            <a:off x="621675" y="623275"/>
            <a:ext cx="5474323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9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178F9-3287-4977-8BBF-41764A68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i="0">
                <a:effectLst/>
              </a:rPr>
              <a:t>Linear Regression - Death vs Cases</a:t>
            </a:r>
            <a:br>
              <a:rPr lang="en-US" sz="4000" b="1" i="0">
                <a:effectLst/>
              </a:rPr>
            </a:br>
            <a:br>
              <a:rPr lang="en-US" sz="4000" b="1" i="0">
                <a:effectLst/>
              </a:rPr>
            </a:br>
            <a:br>
              <a:rPr lang="en-US" sz="4000" b="1" i="0">
                <a:effectLst/>
              </a:rPr>
            </a:br>
            <a:br>
              <a:rPr lang="en-US" sz="4000" b="1" i="0">
                <a:effectLst/>
              </a:rPr>
            </a:br>
            <a:endParaRPr lang="en-US" sz="4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726D4-16F6-4E14-8E0C-8F7AF1FC7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85" b="-4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Roboto</vt:lpstr>
      <vt:lpstr>Office Theme</vt:lpstr>
      <vt:lpstr>COVID19 EDA - Trends and Outbreak Prediction of Spread in USA </vt:lpstr>
      <vt:lpstr>Variables in Dataset</vt:lpstr>
      <vt:lpstr>Mean, Standard Deviation in the dataset</vt:lpstr>
      <vt:lpstr>US COVID Active Cases Graph</vt:lpstr>
      <vt:lpstr>Histogram of Variables</vt:lpstr>
      <vt:lpstr>Cumulative distribution function </vt:lpstr>
      <vt:lpstr>PDF (probability density function)  </vt:lpstr>
      <vt:lpstr>Confirmed  vs  Death cases  with the Fitted line - Slope   </vt:lpstr>
      <vt:lpstr>Linear Regression - Death vs Cases    </vt:lpstr>
      <vt:lpstr>Logistic Regression - Death Rate with Confirmed, Death Cases    </vt:lpstr>
      <vt:lpstr>    ETS ( Error, Trend, and Seasonality )     </vt:lpstr>
      <vt:lpstr>    Forecast using ARIMA Model      </vt:lpstr>
      <vt:lpstr>    Forecast Comparison  (training dataset up to June 2020)      </vt:lpstr>
      <vt:lpstr>    Time Series  (Prediction – confirmed Cases)      </vt:lpstr>
      <vt:lpstr>    Time Series  (Prediction – death Count)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EDA - Trends and Outbreak Prediction of Spread in USA </dc:title>
  <dc:creator>Ragunath Gunasekaran</dc:creator>
  <cp:lastModifiedBy>Ragunath Gunasekaran</cp:lastModifiedBy>
  <cp:revision>1</cp:revision>
  <dcterms:created xsi:type="dcterms:W3CDTF">2020-11-22T06:50:11Z</dcterms:created>
  <dcterms:modified xsi:type="dcterms:W3CDTF">2020-11-22T06:51:20Z</dcterms:modified>
</cp:coreProperties>
</file>