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2" r:id="rId4"/>
    <p:sldId id="263" r:id="rId5"/>
    <p:sldId id="265" r:id="rId6"/>
    <p:sldId id="266" r:id="rId7"/>
    <p:sldId id="264" r:id="rId8"/>
    <p:sldId id="279" r:id="rId9"/>
    <p:sldId id="287" r:id="rId10"/>
    <p:sldId id="288" r:id="rId11"/>
    <p:sldId id="289" r:id="rId12"/>
    <p:sldId id="290" r:id="rId13"/>
    <p:sldId id="286" r:id="rId14"/>
    <p:sldId id="280" r:id="rId15"/>
    <p:sldId id="281" r:id="rId16"/>
    <p:sldId id="282" r:id="rId17"/>
    <p:sldId id="275" r:id="rId18"/>
    <p:sldId id="268" r:id="rId19"/>
    <p:sldId id="278" r:id="rId2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84D0AB-4F17-1D7C-83CC-2DF1D13A4999}" v="304" dt="2024-07-08T13:00:38.302"/>
    <p1510:client id="{D624B64D-F0B6-0E0B-4C25-CD020E1492FE}" v="75" dt="2024-07-08T13:33:35.4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109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2C5846-513A-48AC-B023-43808EE47E4E}" type="datetimeFigureOut">
              <a:rPr lang="en-DE" smtClean="0"/>
              <a:t>07/08/2024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6C2DC-6510-457D-88CF-E4C8DBDC77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109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D50C4-0F2F-6B8F-63D7-59783F2AC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302B1-EFC4-A750-378E-B3AC1164F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6325-E078-5B12-B252-BE686B65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1C0F-1EF0-4AF1-BDF1-AFA6BBBD8C5B}" type="datetime8">
              <a:rPr lang="en-DE" smtClean="0"/>
              <a:t>07/08/2024 06:03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76A20-0766-7DEC-2592-7A2F290D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F0705-9D61-EA27-FDE6-55B38F6B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9476-CACA-4E1E-9424-F5AF291AD0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275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978A0-BEAC-8B0E-750A-12D85917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CDAB3-7638-FE92-8165-D9D5FD1BC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BFBC5-00DA-F80A-7382-05B37059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8584F-7053-4CC2-8554-63BDD0029663}" type="datetime8">
              <a:rPr lang="en-DE" smtClean="0"/>
              <a:t>07/08/2024 06:03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9B705-94F9-7FE2-1845-36C17AEC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4819E-3523-E5D8-97AD-24DB93DEC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9476-CACA-4E1E-9424-F5AF291AD0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396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F6B4C-DAED-1B22-8ED3-BACED5DE1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0E9D6E-A1BA-131F-3826-BA50EC089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CEB7F-FE40-6C25-FAA8-E6F0DF0C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CD08-4CAD-479A-9B07-9919CA38CF89}" type="datetime8">
              <a:rPr lang="en-DE" smtClean="0"/>
              <a:t>07/08/2024 06:03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94F9B-486E-00AF-AF2C-4ABCDAC7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30E56-DFEA-58D7-8FA3-F2E9562B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9476-CACA-4E1E-9424-F5AF291AD0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966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0C1C-2FA8-FAC0-FEE7-659E79AB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9A753-2E7D-8A3A-972F-974DD22FC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E52C4-D432-4E8D-AD1E-F0336FEF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6355-7E57-489B-8B47-A431209F532D}" type="datetime8">
              <a:rPr lang="en-DE" smtClean="0"/>
              <a:t>07/08/2024 06:03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1CF11-BF6D-35F0-93D0-11E20CDF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6F4B6-E98A-FEBB-37E7-BDCC3AB2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9476-CACA-4E1E-9424-F5AF291AD0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788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09C9-7C88-4370-A438-710728852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AB864-04AA-61CE-9812-C4FA98E2F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76719-F900-7F5D-82F4-1E697623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A574F-9B9C-4AFD-AA2C-D287B3776332}" type="datetime8">
              <a:rPr lang="en-DE" smtClean="0"/>
              <a:t>07/08/2024 06:03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0F390-3361-5AAD-452A-C6CA5F553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0B5D-D79B-7B8B-1BE7-99CE607A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9476-CACA-4E1E-9424-F5AF291AD0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882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B249-C968-1FE0-2407-BD61C737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84D30-8B2F-6268-DA73-C79F38C5B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23651-DB7B-C021-7ED8-991B4EE6A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4F032-F041-8D3E-A8BD-C945AF2E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432A-FBBE-4EC4-95BF-1F309903025F}" type="datetime8">
              <a:rPr lang="en-DE" smtClean="0"/>
              <a:t>07/08/2024 06:03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5EE53-9084-52F7-03AF-73CCB165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1E273-F1AD-7711-FA0C-07642590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9476-CACA-4E1E-9424-F5AF291AD0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972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2CB1-B5EF-3BAE-BE89-0B94C55D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29AF3-53B6-74A4-92D3-21AA612D6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A150B-E3DB-D799-6120-6E4349D40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73382-EF4A-E7A5-8518-23AEFE55A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62546-91D3-9D20-2155-701BAE079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BF75A-91A4-7C49-750D-0161D604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E4536-1616-4CBD-A651-78727A0059EF}" type="datetime8">
              <a:rPr lang="en-DE" smtClean="0"/>
              <a:t>07/08/2024 06:03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A88A81-5F3D-B79C-7754-E0878426A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422F1-51D6-8CCD-08AF-3331ACA6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9476-CACA-4E1E-9424-F5AF291AD0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766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72CDD-3888-584B-4552-5DA40988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5F664-5717-D425-D28F-89FCE38D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A4D55-E951-4483-AE11-B0966DE699DE}" type="datetime8">
              <a:rPr lang="en-DE" smtClean="0"/>
              <a:t>07/08/2024 06:03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6B4B4-A5D9-B0A2-10F6-6062D422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D8EC3-05D7-40D2-0BD4-796DF3EF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9476-CACA-4E1E-9424-F5AF291AD0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660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BFA52-F063-E130-C4B5-9CCA864D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7F5F-84D6-451F-A299-8CF133F24BDB}" type="datetime8">
              <a:rPr lang="en-DE" smtClean="0"/>
              <a:t>07/08/2024 06:03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EE0C9-109B-481C-FAC1-B4A594E4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AE84B-F41D-1BB0-74FF-FB80E68E7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9476-CACA-4E1E-9424-F5AF291AD0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0555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1245E-43E1-6CBE-EE11-8D26EA6B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FA7A-37B2-2C2C-1957-196B6A416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6C2E2-9C7A-A13D-D8B3-D56D0806D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E8185-C4FD-C7A9-8F9D-B7C3D4BD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FD8A8-2A1F-4F75-BA19-19D493E664E7}" type="datetime8">
              <a:rPr lang="en-DE" smtClean="0"/>
              <a:t>07/08/2024 06:03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386D7-7C76-3601-5EC7-E70E37C4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C45F8-5B0C-8BC9-E2A2-E739D1F5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9476-CACA-4E1E-9424-F5AF291AD0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135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57BAE-EF4F-F304-F948-73B0D5A6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E9515-9A1E-A96E-790D-172EDCD147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CAD33-F947-3E74-D3AA-0D69DB8DF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4ECD9-83EB-A57C-D6CC-014162C4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67C5-B29C-4B3B-88CE-8C13A239E018}" type="datetime8">
              <a:rPr lang="en-DE" smtClean="0"/>
              <a:t>07/08/2024 06:03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910B2-964F-3233-D2C5-5FEA6A405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583E6-A93A-E417-298B-58D8F664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9476-CACA-4E1E-9424-F5AF291AD0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673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D34194-3B53-278C-2F80-FFA91FD7E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5E7CB-5517-0BA8-3F3D-9C0B04482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EA332-193F-61B6-2449-4A72D743D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06B35E-0EA5-402A-BD39-7C92755F967B}" type="datetime8">
              <a:rPr lang="en-DE" smtClean="0"/>
              <a:t>07/08/2024 06:03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938C6-C33B-50C4-DE60-F13AC324A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71B33-3FAA-3A7C-6A93-4869E18DD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DD9476-CACA-4E1E-9424-F5AF291AD0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440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49ED797-7225-B4B5-BD46-B94E5FB22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8"/>
          </a:xfrm>
          <a:prstGeom prst="rect">
            <a:avLst/>
          </a:prstGeom>
          <a:noFill/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89AA74-7604-FB79-D869-DCCE737D8B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411261"/>
              </p:ext>
            </p:extLst>
          </p:nvPr>
        </p:nvGraphicFramePr>
        <p:xfrm>
          <a:off x="0" y="0"/>
          <a:ext cx="12191998" cy="6857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152615388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4190624954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89161483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75538894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94162127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781449733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814360074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80938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386979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523148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31177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082709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6570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5143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05A5688-108C-76A5-8F89-B28301A800F1}"/>
              </a:ext>
            </a:extLst>
          </p:cNvPr>
          <p:cNvSpPr txBox="1"/>
          <p:nvPr/>
        </p:nvSpPr>
        <p:spPr>
          <a:xfrm>
            <a:off x="360069" y="1233644"/>
            <a:ext cx="11531616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 dirty="0">
                <a:latin typeface="Arial"/>
                <a:cs typeface="Arial"/>
              </a:rPr>
              <a:t>CASE STUDY PRESENTATION ON</a:t>
            </a:r>
          </a:p>
          <a:p>
            <a:pPr algn="ctr"/>
            <a:r>
              <a:rPr lang="en-US" sz="2400" b="1" dirty="0">
                <a:latin typeface="Arial"/>
                <a:cs typeface="Arial"/>
              </a:rPr>
              <a:t> SALES PREDICTION OF BIG MART BASED ON LINEAR REGRESSION,</a:t>
            </a:r>
            <a:br>
              <a:rPr lang="en-US" sz="2400" b="1" dirty="0">
                <a:latin typeface="Arial"/>
              </a:rPr>
            </a:br>
            <a:r>
              <a:rPr lang="en-US" sz="2400" b="1" dirty="0">
                <a:latin typeface="Arial"/>
                <a:cs typeface="Arial"/>
              </a:rPr>
              <a:t>                 RANDOM FOREST, AND GRADIENT BOOSTING</a:t>
            </a:r>
            <a:r>
              <a:rPr lang="en-US" sz="2400" dirty="0"/>
              <a:t> </a:t>
            </a:r>
            <a:endParaRPr lang="en-DE" sz="2400" dirty="0"/>
          </a:p>
          <a:p>
            <a:pPr algn="ctr"/>
            <a:endParaRPr lang="en-DE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134E90-781E-2F45-0612-C74667439614}"/>
              </a:ext>
            </a:extLst>
          </p:cNvPr>
          <p:cNvSpPr txBox="1"/>
          <p:nvPr/>
        </p:nvSpPr>
        <p:spPr>
          <a:xfrm>
            <a:off x="2483862" y="2461847"/>
            <a:ext cx="7237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 GUIDED BY : PROF:TIM WEBER</a:t>
            </a:r>
            <a:endParaRPr lang="en-DE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906498-8784-DB03-168B-7FB84A2D166C}"/>
              </a:ext>
            </a:extLst>
          </p:cNvPr>
          <p:cNvSpPr txBox="1"/>
          <p:nvPr/>
        </p:nvSpPr>
        <p:spPr>
          <a:xfrm>
            <a:off x="5702563" y="3958973"/>
            <a:ext cx="47392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Presented by: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err="1"/>
              <a:t>Arshita</a:t>
            </a:r>
            <a:r>
              <a:rPr lang="en-US" b="1" dirty="0"/>
              <a:t> </a:t>
            </a:r>
            <a:r>
              <a:rPr lang="en-US" b="1" dirty="0" err="1"/>
              <a:t>Thummar</a:t>
            </a:r>
            <a:r>
              <a:rPr lang="en-US" b="1" dirty="0"/>
              <a:t> (12402540)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Ravi Virani (22307118)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Ranveer Patil (22305107)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Allan Johns (22304075)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Nevil </a:t>
            </a:r>
            <a:r>
              <a:rPr lang="en-US" b="1" dirty="0" err="1"/>
              <a:t>Rafaliya</a:t>
            </a:r>
            <a:r>
              <a:rPr lang="en-US" b="1" dirty="0"/>
              <a:t> ( 22305913)</a:t>
            </a:r>
          </a:p>
          <a:p>
            <a:endParaRPr lang="en-DE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FBBC5-BC2E-CCF7-9A13-2FB88298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9476-CACA-4E1E-9424-F5AF291AD0C4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2417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57EE75-C23A-EFFC-DD50-9107E4F6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9476-CACA-4E1E-9424-F5AF291AD0C4}" type="slidenum">
              <a:rPr lang="en-DE" smtClean="0">
                <a:latin typeface="Arial"/>
                <a:cs typeface="Arial"/>
              </a:rPr>
              <a:t>10</a:t>
            </a:fld>
            <a:endParaRPr lang="en-DE">
              <a:latin typeface="Arial"/>
              <a:cs typeface="Arial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2C3E186B-4BF3-FDBB-A569-A91EDF11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551" y="3551"/>
            <a:ext cx="12205855" cy="10735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7D3CED-DF0B-A422-0604-424E705BD2B1}"/>
              </a:ext>
            </a:extLst>
          </p:cNvPr>
          <p:cNvSpPr txBox="1"/>
          <p:nvPr/>
        </p:nvSpPr>
        <p:spPr>
          <a:xfrm>
            <a:off x="1394317" y="253543"/>
            <a:ext cx="887049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ctr">
              <a:buFont typeface="Wingdings"/>
              <a:buChar char="Ø"/>
            </a:pPr>
            <a:r>
              <a:rPr lang="en-US" sz="3200" dirty="0">
                <a:solidFill>
                  <a:srgbClr val="FFFFFF"/>
                </a:solidFill>
                <a:latin typeface="Arial"/>
                <a:ea typeface="+mn-lt"/>
                <a:cs typeface="Arial"/>
              </a:rPr>
              <a:t>Dealing with missing values in a dataset</a:t>
            </a:r>
            <a:endParaRPr lang="en-US" sz="320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EE65C7-BAAC-713E-6CC7-488598C834F1}"/>
              </a:ext>
            </a:extLst>
          </p:cNvPr>
          <p:cNvSpPr txBox="1"/>
          <p:nvPr/>
        </p:nvSpPr>
        <p:spPr>
          <a:xfrm>
            <a:off x="73" y="1241860"/>
            <a:ext cx="72118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Arial"/>
              </a:rPr>
              <a:t>Data before handling the missing values</a:t>
            </a:r>
            <a:endParaRPr lang="en-US" dirty="0">
              <a:latin typeface="Arial"/>
              <a:cs typeface="Arial"/>
            </a:endParaRP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20F84E4-FEB2-5C2F-AA8E-EB7ED01BA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304" y="2196612"/>
            <a:ext cx="35433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1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57EE75-C23A-EFFC-DD50-9107E4F6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9476-CACA-4E1E-9424-F5AF291AD0C4}" type="slidenum">
              <a:rPr lang="en-DE" smtClean="0"/>
              <a:t>11</a:t>
            </a:fld>
            <a:endParaRPr lang="en-DE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2C3E186B-4BF3-FDBB-A569-A91EDF11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551" y="3551"/>
            <a:ext cx="12205855" cy="10735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7D3CED-DF0B-A422-0604-424E705BD2B1}"/>
              </a:ext>
            </a:extLst>
          </p:cNvPr>
          <p:cNvSpPr txBox="1"/>
          <p:nvPr/>
        </p:nvSpPr>
        <p:spPr>
          <a:xfrm>
            <a:off x="1680398" y="253542"/>
            <a:ext cx="848419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Wingdings"/>
              <a:buChar char="Ø"/>
            </a:pPr>
            <a:r>
              <a:rPr lang="en-US" sz="3200" dirty="0">
                <a:solidFill>
                  <a:srgbClr val="FFFFFF"/>
                </a:solidFill>
                <a:latin typeface="Arial"/>
                <a:ea typeface="+mn-lt"/>
                <a:cs typeface="+mn-lt"/>
              </a:rPr>
              <a:t>Dealing with missing values in a dataset</a:t>
            </a:r>
            <a:endParaRPr lang="en-US" sz="3200">
              <a:latin typeface="Arial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EE65C7-BAAC-713E-6CC7-488598C834F1}"/>
              </a:ext>
            </a:extLst>
          </p:cNvPr>
          <p:cNvSpPr txBox="1"/>
          <p:nvPr/>
        </p:nvSpPr>
        <p:spPr>
          <a:xfrm>
            <a:off x="73" y="1241860"/>
            <a:ext cx="72118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Data after handling the missing values</a:t>
            </a:r>
            <a:endParaRPr lang="en-US" sz="2400">
              <a:latin typeface="Arial"/>
              <a:cs typeface="Arial"/>
            </a:endParaRP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37645FC-508E-0CD9-DFA5-9FCB3DB69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125968"/>
            <a:ext cx="12197294" cy="471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1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57EE75-C23A-EFFC-DD50-9107E4F6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9476-CACA-4E1E-9424-F5AF291AD0C4}" type="slidenum">
              <a:rPr lang="en-DE" smtClean="0"/>
              <a:t>12</a:t>
            </a:fld>
            <a:endParaRPr lang="en-DE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2C3E186B-4BF3-FDBB-A569-A91EDF11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551" y="3551"/>
            <a:ext cx="12205855" cy="10735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7D3CED-DF0B-A422-0604-424E705BD2B1}"/>
              </a:ext>
            </a:extLst>
          </p:cNvPr>
          <p:cNvSpPr txBox="1"/>
          <p:nvPr/>
        </p:nvSpPr>
        <p:spPr>
          <a:xfrm>
            <a:off x="1973664" y="252219"/>
            <a:ext cx="106227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Ø"/>
            </a:pPr>
            <a:r>
              <a:rPr lang="en-US" sz="3200" dirty="0">
                <a:solidFill>
                  <a:srgbClr val="FFFFFF"/>
                </a:solidFill>
                <a:latin typeface="Arial"/>
                <a:ea typeface="+mn-lt"/>
                <a:cs typeface="+mn-lt"/>
              </a:rPr>
              <a:t>Dealing with missing values in a dataset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51DF98-997F-8C5E-D582-D40D9ED61B66}"/>
              </a:ext>
            </a:extLst>
          </p:cNvPr>
          <p:cNvSpPr txBox="1"/>
          <p:nvPr/>
        </p:nvSpPr>
        <p:spPr>
          <a:xfrm>
            <a:off x="4918" y="1086466"/>
            <a:ext cx="11985520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 b="1" dirty="0">
                <a:latin typeface="Arial"/>
                <a:cs typeface="Segoe UI"/>
              </a:rPr>
              <a:t>1. Preservation of Data Integrity:</a:t>
            </a:r>
            <a:r>
              <a:rPr lang="en-US" sz="2000" b="1" dirty="0">
                <a:latin typeface="Arial"/>
                <a:cs typeface="Arial"/>
              </a:rPr>
              <a:t> </a:t>
            </a:r>
            <a:endParaRPr lang="en-US" b="1"/>
          </a:p>
          <a:p>
            <a:pPr algn="just"/>
            <a:r>
              <a:rPr lang="en-US" sz="2000" dirty="0">
                <a:latin typeface="Arial"/>
                <a:cs typeface="Segoe UI"/>
              </a:rPr>
              <a:t>By removing rows with missing values, you ensure that the remaining data is complete and not artificially modified. This helps maintain the original distribution and relationships within the data.</a:t>
            </a:r>
            <a:r>
              <a:rPr lang="en-US" sz="2000" dirty="0">
                <a:latin typeface="Arial"/>
                <a:cs typeface="Arial"/>
              </a:rPr>
              <a:t> </a:t>
            </a:r>
          </a:p>
          <a:p>
            <a:pPr algn="just"/>
            <a:endParaRPr lang="en-US" sz="2000" dirty="0">
              <a:latin typeface="Arial"/>
              <a:cs typeface="Arial"/>
            </a:endParaRPr>
          </a:p>
          <a:p>
            <a:pPr algn="just"/>
            <a:r>
              <a:rPr lang="en-US" sz="2000" b="1" dirty="0">
                <a:latin typeface="Arial"/>
                <a:cs typeface="Segoe UI"/>
              </a:rPr>
              <a:t>2. Avoiding Imputation Bias:</a:t>
            </a:r>
            <a:r>
              <a:rPr lang="en-US" sz="2000" b="1" dirty="0">
                <a:latin typeface="Arial"/>
                <a:cs typeface="Arial"/>
              </a:rPr>
              <a:t> </a:t>
            </a:r>
          </a:p>
          <a:p>
            <a:pPr algn="just"/>
            <a:r>
              <a:rPr lang="en-US" sz="2000" dirty="0">
                <a:latin typeface="Arial"/>
                <a:cs typeface="Segoe UI"/>
              </a:rPr>
              <a:t>Imputation (filling missing values with mean, median, mode, etc.) introduces an element of bias, especially if a large portion of the dataset has missing values. This bias can affect the performance and accuracy of your models.</a:t>
            </a:r>
            <a:r>
              <a:rPr lang="en-US" sz="2000" dirty="0">
                <a:latin typeface="Arial"/>
                <a:cs typeface="Arial"/>
              </a:rPr>
              <a:t> </a:t>
            </a:r>
          </a:p>
          <a:p>
            <a:pPr algn="just"/>
            <a:endParaRPr lang="en-US" sz="2000" dirty="0">
              <a:latin typeface="Arial"/>
              <a:cs typeface="Arial"/>
            </a:endParaRPr>
          </a:p>
          <a:p>
            <a:pPr algn="just"/>
            <a:r>
              <a:rPr lang="en-US" sz="2000" b="1" dirty="0">
                <a:latin typeface="Arial"/>
                <a:cs typeface="Segoe UI"/>
              </a:rPr>
              <a:t>3. Suitable for Small Proportion of Missing Data:</a:t>
            </a:r>
            <a:r>
              <a:rPr lang="en-US" sz="2000" b="1" dirty="0">
                <a:latin typeface="Arial"/>
                <a:cs typeface="Arial"/>
              </a:rPr>
              <a:t> </a:t>
            </a:r>
          </a:p>
          <a:p>
            <a:pPr algn="just"/>
            <a:r>
              <a:rPr lang="en-US" sz="2000" dirty="0">
                <a:latin typeface="Arial"/>
                <a:cs typeface="Segoe UI"/>
              </a:rPr>
              <a:t>Dropping rows is particularly advantageous when the proportion of missing data is small, as it has a minimal impact on the overall dataset and the information retained.</a:t>
            </a:r>
            <a:r>
              <a:rPr lang="en-US" sz="2000" dirty="0">
                <a:latin typeface="Arial"/>
                <a:cs typeface="Arial"/>
              </a:rPr>
              <a:t> </a:t>
            </a:r>
          </a:p>
          <a:p>
            <a:pPr algn="just"/>
            <a:endParaRPr lang="en-US" sz="2000" dirty="0">
              <a:latin typeface="Arial"/>
              <a:cs typeface="Arial"/>
            </a:endParaRPr>
          </a:p>
          <a:p>
            <a:pPr algn="just"/>
            <a:r>
              <a:rPr lang="en-US" sz="2000" b="1" dirty="0">
                <a:latin typeface="Arial"/>
                <a:cs typeface="Segoe UI"/>
              </a:rPr>
              <a:t>4. Avoiding Invalid Assumptions:</a:t>
            </a:r>
            <a:r>
              <a:rPr lang="en-US" sz="2000" b="1" dirty="0">
                <a:latin typeface="Arial"/>
                <a:cs typeface="Arial"/>
              </a:rPr>
              <a:t> </a:t>
            </a:r>
          </a:p>
          <a:p>
            <a:pPr algn="just"/>
            <a:r>
              <a:rPr lang="en-US" sz="2000" dirty="0">
                <a:latin typeface="Arial"/>
                <a:cs typeface="Segoe UI"/>
              </a:rPr>
              <a:t>Imputation methods often assume that the missing data is randomly distributed (Missing Completely At Random - MCAR), which might not always be true. Dropping rows avoids making such assumptions.</a:t>
            </a:r>
            <a:r>
              <a:rPr lang="en-US" sz="2000" dirty="0">
                <a:latin typeface="Arial"/>
                <a:cs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14729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739A-A575-0337-9824-B69CEFC4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10" y="-254031"/>
            <a:ext cx="3325207" cy="1616203"/>
          </a:xfrm>
        </p:spPr>
        <p:txBody>
          <a:bodyPr anchor="b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HEATMAP OF CORRELATION COEFFICIENT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65C4203-A568-0903-8743-DC128ECB8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810" y="1538052"/>
            <a:ext cx="3741420" cy="4818297"/>
          </a:xfrm>
        </p:spPr>
        <p:txBody>
          <a:bodyPr anchor="t">
            <a:normAutofit fontScale="62500" lnSpcReduction="20000"/>
          </a:bodyPr>
          <a:lstStyle/>
          <a:p>
            <a:r>
              <a:rPr lang="en-US" sz="2900" b="1" dirty="0">
                <a:solidFill>
                  <a:schemeClr val="tx1">
                    <a:alpha val="80000"/>
                  </a:schemeClr>
                </a:solidFill>
                <a:cs typeface="Arial" panose="020B0604020202020204" pitchFamily="34" charset="0"/>
              </a:rPr>
              <a:t>Feature</a:t>
            </a:r>
          </a:p>
          <a:p>
            <a:r>
              <a:rPr lang="en-US" sz="2900" dirty="0">
                <a:solidFill>
                  <a:schemeClr val="tx1">
                    <a:alpha val="80000"/>
                  </a:schemeClr>
                </a:solidFill>
                <a:cs typeface="Arial" panose="020B0604020202020204" pitchFamily="34" charset="0"/>
              </a:rPr>
              <a:t> Choose appropriate features and train the models. </a:t>
            </a:r>
          </a:p>
          <a:p>
            <a:r>
              <a:rPr lang="en-US" sz="2900" dirty="0">
                <a:solidFill>
                  <a:schemeClr val="tx1">
                    <a:alpha val="80000"/>
                  </a:schemeClr>
                </a:solidFill>
                <a:cs typeface="Arial" panose="020B0604020202020204" pitchFamily="34" charset="0"/>
              </a:rPr>
              <a:t>Features were selected based on their correlation with the target variable. In the calculation of correlation coefficients, </a:t>
            </a:r>
            <a:r>
              <a:rPr lang="en-US" sz="2900" dirty="0" err="1">
                <a:solidFill>
                  <a:schemeClr val="tx1">
                    <a:alpha val="80000"/>
                  </a:schemeClr>
                </a:solidFill>
                <a:cs typeface="Arial" panose="020B0604020202020204" pitchFamily="34" charset="0"/>
              </a:rPr>
              <a:t>cramér’s</a:t>
            </a:r>
            <a:r>
              <a:rPr lang="en-US" sz="2900" dirty="0">
                <a:solidFill>
                  <a:schemeClr val="tx1">
                    <a:alpha val="80000"/>
                  </a:schemeClr>
                </a:solidFill>
                <a:cs typeface="Arial" panose="020B0604020202020204" pitchFamily="34" charset="0"/>
              </a:rPr>
              <a:t> V (also known as </a:t>
            </a:r>
            <a:r>
              <a:rPr lang="en-US" sz="2900" dirty="0" err="1">
                <a:solidFill>
                  <a:schemeClr val="tx1">
                    <a:alpha val="80000"/>
                  </a:schemeClr>
                </a:solidFill>
                <a:cs typeface="Arial" panose="020B0604020202020204" pitchFamily="34" charset="0"/>
              </a:rPr>
              <a:t>cramér’s</a:t>
            </a:r>
            <a:r>
              <a:rPr lang="en-US" sz="2900" dirty="0">
                <a:solidFill>
                  <a:schemeClr val="tx1">
                    <a:alpha val="80000"/>
                  </a:schemeClr>
                </a:solidFill>
                <a:cs typeface="Arial" panose="020B0604020202020204" pitchFamily="34" charset="0"/>
              </a:rPr>
              <a:t> φ), the statistic that </a:t>
            </a:r>
            <a:r>
              <a:rPr lang="en-US" sz="2900" dirty="0" err="1">
                <a:solidFill>
                  <a:schemeClr val="tx1">
                    <a:alpha val="80000"/>
                  </a:schemeClr>
                </a:solidFill>
                <a:cs typeface="Arial" panose="020B0604020202020204" pitchFamily="34" charset="0"/>
              </a:rPr>
              <a:t>meas</a:t>
            </a:r>
            <a:r>
              <a:rPr lang="en-US" sz="2900" dirty="0">
                <a:solidFill>
                  <a:schemeClr val="tx1">
                    <a:alpha val="80000"/>
                  </a:schemeClr>
                </a:solidFill>
                <a:cs typeface="Arial" panose="020B0604020202020204" pitchFamily="34" charset="0"/>
              </a:rPr>
              <a:t> used the association between nominal variables 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  <a:cs typeface="Arial" panose="020B0604020202020204" pitchFamily="34" charset="0"/>
            </a:endParaRPr>
          </a:p>
          <a:p>
            <a:r>
              <a:rPr lang="en-US" sz="2900" b="1" dirty="0">
                <a:solidFill>
                  <a:schemeClr val="tx1">
                    <a:alpha val="80000"/>
                  </a:schemeClr>
                </a:solidFill>
                <a:cs typeface="Arial" panose="020B0604020202020204" pitchFamily="34" charset="0"/>
              </a:rPr>
              <a:t>Correlation Analysis</a:t>
            </a:r>
          </a:p>
          <a:p>
            <a:r>
              <a:rPr lang="en-US" sz="2900" dirty="0">
                <a:solidFill>
                  <a:schemeClr val="tx1">
                    <a:alpha val="80000"/>
                  </a:schemeClr>
                </a:solidFill>
                <a:cs typeface="Arial" panose="020B0604020202020204" pitchFamily="34" charset="0"/>
              </a:rPr>
              <a:t>Heatmap of correlation coefficients</a:t>
            </a:r>
          </a:p>
          <a:p>
            <a:r>
              <a:rPr lang="en-US" sz="2900" dirty="0">
                <a:solidFill>
                  <a:schemeClr val="tx1">
                    <a:alpha val="80000"/>
                  </a:schemeClr>
                </a:solidFill>
                <a:cs typeface="Arial" panose="020B0604020202020204" pitchFamily="34" charset="0"/>
              </a:rPr>
              <a:t>High correlation: MRP and outlet type</a:t>
            </a:r>
          </a:p>
          <a:p>
            <a:r>
              <a:rPr lang="en-US" sz="2900" dirty="0">
                <a:solidFill>
                  <a:schemeClr val="tx1">
                    <a:alpha val="80000"/>
                  </a:schemeClr>
                </a:solidFill>
                <a:cs typeface="Arial" panose="020B0604020202020204" pitchFamily="34" charset="0"/>
              </a:rPr>
              <a:t>Low correlation: weight, fat content, year of establishment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97269-55B0-8156-202F-518B4F01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4DD9476-CACA-4E1E-9424-F5AF291AD0C4}" type="slidenum">
              <a:rPr lang="en-DE" smtClean="0"/>
              <a:pPr>
                <a:spcAft>
                  <a:spcPts val="600"/>
                </a:spcAft>
              </a:pPr>
              <a:t>13</a:t>
            </a:fld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67DB5-725A-2334-F5B9-373E5D509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230" y="1061280"/>
            <a:ext cx="7680960" cy="545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15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3FEA4-A4FB-9E8F-AD99-571F4200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700" b="1">
                <a:solidFill>
                  <a:schemeClr val="bg1"/>
                </a:solidFill>
              </a:rPr>
              <a:t>SCATTER PLOT FOR LINEAR REGRESSION RESULT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33C5541-95FE-2828-F4D6-5904D9503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It has a low R squared as the data is more scattered around the line in test data</a:t>
            </a:r>
          </a:p>
          <a:p>
            <a:pPr marL="342900" indent="-342900"/>
            <a:r>
              <a:rPr lang="en-US" altLang="en-US" sz="2000">
                <a:solidFill>
                  <a:schemeClr val="bg1"/>
                </a:solidFill>
              </a:rPr>
              <a:t>As actual sales values increase, the predicted values also increase, but not in a perfectly linear fashion.</a:t>
            </a:r>
          </a:p>
          <a:p>
            <a:pPr marL="342900" indent="-342900"/>
            <a:r>
              <a:rPr lang="en-US" sz="2000">
                <a:solidFill>
                  <a:schemeClr val="bg1"/>
                </a:solidFill>
              </a:rPr>
              <a:t>The overall pattern shows that the model has difficulty capturing the true relationship between features and sales values.</a:t>
            </a:r>
            <a:endParaRPr lang="en-US" altLang="en-US" sz="2000">
              <a:solidFill>
                <a:schemeClr val="bg1"/>
              </a:solidFill>
            </a:endParaRPr>
          </a:p>
          <a:p>
            <a:endParaRPr lang="en-DE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C0A5E7-FF1E-76C1-1011-7A450C1330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37" r="-3" b="-3"/>
          <a:stretch/>
        </p:blipFill>
        <p:spPr>
          <a:xfrm>
            <a:off x="6525453" y="1"/>
            <a:ext cx="5666547" cy="3398024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E62446-93A9-21EE-C516-0DC8DCC2B4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493" r="-2" b="-2"/>
          <a:stretch/>
        </p:blipFill>
        <p:spPr>
          <a:xfrm>
            <a:off x="6522277" y="3398024"/>
            <a:ext cx="5669723" cy="34690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6E40C-86A8-4E98-39B0-7949F682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026" y="6356350"/>
            <a:ext cx="2050774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54DD9476-CACA-4E1E-9424-F5AF291AD0C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1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77845-D7AA-2150-2187-2577E7AB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700" b="1">
                <a:solidFill>
                  <a:schemeClr val="bg1"/>
                </a:solidFill>
              </a:rPr>
              <a:t>SCATTER PLOT FOR RANDOM FOREST RESULT</a:t>
            </a:r>
            <a:endParaRPr lang="en-IN" sz="2700" b="1">
              <a:solidFill>
                <a:schemeClr val="bg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458CE9-3C8C-5E00-9699-0F048D988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anchor="ctr">
            <a:normAutofit/>
          </a:bodyPr>
          <a:lstStyle/>
          <a:p>
            <a:r>
              <a:rPr lang="en-US" sz="1900">
                <a:solidFill>
                  <a:schemeClr val="bg1"/>
                </a:solidFill>
              </a:rPr>
              <a:t>The Random Forest model shows better performance compared to the linear regression model, with predictions that are closer to the actual values.</a:t>
            </a:r>
          </a:p>
          <a:p>
            <a:r>
              <a:rPr lang="en-US" sz="1900">
                <a:solidFill>
                  <a:schemeClr val="bg1"/>
                </a:solidFill>
              </a:rPr>
              <a:t>For the test data, the green dots are more aligned with the red dashed line, indicating more accurate predictions and less spread.</a:t>
            </a:r>
          </a:p>
          <a:p>
            <a:r>
              <a:rPr lang="en-US" sz="1900">
                <a:solidFill>
                  <a:schemeClr val="bg1"/>
                </a:solidFill>
              </a:rPr>
              <a:t>For the training data, the blue dots are tightly clustered around the red dashed line, indicating that the model fits the training data very well.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03D078-F7C3-2F3B-0C7D-F9305A78D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78" r="-3" b="-3"/>
          <a:stretch/>
        </p:blipFill>
        <p:spPr>
          <a:xfrm>
            <a:off x="6525453" y="1"/>
            <a:ext cx="5666547" cy="3398024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B6F711A-3EE2-55DF-A26C-F94B63AD5A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19" r="-2" b="-2"/>
          <a:stretch/>
        </p:blipFill>
        <p:spPr>
          <a:xfrm>
            <a:off x="6522277" y="3398024"/>
            <a:ext cx="5669723" cy="34690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26D89-4A75-1499-3A4F-BFF863CCB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026" y="6356350"/>
            <a:ext cx="20507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4DD9476-CACA-4E1E-9424-F5AF291AD0C4}" type="slidenum">
              <a:rPr lang="en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75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B739A-A575-0337-9824-B69CEFC4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700" b="1">
                <a:solidFill>
                  <a:schemeClr val="bg1"/>
                </a:solidFill>
              </a:rPr>
              <a:t>SCATTER PLOT FOR GRADIENT BOOSTING RESULT</a:t>
            </a:r>
            <a:endParaRPr lang="en-IN" sz="2700" b="1">
              <a:solidFill>
                <a:schemeClr val="bg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65C4203-A568-0903-8743-DC128ECB8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Slightly better performance than random forest. It has a high R squared in test data.</a:t>
            </a:r>
          </a:p>
          <a:p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For the test data, the green dots are more aligned with the red dashed line, indicating more accurate predictions and less spread.</a:t>
            </a:r>
          </a:p>
          <a:p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Overall, this model is better at capturing the relationship between the features and sales values, leading to improved prediction accuracy.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EFBAD6-B954-DF31-9F2B-82049B6F73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97" r="-3" b="-3"/>
          <a:stretch/>
        </p:blipFill>
        <p:spPr>
          <a:xfrm>
            <a:off x="6525453" y="1"/>
            <a:ext cx="5666547" cy="3398024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B3500F-28A3-5F4C-6AE9-1C9ADF3CA9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690" r="-2" b="-2"/>
          <a:stretch/>
        </p:blipFill>
        <p:spPr>
          <a:xfrm>
            <a:off x="6522277" y="3398024"/>
            <a:ext cx="5669723" cy="34690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97269-55B0-8156-202F-518B4F01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026" y="6356350"/>
            <a:ext cx="20507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4DD9476-CACA-4E1E-9424-F5AF291AD0C4}" type="slidenum">
              <a:rPr lang="en-D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82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E3CAED9E-3391-E258-18E6-8A445E1F2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5404622" y="-5404622"/>
            <a:ext cx="1382751" cy="121920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A302A6-F5FE-5050-6F31-B1DF3B9F6B23}"/>
              </a:ext>
            </a:extLst>
          </p:cNvPr>
          <p:cNvSpPr txBox="1"/>
          <p:nvPr/>
        </p:nvSpPr>
        <p:spPr>
          <a:xfrm>
            <a:off x="0" y="329184"/>
            <a:ext cx="521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DE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3C182-78F8-3FF6-ECF9-2404488322AB}"/>
              </a:ext>
            </a:extLst>
          </p:cNvPr>
          <p:cNvSpPr txBox="1"/>
          <p:nvPr/>
        </p:nvSpPr>
        <p:spPr>
          <a:xfrm>
            <a:off x="1154430" y="2032755"/>
            <a:ext cx="9029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 boosting achieves the highest R² and lowest errors in testing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performs slightly worse than gradient boosting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 has the worst accuracy </a:t>
            </a:r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8AD05-07BE-9F21-F02C-FD4A65A4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9476-CACA-4E1E-9424-F5AF291AD0C4}" type="slidenum">
              <a:rPr lang="en-DE" smtClean="0"/>
              <a:t>17</a:t>
            </a:fld>
            <a:endParaRPr lang="en-DE"/>
          </a:p>
        </p:txBody>
      </p:sp>
      <p:pic>
        <p:nvPicPr>
          <p:cNvPr id="6" name="Picture 5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6DD324E4-6EF1-3B50-2AEB-3550BF051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77" y="3157970"/>
            <a:ext cx="11243829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73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DCC48F0-049B-5A4E-4E65-D0080CCCE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D6B519B-3EF9-19AD-D9A7-34FE619D8E35}"/>
              </a:ext>
            </a:extLst>
          </p:cNvPr>
          <p:cNvSpPr txBox="1">
            <a:spLocks/>
          </p:cNvSpPr>
          <p:nvPr/>
        </p:nvSpPr>
        <p:spPr>
          <a:xfrm>
            <a:off x="-208651" y="2854994"/>
            <a:ext cx="3939688" cy="55831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b="1" dirty="0"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CONCLUSION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FA861C-9D1B-BFAD-4FE6-F9CDF0992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DFED2AA-6052-2FC4-298E-177CC910A72A}"/>
              </a:ext>
            </a:extLst>
          </p:cNvPr>
          <p:cNvSpPr/>
          <p:nvPr/>
        </p:nvSpPr>
        <p:spPr>
          <a:xfrm>
            <a:off x="5085089" y="1732156"/>
            <a:ext cx="6421825" cy="16398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Gradient boosting performed best among the three models for sales prediction in big mart.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55D9CA2-6C3F-5213-2B03-24E982E49F31}"/>
              </a:ext>
            </a:extLst>
          </p:cNvPr>
          <p:cNvSpPr/>
          <p:nvPr/>
        </p:nvSpPr>
        <p:spPr>
          <a:xfrm>
            <a:off x="5085088" y="3158631"/>
            <a:ext cx="6421823" cy="162807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Machine learning for sales prediction with small datasets is feasible but not ideal.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1CB8D2-FBBC-22FF-2F16-89AF80C4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9476-CACA-4E1E-9424-F5AF291AD0C4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64630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Rectangle 41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 descr="Story pin image">
            <a:extLst>
              <a:ext uri="{FF2B5EF4-FFF2-40B4-BE49-F238E27FC236}">
                <a16:creationId xmlns:a16="http://schemas.microsoft.com/office/drawing/2014/main" id="{04D85EB7-5E62-F99B-BEFA-4DA2F6BFA2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0" b="10603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EBEA15-4D2D-B27B-BC8B-01E2A6D084CD}"/>
              </a:ext>
            </a:extLst>
          </p:cNvPr>
          <p:cNvSpPr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ln w="0"/>
                <a:solidFill>
                  <a:srgbClr val="FFFF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AB939D-4864-19A6-FCC0-9B608ED0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54DD9476-CACA-4E1E-9424-F5AF291AD0C4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19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8298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Rectangle 207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81" name="Straight Connector 208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53D11E8-235D-D337-944A-7789C0D63722}"/>
              </a:ext>
            </a:extLst>
          </p:cNvPr>
          <p:cNvSpPr txBox="1"/>
          <p:nvPr/>
        </p:nvSpPr>
        <p:spPr>
          <a:xfrm>
            <a:off x="897769" y="1909192"/>
            <a:ext cx="4586513" cy="364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bg1"/>
                </a:solidFill>
              </a:rPr>
              <a:t>CONTENTS: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Introduction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Objective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Data &amp; method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Metrics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Models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Feature and co-relation analysis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Result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Conclusion</a:t>
            </a:r>
            <a:br>
              <a:rPr lang="en-US" sz="1700">
                <a:solidFill>
                  <a:schemeClr val="bg1"/>
                </a:solidFill>
              </a:rPr>
            </a:br>
            <a:endParaRPr lang="en-US" sz="1700" b="1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>
              <a:solidFill>
                <a:schemeClr val="bg1"/>
              </a:solidFill>
            </a:endParaRPr>
          </a:p>
        </p:txBody>
      </p:sp>
      <p:cxnSp>
        <p:nvCxnSpPr>
          <p:cNvPr id="2082" name="Straight Connector 208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B5F926A3-CB37-CA8B-91B9-DBE0F340D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25453" y="0"/>
            <a:ext cx="42519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D81E60-28B5-E020-192C-E63E5E9F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3026" y="6356350"/>
            <a:ext cx="20507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4DD9476-CACA-4E1E-9424-F5AF291AD0C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31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03C2E86D-231B-5B79-BD9F-71B91C40C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-1499842" y="1499842"/>
            <a:ext cx="6858001" cy="38583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DC8EFD-7484-B53D-7840-9E342619EB64}"/>
              </a:ext>
            </a:extLst>
          </p:cNvPr>
          <p:cNvSpPr txBox="1"/>
          <p:nvPr/>
        </p:nvSpPr>
        <p:spPr>
          <a:xfrm>
            <a:off x="5695" y="2715682"/>
            <a:ext cx="385832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DE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90853-EC00-F0C2-2461-B581FF877DD2}"/>
              </a:ext>
            </a:extLst>
          </p:cNvPr>
          <p:cNvSpPr txBox="1"/>
          <p:nvPr/>
        </p:nvSpPr>
        <p:spPr>
          <a:xfrm>
            <a:off x="4675149" y="1237775"/>
            <a:ext cx="609414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forecasting is essential for businesses to make informed decisions about inventory, pricing, and marketing.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can be used to create sales forecasting models that are more accurate than traditional methods.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paper examines the use of machine learning for sales forecasting in Big Mart.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3CE78-8421-D6ED-F1CD-718D33E9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9476-CACA-4E1E-9424-F5AF291AD0C4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250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6C236DC8-7E0D-8D5B-4D89-A9B56107E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-1499842" y="1499842"/>
            <a:ext cx="6858001" cy="38583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B204CF-27D1-3EF6-2782-44832BAAB90A}"/>
              </a:ext>
            </a:extLst>
          </p:cNvPr>
          <p:cNvSpPr txBox="1"/>
          <p:nvPr/>
        </p:nvSpPr>
        <p:spPr>
          <a:xfrm>
            <a:off x="25094" y="2664470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endParaRPr lang="en-DE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144378-C9A3-9E04-4402-670E482754B5}"/>
              </a:ext>
            </a:extLst>
          </p:cNvPr>
          <p:cNvSpPr txBox="1"/>
          <p:nvPr/>
        </p:nvSpPr>
        <p:spPr>
          <a:xfrm>
            <a:off x="4599877" y="1864250"/>
            <a:ext cx="61666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the performance of Linear Regression, Random Forest, and Gradient Boosting in sales prediction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RMSE, MAE, and R² score as performance    metrics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guidelines for small retailers on effective sales predictions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5A562A-C727-1BC8-F8A7-B7973266C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9476-CACA-4E1E-9424-F5AF291AD0C4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555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84F1671E-1FB3-DAE1-05A2-B694DFB02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-1499840" y="1499840"/>
            <a:ext cx="6858001" cy="38583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A028EB-B3C5-0C01-55C9-7903A0D56D2E}"/>
              </a:ext>
            </a:extLst>
          </p:cNvPr>
          <p:cNvSpPr txBox="1"/>
          <p:nvPr/>
        </p:nvSpPr>
        <p:spPr>
          <a:xfrm>
            <a:off x="-41819" y="2954401"/>
            <a:ext cx="6094140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&amp; Method</a:t>
            </a:r>
            <a:endParaRPr lang="en-DE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20086-DB21-38E2-2A52-FBBC707ACC62}"/>
              </a:ext>
            </a:extLst>
          </p:cNvPr>
          <p:cNvSpPr txBox="1"/>
          <p:nvPr/>
        </p:nvSpPr>
        <p:spPr>
          <a:xfrm>
            <a:off x="4204010" y="261812"/>
            <a:ext cx="6200078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 dataset on Big Mart sales (1559 products, 10 stores, 2013)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Dependent variable: 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of each product at each store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Independent variables: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Categorical (7):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ID, fat content, product type, outlet ID, outlet size, location type, outlet type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Numerical (4):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weight, visibility, maximum retail price (MRP), year of establishment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Train-test split (80%/20%)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missing values (weight, outlet size)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Combining redundant categories (fat content)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Converting categorical variables to indicator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305D82-C2D9-E45D-4C0C-82E5E10C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9476-CACA-4E1E-9424-F5AF291AD0C4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E3CAED9E-3391-E258-18E6-8A445E1F2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-1499842" y="1499842"/>
            <a:ext cx="6858001" cy="38583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29EE9B-85F3-ACDA-02BA-559A2343B3B2}"/>
              </a:ext>
            </a:extLst>
          </p:cNvPr>
          <p:cNvSpPr txBox="1"/>
          <p:nvPr/>
        </p:nvSpPr>
        <p:spPr>
          <a:xfrm>
            <a:off x="47393" y="2909796"/>
            <a:ext cx="35098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Flow</a:t>
            </a:r>
            <a:endParaRPr lang="en-DE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A6D11C-3029-426A-2E17-1FC914C26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698" y="100361"/>
            <a:ext cx="6969511" cy="636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81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E3CAED9E-3391-E258-18E6-8A445E1F2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-1499842" y="1499842"/>
            <a:ext cx="6858001" cy="38583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5B8F54-7B9A-BDCA-5112-DA48EE053821}"/>
              </a:ext>
            </a:extLst>
          </p:cNvPr>
          <p:cNvSpPr txBox="1"/>
          <p:nvPr/>
        </p:nvSpPr>
        <p:spPr>
          <a:xfrm>
            <a:off x="-53896" y="2782669"/>
            <a:ext cx="6149896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</a:t>
            </a:r>
            <a:endParaRPr lang="en-DE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859CDE-870E-7AB8-F663-2C65BC9BA62F}"/>
              </a:ext>
            </a:extLst>
          </p:cNvPr>
          <p:cNvSpPr txBox="1"/>
          <p:nvPr/>
        </p:nvSpPr>
        <p:spPr>
          <a:xfrm>
            <a:off x="3993252" y="428178"/>
            <a:ext cx="8094669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metrics used to determine the performance of models were Root Mean Square Error (RMSE), Mean Absolute Error (MAE), and the coefficient of determination (R2). </a:t>
            </a: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Root Mean Square Error (RMSE)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a metric used to evaluate how well a forecasting model performs. It tells you how close the predictions are to the actual values.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 Absolute Error (MAE)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a way to measure the average size of the errors between predicted and actual values.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It focuses on the magnitude of the error.</a:t>
            </a: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Coefficient of determination (R²)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a statistical measure used in regression analysis to assess how well a model explains the relationship between a dependent variable and one or more independent variables.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9C8531-2DCD-3B4A-2376-C5C9DF624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188" y="2656854"/>
            <a:ext cx="3503797" cy="673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9241A5-03AA-E39E-564F-DDB64BB81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3588" y="4552209"/>
            <a:ext cx="2008228" cy="381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1E1527-9E3D-E68C-B0EF-7188236B5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641" y="6087383"/>
            <a:ext cx="2761890" cy="68487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7734CB-8882-C890-12ED-9F2227C3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9476-CACA-4E1E-9424-F5AF291AD0C4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2930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E3CAED9E-3391-E258-18E6-8A445E1F2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-1499842" y="1499842"/>
            <a:ext cx="6858001" cy="38583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5B8F54-7B9A-BDCA-5112-DA48EE053821}"/>
              </a:ext>
            </a:extLst>
          </p:cNvPr>
          <p:cNvSpPr txBox="1"/>
          <p:nvPr/>
        </p:nvSpPr>
        <p:spPr>
          <a:xfrm>
            <a:off x="-53896" y="2505670"/>
            <a:ext cx="6149896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DE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7734CB-8882-C890-12ED-9F2227C3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9476-CACA-4E1E-9424-F5AF291AD0C4}" type="slidenum">
              <a:rPr lang="en-DE" smtClean="0"/>
              <a:t>8</a:t>
            </a:fld>
            <a:endParaRPr lang="en-DE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38D4A40-ED38-C670-4295-577F10BBE37C}"/>
              </a:ext>
            </a:extLst>
          </p:cNvPr>
          <p:cNvSpPr txBox="1">
            <a:spLocks/>
          </p:cNvSpPr>
          <p:nvPr/>
        </p:nvSpPr>
        <p:spPr>
          <a:xfrm>
            <a:off x="4131325" y="76611"/>
            <a:ext cx="7222475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Linear regression: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linear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regression model with ordinary least squares (OLS) method was used. This model assumes that the relationship between the dependent variable y and the independent variable x is linear, and generates the set of coefficients 𝛽𝑖’s which minimizes the residual sum of squares between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served values in dataset and the targets predicted by the model. Here, the intercept term was included to achieve better result. The formular is as following: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Random forest: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Rand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om Forest is an ensemble learning method that operates by building a number of decision trees at training time and uses averaging to improve prediction accuracy and reduce overfitting.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Gradient boosting: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Gradient Boosting is a method of combining several simple models, which are typically decision trees, into a composite model.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47F7C2-2EC9-72DA-550A-565371033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660" y="3263746"/>
            <a:ext cx="3860774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1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57EE75-C23A-EFFC-DD50-9107E4F6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D9476-CACA-4E1E-9424-F5AF291AD0C4}" type="slidenum">
              <a:rPr lang="en-DE" smtClean="0"/>
              <a:t>9</a:t>
            </a:fld>
            <a:endParaRPr lang="en-DE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2C3E186B-4BF3-FDBB-A569-A91EDF11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3551" y="3551"/>
            <a:ext cx="12205855" cy="10735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7D3CED-DF0B-A422-0604-424E705BD2B1}"/>
              </a:ext>
            </a:extLst>
          </p:cNvPr>
          <p:cNvSpPr txBox="1"/>
          <p:nvPr/>
        </p:nvSpPr>
        <p:spPr>
          <a:xfrm>
            <a:off x="1159855" y="253543"/>
            <a:ext cx="88353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ctr">
              <a:buFont typeface="Wingdings"/>
              <a:buChar char="Ø"/>
            </a:pPr>
            <a:r>
              <a:rPr lang="en-US" sz="3200" dirty="0">
                <a:solidFill>
                  <a:srgbClr val="FFFFFF"/>
                </a:solidFill>
                <a:latin typeface="Arial"/>
                <a:ea typeface="+mn-lt"/>
                <a:cs typeface="+mn-lt"/>
              </a:rPr>
              <a:t>Dealing with missing values in a dataset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EE65C7-BAAC-713E-6CC7-488598C834F1}"/>
              </a:ext>
            </a:extLst>
          </p:cNvPr>
          <p:cNvSpPr txBox="1"/>
          <p:nvPr/>
        </p:nvSpPr>
        <p:spPr>
          <a:xfrm>
            <a:off x="73" y="1241860"/>
            <a:ext cx="72118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Data before handling the missing values</a:t>
            </a:r>
            <a:endParaRPr lang="en-US">
              <a:latin typeface="Arial"/>
              <a:cs typeface="Arial"/>
            </a:endParaRPr>
          </a:p>
        </p:txBody>
      </p:sp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058ED9A-D161-CBC6-C866-4E8403FB0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83" y="2091600"/>
            <a:ext cx="12200792" cy="475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7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947</Words>
  <Application>Microsoft Office PowerPoint</Application>
  <PresentationFormat>Widescreen</PresentationFormat>
  <Paragraphs>127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HEATMAP OF CORRELATION COEFFICIENT</vt:lpstr>
      <vt:lpstr>SCATTER PLOT FOR LINEAR REGRESSION RESULT</vt:lpstr>
      <vt:lpstr>SCATTER PLOT FOR RANDOM FOREST RESULT</vt:lpstr>
      <vt:lpstr>SCATTER PLOT FOR GRADIENT BOOSTING RESULT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Hardik Mavani</dc:creator>
  <cp:lastModifiedBy>Hardik Mavani</cp:lastModifiedBy>
  <cp:revision>208</cp:revision>
  <dcterms:created xsi:type="dcterms:W3CDTF">2024-06-03T06:56:32Z</dcterms:created>
  <dcterms:modified xsi:type="dcterms:W3CDTF">2024-07-08T13:34:13Z</dcterms:modified>
</cp:coreProperties>
</file>