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6" r:id="rId9"/>
    <p:sldId id="261" r:id="rId10"/>
    <p:sldId id="262" r:id="rId11"/>
    <p:sldId id="265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41513-5636-4591-AB9B-6A9AB3917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09716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9D517-DD10-409F-BEA1-04698BC0C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656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314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7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03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68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6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63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1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6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5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9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2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E11C5-338F-448B-9F20-B3389D704C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OldSoftwareReleases#previou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rhelectronics.net/store/radiation-logger.html" TargetMode="External"/><Relationship Id="rId4" Type="http://schemas.openxmlformats.org/officeDocument/2006/relationships/hyperlink" Target="https://www.sdcard.org/downloads/formatter_4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Guide/Librari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0"/>
          <p:cNvSpPr>
            <a:spLocks noChangeArrowheads="1"/>
          </p:cNvSpPr>
          <p:nvPr/>
        </p:nvSpPr>
        <p:spPr bwMode="auto">
          <a:xfrm>
            <a:off x="901700" y="1134576"/>
            <a:ext cx="7556500" cy="1754326"/>
          </a:xfrm>
          <a:prstGeom prst="rect">
            <a:avLst/>
          </a:prstGeom>
          <a:noFill/>
          <a:ln w="57150">
            <a:solidFill>
              <a:schemeClr val="tx2">
                <a:lumMod val="10000"/>
              </a:schemeClr>
            </a:solidFill>
            <a:miter lim="800000"/>
            <a:headEnd/>
            <a:tailEnd/>
          </a:ln>
        </p:spPr>
        <p:txBody>
          <a:bodyPr wrap="square" anchor="ctr" anchorCtr="1">
            <a:spAutoFit/>
          </a:bodyPr>
          <a:lstStyle/>
          <a:p>
            <a:pPr algn="ctr"/>
            <a:r>
              <a:rPr lang="en-US" sz="5400" b="1" dirty="0" smtClean="0">
                <a:latin typeface="Gill Sans MT" panose="020B0502020104020203" pitchFamily="34" charset="0"/>
              </a:rPr>
              <a:t>Programming </a:t>
            </a:r>
            <a:r>
              <a:rPr lang="en-US" sz="5400" b="1" dirty="0">
                <a:latin typeface="Gill Sans MT" panose="020B0502020104020203" pitchFamily="34" charset="0"/>
              </a:rPr>
              <a:t>the Geiger </a:t>
            </a:r>
            <a:r>
              <a:rPr lang="en-US" sz="5400" b="1" dirty="0" smtClean="0">
                <a:latin typeface="Gill Sans MT" panose="020B0502020104020203" pitchFamily="34" charset="0"/>
              </a:rPr>
              <a:t>Counter Board</a:t>
            </a:r>
            <a:endParaRPr lang="en-US" sz="5400" b="1" dirty="0">
              <a:latin typeface="Gill Sans MT" panose="020B05020201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150" y="3800872"/>
            <a:ext cx="1594800" cy="259992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251" y="4002609"/>
            <a:ext cx="2106952" cy="231192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>
                <a:solidFill>
                  <a:schemeClr val="tx1"/>
                </a:solidFill>
              </a:rPr>
              <a:pPr/>
              <a:t>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Gill Sans MT" panose="020B0502020104020203" pitchFamily="34" charset="0"/>
              </a:rPr>
              <a:t>Getting the Data</a:t>
            </a:r>
            <a:endParaRPr lang="en-US" b="1" dirty="0">
              <a:latin typeface="Gill Sans MT" panose="020B0502020104020203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r="16250" b="21727"/>
          <a:stretch/>
        </p:blipFill>
        <p:spPr bwMode="auto">
          <a:xfrm>
            <a:off x="609600" y="2667000"/>
            <a:ext cx="4086226" cy="3578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>
                <a:latin typeface="Gill Sans MT" panose="020B0502020104020203" pitchFamily="34" charset="0"/>
              </a:rPr>
              <a:t>With the </a:t>
            </a:r>
            <a:r>
              <a:rPr lang="en-US" dirty="0">
                <a:latin typeface="Gill Sans MT" panose="020B0502020104020203" pitchFamily="34" charset="0"/>
              </a:rPr>
              <a:t>G</a:t>
            </a:r>
            <a:r>
              <a:rPr lang="en-US" dirty="0" smtClean="0">
                <a:latin typeface="Gill Sans MT" panose="020B0502020104020203" pitchFamily="34" charset="0"/>
              </a:rPr>
              <a:t>eiger Board off, insert the </a:t>
            </a:r>
            <a:r>
              <a:rPr lang="en-US" dirty="0">
                <a:latin typeface="Gill Sans MT" panose="020B0502020104020203" pitchFamily="34" charset="0"/>
              </a:rPr>
              <a:t>Micro SD </a:t>
            </a:r>
            <a:r>
              <a:rPr lang="en-US" dirty="0" smtClean="0">
                <a:latin typeface="Gill Sans MT" panose="020B0502020104020203" pitchFamily="34" charset="0"/>
              </a:rPr>
              <a:t>card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1000" dirty="0" smtClean="0">
              <a:latin typeface="Gill Sans MT" panose="020B0502020104020203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2133600"/>
            <a:ext cx="152400" cy="3048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81600" y="2438400"/>
            <a:ext cx="34290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Gill Sans MT" panose="020B0502020104020203" pitchFamily="34" charset="0"/>
              </a:rPr>
              <a:t>Turn </a:t>
            </a:r>
            <a:r>
              <a:rPr lang="en-US" sz="3200" dirty="0" smtClean="0">
                <a:latin typeface="Gill Sans MT" panose="020B0502020104020203" pitchFamily="34" charset="0"/>
              </a:rPr>
              <a:t>the Geiger Counter on</a:t>
            </a:r>
            <a:endParaRPr lang="en-US" sz="3200" dirty="0">
              <a:latin typeface="Gill Sans MT" panose="020B0502020104020203" pitchFamily="34" charset="0"/>
            </a:endParaRPr>
          </a:p>
          <a:p>
            <a:endParaRPr lang="en-US" sz="1600" dirty="0">
              <a:latin typeface="Gill Sans MT" panose="020B0502020104020203" pitchFamily="34" charset="0"/>
            </a:endParaRPr>
          </a:p>
          <a:p>
            <a:r>
              <a:rPr lang="en-US" sz="3200" dirty="0">
                <a:latin typeface="Gill Sans MT" panose="020B0502020104020203" pitchFamily="34" charset="0"/>
              </a:rPr>
              <a:t>It will automatically </a:t>
            </a:r>
          </a:p>
          <a:p>
            <a:r>
              <a:rPr lang="en-US" sz="3200" dirty="0">
                <a:latin typeface="Gill Sans MT" panose="020B0502020104020203" pitchFamily="34" charset="0"/>
              </a:rPr>
              <a:t>start saving data to </a:t>
            </a:r>
          </a:p>
          <a:p>
            <a:r>
              <a:rPr lang="en-US" sz="3200" dirty="0">
                <a:latin typeface="Gill Sans MT" panose="020B0502020104020203" pitchFamily="34" charset="0"/>
              </a:rPr>
              <a:t>Micro SD card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352800" y="2819400"/>
            <a:ext cx="1905000" cy="1905000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00300" y="4267200"/>
            <a:ext cx="1638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ON    OFF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Once testing is complete turn Geiger Board off and remove Micro SD card </a:t>
            </a:r>
          </a:p>
          <a:p>
            <a:pPr marL="0" indent="0">
              <a:buNone/>
            </a:pPr>
            <a:endParaRPr lang="en-US" sz="11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Insert Micro SD card into the computer using the SD </a:t>
            </a:r>
            <a:r>
              <a:rPr lang="en-US" dirty="0" smtClean="0">
                <a:latin typeface="Gill Sans MT" panose="020B0502020104020203" pitchFamily="34" charset="0"/>
              </a:rPr>
              <a:t>adapter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11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Open the data file and copy/paste into excel</a:t>
            </a:r>
          </a:p>
          <a:p>
            <a:pPr marL="0" indent="0">
              <a:buNone/>
            </a:pPr>
            <a:endParaRPr lang="en-US" sz="1000" dirty="0" smtClean="0">
              <a:latin typeface="Gill Sans MT" panose="020B05020201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0" t="15208" r="31250" b="18542"/>
          <a:stretch/>
        </p:blipFill>
        <p:spPr bwMode="auto">
          <a:xfrm rot="10800000">
            <a:off x="6019800" y="3362107"/>
            <a:ext cx="2857500" cy="258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Gill Sans MT" panose="020B0502020104020203" pitchFamily="34" charset="0"/>
              </a:rPr>
              <a:t>Getting the Data cont.</a:t>
            </a:r>
            <a:endParaRPr lang="en-US" b="1" dirty="0">
              <a:latin typeface="Gill Sans MT" panose="020B0502020104020203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87" t="42917" r="16407" b="23541"/>
          <a:stretch/>
        </p:blipFill>
        <p:spPr bwMode="auto">
          <a:xfrm>
            <a:off x="2438400" y="3962400"/>
            <a:ext cx="22193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1371600" y="3810000"/>
            <a:ext cx="11430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4686300"/>
            <a:ext cx="1524000" cy="428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2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err="1" smtClean="0">
                <a:latin typeface="Gill Sans MT" panose="020B0502020104020203" pitchFamily="34" charset="0"/>
              </a:rPr>
              <a:t>Arduino</a:t>
            </a:r>
            <a:r>
              <a:rPr lang="en-US" b="1" dirty="0" smtClean="0">
                <a:latin typeface="Gill Sans MT" panose="020B0502020104020203" pitchFamily="34" charset="0"/>
              </a:rPr>
              <a:t> Files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Go to </a:t>
            </a:r>
            <a:r>
              <a:rPr lang="en-US" u="sng" dirty="0">
                <a:latin typeface="Gill Sans MT" panose="020B0502020104020203" pitchFamily="34" charset="0"/>
                <a:hlinkClick r:id="rId3"/>
              </a:rPr>
              <a:t>https://</a:t>
            </a:r>
            <a:r>
              <a:rPr lang="en-US" dirty="0" smtClean="0">
                <a:latin typeface="Gill Sans MT" panose="020B0502020104020203" pitchFamily="34" charset="0"/>
                <a:hlinkClick r:id="rId3"/>
              </a:rPr>
              <a:t>www.arduino.cc/en/Main/OldSoftwareReleases#previous</a:t>
            </a:r>
            <a:r>
              <a:rPr lang="en-US" dirty="0" smtClean="0">
                <a:latin typeface="Gill Sans MT" panose="020B0502020104020203" pitchFamily="34" charset="0"/>
              </a:rPr>
              <a:t> and download the latest Arduino 1.0.X version (ex. 1.0.6) to your desktop</a:t>
            </a:r>
          </a:p>
          <a:p>
            <a:pPr marL="0" indent="0">
              <a:buNone/>
            </a:pPr>
            <a:endParaRPr lang="en-US" sz="14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Download SDFormatterv4:</a:t>
            </a:r>
          </a:p>
          <a:p>
            <a:pPr marL="4763" indent="0">
              <a:buNone/>
            </a:pPr>
            <a:r>
              <a:rPr lang="en-US" dirty="0">
                <a:latin typeface="Gill Sans MT" panose="020B0502020104020203" pitchFamily="34" charset="0"/>
                <a:hlinkClick r:id="rId4"/>
              </a:rPr>
              <a:t>https://www.sdcard.org/downloads/formatter_4</a:t>
            </a:r>
            <a:r>
              <a:rPr lang="en-US" dirty="0" smtClean="0">
                <a:latin typeface="Gill Sans MT" panose="020B0502020104020203" pitchFamily="34" charset="0"/>
                <a:hlinkClick r:id="rId4"/>
              </a:rPr>
              <a:t>/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endParaRPr lang="en-US" sz="14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Download Radiation-Logger-1.4.1.0:</a:t>
            </a:r>
            <a:endParaRPr lang="en-US" sz="1300" dirty="0" smtClean="0">
              <a:latin typeface="Gill Sans MT" panose="020B0502020104020203" pitchFamily="34" charset="0"/>
            </a:endParaRPr>
          </a:p>
          <a:p>
            <a:pPr marL="4763" indent="0">
              <a:buNone/>
            </a:pPr>
            <a:r>
              <a:rPr lang="en-US" dirty="0">
                <a:latin typeface="Gill Sans MT" panose="020B0502020104020203" pitchFamily="34" charset="0"/>
                <a:hlinkClick r:id="rId5"/>
              </a:rPr>
              <a:t>http://</a:t>
            </a:r>
            <a:r>
              <a:rPr lang="en-US" dirty="0" smtClean="0">
                <a:latin typeface="Gill Sans MT" panose="020B0502020104020203" pitchFamily="34" charset="0"/>
                <a:hlinkClick r:id="rId5"/>
              </a:rPr>
              <a:t>www.rhelectronics.net/store/radiation-logger.html</a:t>
            </a:r>
            <a:r>
              <a:rPr lang="en-US" dirty="0" smtClean="0">
                <a:latin typeface="Gill Sans MT" panose="020B0502020104020203" pitchFamily="34" charset="0"/>
              </a:rPr>
              <a:t> </a:t>
            </a:r>
          </a:p>
          <a:p>
            <a:endParaRPr lang="en-US" dirty="0" smtClean="0">
              <a:latin typeface="Gill Sans MT" panose="020B0502020104020203" pitchFamily="34" charset="0"/>
            </a:endParaRPr>
          </a:p>
          <a:p>
            <a:pPr marL="285750" indent="-285750">
              <a:buNone/>
            </a:pPr>
            <a:r>
              <a:rPr lang="en-US" dirty="0" smtClean="0">
                <a:latin typeface="Gill Sans MT" panose="020B0502020104020203" pitchFamily="34" charset="0"/>
              </a:rPr>
              <a:t>**It is recommended to use google chrome to install these items</a:t>
            </a:r>
          </a:p>
          <a:p>
            <a:pPr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10104"/>
            <a:ext cx="5029200" cy="268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95800" y="2209800"/>
            <a:ext cx="2590800" cy="2209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191125" y="3543300"/>
            <a:ext cx="1971675" cy="10287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343525" y="3276600"/>
            <a:ext cx="1819275" cy="1295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86600" y="4469249"/>
            <a:ext cx="1676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Choose either “Windows Installer” or “Mac OS X” depending on your computer type</a:t>
            </a:r>
            <a:endParaRPr lang="en-US" sz="1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Gill Sans MT" panose="020B0502020104020203" pitchFamily="34" charset="0"/>
              </a:rPr>
              <a:t>Arduino </a:t>
            </a:r>
            <a:r>
              <a:rPr lang="en-US" b="1" dirty="0" smtClean="0">
                <a:latin typeface="Gill Sans MT" panose="020B0502020104020203" pitchFamily="34" charset="0"/>
              </a:rPr>
              <a:t>Files Cont.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NMSGC will provide a programing folder. Save the provided folder (1.01-L) onto your desktop</a:t>
            </a:r>
          </a:p>
          <a:p>
            <a:pPr marL="0" indent="0">
              <a:buNone/>
            </a:pPr>
            <a:endParaRPr lang="en-US" sz="12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Extract the zip files </a:t>
            </a:r>
            <a:r>
              <a:rPr lang="en-US" dirty="0">
                <a:latin typeface="Gill Sans MT" panose="020B0502020104020203" pitchFamily="34" charset="0"/>
              </a:rPr>
              <a:t>by </a:t>
            </a:r>
            <a:endParaRPr lang="en-US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right </a:t>
            </a:r>
            <a:r>
              <a:rPr lang="en-US" dirty="0">
                <a:latin typeface="Gill Sans MT" panose="020B0502020104020203" pitchFamily="34" charset="0"/>
              </a:rPr>
              <a:t>clicking on them </a:t>
            </a:r>
            <a:endParaRPr lang="en-US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then </a:t>
            </a:r>
            <a:r>
              <a:rPr lang="en-US" dirty="0">
                <a:latin typeface="Gill Sans MT" panose="020B0502020104020203" pitchFamily="34" charset="0"/>
              </a:rPr>
              <a:t>clicking “</a:t>
            </a:r>
            <a:r>
              <a:rPr lang="en-US" dirty="0" smtClean="0">
                <a:latin typeface="Gill Sans MT" panose="020B0502020104020203" pitchFamily="34" charset="0"/>
              </a:rPr>
              <a:t>Extract All…”</a:t>
            </a:r>
          </a:p>
          <a:p>
            <a:pPr marL="0" indent="0">
              <a:buNone/>
            </a:pPr>
            <a:endParaRPr lang="en-US" sz="12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Choose the destination </a:t>
            </a:r>
          </a:p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for the files to be saved </a:t>
            </a:r>
          </a:p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then click “Extract”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5"/>
          <a:stretch/>
        </p:blipFill>
        <p:spPr bwMode="auto">
          <a:xfrm>
            <a:off x="4886850" y="2895600"/>
            <a:ext cx="4104750" cy="337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581400" y="5715000"/>
            <a:ext cx="43434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Gill Sans MT" panose="020B0502020104020203" pitchFamily="34" charset="0"/>
              </a:rPr>
              <a:t>Connecting the Board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Connect all 5 wires from the Main Board to the Adapter Board:</a:t>
            </a:r>
          </a:p>
          <a:p>
            <a:pPr lvl="3"/>
            <a:r>
              <a:rPr lang="en-US" dirty="0" smtClean="0">
                <a:latin typeface="Gill Sans MT" panose="020B0502020104020203" pitchFamily="34" charset="0"/>
              </a:rPr>
              <a:t>GND to GND</a:t>
            </a:r>
          </a:p>
          <a:p>
            <a:pPr lvl="3"/>
            <a:r>
              <a:rPr lang="en-US" dirty="0" smtClean="0">
                <a:latin typeface="Gill Sans MT" panose="020B0502020104020203" pitchFamily="34" charset="0"/>
              </a:rPr>
              <a:t>5V to VCC</a:t>
            </a:r>
          </a:p>
          <a:p>
            <a:pPr lvl="3"/>
            <a:r>
              <a:rPr lang="en-US" dirty="0" smtClean="0">
                <a:latin typeface="Gill Sans MT" panose="020B0502020104020203" pitchFamily="34" charset="0"/>
              </a:rPr>
              <a:t>TX to TX</a:t>
            </a:r>
          </a:p>
          <a:p>
            <a:pPr lvl="3"/>
            <a:r>
              <a:rPr lang="en-US" dirty="0" smtClean="0">
                <a:latin typeface="Gill Sans MT" panose="020B0502020104020203" pitchFamily="34" charset="0"/>
              </a:rPr>
              <a:t>RX to RX</a:t>
            </a:r>
          </a:p>
          <a:p>
            <a:pPr lvl="3"/>
            <a:r>
              <a:rPr lang="en-US" dirty="0" smtClean="0">
                <a:latin typeface="Gill Sans MT" panose="020B0502020104020203" pitchFamily="34" charset="0"/>
              </a:rPr>
              <a:t>RS to DTR</a:t>
            </a:r>
          </a:p>
          <a:p>
            <a:endParaRPr lang="en-US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Connect the Adapter Board to the computer using the mini SD cable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8" t="22574" r="3007" b="7595"/>
          <a:stretch/>
        </p:blipFill>
        <p:spPr bwMode="auto">
          <a:xfrm rot="5400000">
            <a:off x="3601205" y="1848605"/>
            <a:ext cx="3062406" cy="2536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Gill Sans MT" panose="020B0502020104020203" pitchFamily="34" charset="0"/>
              </a:rPr>
              <a:t>Using Arduino 1.0.X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79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Open Arduino 1.0.X</a:t>
            </a:r>
          </a:p>
          <a:p>
            <a:pPr marL="0" indent="0">
              <a:buNone/>
            </a:pPr>
            <a:endParaRPr lang="en-US" sz="12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Gill Sans MT" panose="020B0502020104020203" pitchFamily="34" charset="0"/>
              </a:rPr>
              <a:t>Click on the “Tools” tab and </a:t>
            </a:r>
            <a:r>
              <a:rPr lang="en-US" dirty="0">
                <a:latin typeface="Gill Sans MT" panose="020B0502020104020203" pitchFamily="34" charset="0"/>
              </a:rPr>
              <a:t>check these three things: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Board: should be Arduino Uno</a:t>
            </a: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Programmer: </a:t>
            </a:r>
            <a:r>
              <a:rPr lang="en-US" dirty="0">
                <a:latin typeface="Gill Sans MT" panose="020B0502020104020203" pitchFamily="34" charset="0"/>
              </a:rPr>
              <a:t>should read AVRISP </a:t>
            </a:r>
            <a:r>
              <a:rPr lang="en-US" dirty="0" err="1">
                <a:latin typeface="Gill Sans MT" panose="020B0502020104020203" pitchFamily="34" charset="0"/>
              </a:rPr>
              <a:t>mkII</a:t>
            </a:r>
            <a:endParaRPr lang="en-US" dirty="0">
              <a:latin typeface="Gill Sans MT" panose="020B0502020104020203" pitchFamily="34" charset="0"/>
            </a:endParaRP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Serial port: click on correct </a:t>
            </a:r>
            <a:r>
              <a:rPr lang="en-US" dirty="0" smtClean="0">
                <a:latin typeface="Gill Sans MT" panose="020B0502020104020203" pitchFamily="34" charset="0"/>
              </a:rPr>
              <a:t>port (ex: COM 3)</a:t>
            </a:r>
          </a:p>
          <a:p>
            <a:pPr marL="6350" lvl="1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dirty="0" smtClean="0">
              <a:latin typeface="Gill Sans MT" panose="020B05020201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/>
          <a:srcRect r="71923" b="71807"/>
          <a:stretch/>
        </p:blipFill>
        <p:spPr bwMode="auto">
          <a:xfrm>
            <a:off x="5172076" y="4495800"/>
            <a:ext cx="3895724" cy="22631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7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Gill Sans MT" panose="020B0502020104020203" pitchFamily="34" charset="0"/>
              </a:rPr>
              <a:t>Updating the Libraries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2590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000" dirty="0" smtClean="0">
                <a:latin typeface="Gill Sans MT" panose="020B0502020104020203" pitchFamily="34" charset="0"/>
              </a:rPr>
              <a:t>We need to first update the library</a:t>
            </a:r>
            <a:endParaRPr lang="en-US" sz="13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Gill Sans MT" panose="020B0502020104020203" pitchFamily="34" charset="0"/>
              </a:rPr>
              <a:t>In </a:t>
            </a:r>
            <a:r>
              <a:rPr lang="en-US" sz="3000" dirty="0">
                <a:latin typeface="Gill Sans MT" panose="020B0502020104020203" pitchFamily="34" charset="0"/>
              </a:rPr>
              <a:t>Arduino, </a:t>
            </a:r>
            <a:r>
              <a:rPr lang="en-US" sz="3000" dirty="0" smtClean="0">
                <a:latin typeface="Gill Sans MT" panose="020B0502020104020203" pitchFamily="34" charset="0"/>
              </a:rPr>
              <a:t>click </a:t>
            </a:r>
            <a:r>
              <a:rPr lang="en-US" sz="3000" dirty="0">
                <a:latin typeface="Gill Sans MT" panose="020B0502020104020203" pitchFamily="34" charset="0"/>
              </a:rPr>
              <a:t>sketch&gt;import library&gt;add library…</a:t>
            </a:r>
          </a:p>
          <a:p>
            <a:pPr marL="0" indent="0">
              <a:buNone/>
            </a:pPr>
            <a:endParaRPr lang="en-US" sz="14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Gill Sans MT" panose="020B0502020104020203" pitchFamily="34" charset="0"/>
              </a:rPr>
              <a:t>Search </a:t>
            </a:r>
            <a:r>
              <a:rPr lang="en-US" sz="3000" dirty="0">
                <a:latin typeface="Gill Sans MT" panose="020B0502020104020203" pitchFamily="34" charset="0"/>
              </a:rPr>
              <a:t>for the </a:t>
            </a:r>
            <a:r>
              <a:rPr lang="en-US" sz="3000" dirty="0" smtClean="0">
                <a:latin typeface="Gill Sans MT" panose="020B0502020104020203" pitchFamily="34" charset="0"/>
              </a:rPr>
              <a:t>“LIB” </a:t>
            </a:r>
            <a:r>
              <a:rPr lang="en-US" sz="3000" dirty="0">
                <a:latin typeface="Gill Sans MT" panose="020B0502020104020203" pitchFamily="34" charset="0"/>
              </a:rPr>
              <a:t>file </a:t>
            </a:r>
            <a:r>
              <a:rPr lang="en-US" sz="3000" dirty="0" smtClean="0">
                <a:latin typeface="Gill Sans MT" panose="020B0502020104020203" pitchFamily="34" charset="0"/>
              </a:rPr>
              <a:t>located in the “1.01- L</a:t>
            </a:r>
            <a:r>
              <a:rPr lang="en-US" sz="3000" dirty="0">
                <a:latin typeface="Gill Sans MT" panose="020B0502020104020203" pitchFamily="34" charset="0"/>
              </a:rPr>
              <a:t>” folder you saved earlier and click on it then click </a:t>
            </a:r>
            <a:r>
              <a:rPr lang="en-US" sz="3000" dirty="0" smtClean="0">
                <a:latin typeface="Gill Sans MT" panose="020B0502020104020203" pitchFamily="34" charset="0"/>
              </a:rPr>
              <a:t>“Open</a:t>
            </a:r>
            <a:r>
              <a:rPr lang="en-US" sz="3000" dirty="0">
                <a:latin typeface="Gill Sans MT" panose="020B0502020104020203" pitchFamily="34" charset="0"/>
              </a:rPr>
              <a:t>”. This library is now in A</a:t>
            </a:r>
            <a:r>
              <a:rPr lang="en-US" sz="3000" dirty="0" smtClean="0">
                <a:latin typeface="Gill Sans MT" panose="020B0502020104020203" pitchFamily="34" charset="0"/>
              </a:rPr>
              <a:t>rduino.</a:t>
            </a:r>
          </a:p>
          <a:p>
            <a:pPr marL="0" indent="0">
              <a:buNone/>
            </a:pPr>
            <a:endParaRPr lang="en-US" sz="30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3000" dirty="0" smtClean="0">
                <a:latin typeface="Gill Sans MT" panose="020B0502020104020203" pitchFamily="34" charset="0"/>
              </a:rPr>
              <a:t>If you have more questions here </a:t>
            </a:r>
            <a:r>
              <a:rPr lang="en-US" sz="3000" dirty="0">
                <a:latin typeface="Gill Sans MT" panose="020B0502020104020203" pitchFamily="34" charset="0"/>
              </a:rPr>
              <a:t>is </a:t>
            </a:r>
            <a:r>
              <a:rPr lang="en-US" sz="3000" dirty="0" smtClean="0">
                <a:latin typeface="Gill Sans MT" panose="020B0502020104020203" pitchFamily="34" charset="0"/>
              </a:rPr>
              <a:t>the link to a </a:t>
            </a:r>
            <a:r>
              <a:rPr lang="en-US" sz="3000" dirty="0">
                <a:latin typeface="Gill Sans MT" panose="020B0502020104020203" pitchFamily="34" charset="0"/>
              </a:rPr>
              <a:t>help guide </a:t>
            </a:r>
            <a:r>
              <a:rPr lang="en-US" sz="3000" dirty="0">
                <a:latin typeface="Gill Sans MT" panose="020B0502020104020203" pitchFamily="34" charset="0"/>
                <a:hlinkClick r:id="rId3"/>
              </a:rPr>
              <a:t>http://arduino.cc/en/Guide/Libraries</a:t>
            </a:r>
            <a:r>
              <a:rPr lang="en-US" sz="3000" dirty="0">
                <a:latin typeface="Gill Sans MT" panose="020B0502020104020203" pitchFamily="34" charset="0"/>
              </a:rPr>
              <a:t> </a:t>
            </a:r>
          </a:p>
          <a:p>
            <a:pPr marL="0" indent="0">
              <a:buNone/>
            </a:pPr>
            <a:endParaRPr lang="en-US" sz="3000" dirty="0">
              <a:latin typeface="Gill Sans MT" panose="020B0502020104020203" pitchFamily="34" charset="0"/>
            </a:endParaRPr>
          </a:p>
          <a:p>
            <a:endParaRPr lang="en-US" sz="3000" dirty="0" smtClean="0">
              <a:latin typeface="Gill Sans MT" panose="020B0502020104020203" pitchFamily="34" charset="0"/>
            </a:endParaRP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4"/>
          <a:srcRect r="72564" b="48262"/>
          <a:stretch/>
        </p:blipFill>
        <p:spPr bwMode="auto">
          <a:xfrm>
            <a:off x="76200" y="3657600"/>
            <a:ext cx="3657600" cy="3124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5"/>
          <a:srcRect l="25641" t="17322" r="25513" b="20683"/>
          <a:stretch/>
        </p:blipFill>
        <p:spPr bwMode="auto">
          <a:xfrm>
            <a:off x="4648200" y="3657600"/>
            <a:ext cx="3733800" cy="3124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Gill Sans MT" panose="020B0502020104020203" pitchFamily="34" charset="0"/>
              </a:rPr>
              <a:t>Programming the Board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 smtClean="0">
                <a:latin typeface="Gill Sans MT" panose="020B0502020104020203" pitchFamily="34" charset="0"/>
              </a:rPr>
              <a:t>In Arduino click File&gt;Open&gt;1.01L&gt;</a:t>
            </a:r>
            <a:r>
              <a:rPr lang="en-US" sz="2700" dirty="0" err="1" smtClean="0">
                <a:latin typeface="Gill Sans MT" panose="020B0502020104020203" pitchFamily="34" charset="0"/>
              </a:rPr>
              <a:t>RTCsetup</a:t>
            </a:r>
            <a:r>
              <a:rPr lang="en-US" sz="2700" dirty="0" smtClean="0">
                <a:latin typeface="Gill Sans MT" panose="020B0502020104020203" pitchFamily="34" charset="0"/>
              </a:rPr>
              <a:t>&gt;</a:t>
            </a:r>
            <a:r>
              <a:rPr lang="en-US" sz="2700" dirty="0" err="1" smtClean="0">
                <a:latin typeface="Gill Sans MT" panose="020B0502020104020203" pitchFamily="34" charset="0"/>
              </a:rPr>
              <a:t>RTCsetup</a:t>
            </a:r>
            <a:endParaRPr lang="en-US" sz="27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700" dirty="0" smtClean="0">
              <a:latin typeface="Gill Sans MT" panose="020B0502020104020203" pitchFamily="34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700" dirty="0">
                <a:latin typeface="Gill Sans MT" panose="020B0502020104020203" pitchFamily="34" charset="0"/>
              </a:rPr>
              <a:t>The “</a:t>
            </a:r>
            <a:r>
              <a:rPr lang="en-US" sz="2700" dirty="0" err="1">
                <a:latin typeface="Gill Sans MT" panose="020B0502020104020203" pitchFamily="34" charset="0"/>
              </a:rPr>
              <a:t>RTCsetup</a:t>
            </a:r>
            <a:r>
              <a:rPr lang="en-US" sz="2700" dirty="0">
                <a:latin typeface="Gill Sans MT" panose="020B0502020104020203" pitchFamily="34" charset="0"/>
              </a:rPr>
              <a:t>” </a:t>
            </a:r>
            <a:r>
              <a:rPr lang="en-US" sz="2700" dirty="0" smtClean="0">
                <a:latin typeface="Gill Sans MT" panose="020B0502020104020203" pitchFamily="34" charset="0"/>
              </a:rPr>
              <a:t>code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700" dirty="0" smtClean="0">
                <a:latin typeface="Gill Sans MT" panose="020B0502020104020203" pitchFamily="34" charset="0"/>
              </a:rPr>
              <a:t>should be open</a:t>
            </a:r>
          </a:p>
          <a:p>
            <a:pPr marL="0" indent="0">
              <a:lnSpc>
                <a:spcPct val="60000"/>
              </a:lnSpc>
              <a:buNone/>
            </a:pPr>
            <a:endParaRPr lang="en-US" sz="2700" dirty="0">
              <a:latin typeface="Gill Sans MT" panose="020B0502020104020203" pitchFamily="34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700" dirty="0" smtClean="0">
                <a:latin typeface="Gill Sans MT" panose="020B0502020104020203" pitchFamily="34" charset="0"/>
              </a:rPr>
              <a:t>Scroll down the code </a:t>
            </a:r>
            <a:endParaRPr lang="en-US" sz="2700" dirty="0">
              <a:latin typeface="Gill Sans MT" panose="020B0502020104020203" pitchFamily="34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sz="2700" dirty="0" smtClean="0">
                <a:latin typeface="Gill Sans MT" panose="020B0502020104020203" pitchFamily="34" charset="0"/>
              </a:rPr>
              <a:t>and enter the correct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sz="2700" dirty="0" smtClean="0">
                <a:latin typeface="Gill Sans MT" panose="020B0502020104020203" pitchFamily="34" charset="0"/>
              </a:rPr>
              <a:t>date and time</a:t>
            </a:r>
          </a:p>
          <a:p>
            <a:pPr marL="0" indent="0">
              <a:lnSpc>
                <a:spcPct val="60000"/>
              </a:lnSpc>
              <a:buNone/>
            </a:pPr>
            <a:endParaRPr lang="en-US" sz="27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700" dirty="0" smtClean="0">
              <a:latin typeface="Gill Sans MT" panose="020B0502020104020203" pitchFamily="34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sz="27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7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7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2700" dirty="0" smtClean="0">
              <a:latin typeface="Gill Sans MT" panose="020B0502020104020203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2314575"/>
            <a:ext cx="473392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Gill Sans MT" panose="020B0502020104020203" pitchFamily="34" charset="0"/>
              </a:rPr>
              <a:t>Right below the “File” tab at the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Gill Sans MT" panose="020B0502020104020203" pitchFamily="34" charset="0"/>
              </a:rPr>
              <a:t>top, you will see a check mark with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>
                <a:latin typeface="Gill Sans MT" panose="020B0502020104020203" pitchFamily="34" charset="0"/>
              </a:rPr>
              <a:t>an arrow next to </a:t>
            </a:r>
            <a:r>
              <a:rPr lang="en-US" dirty="0" smtClean="0">
                <a:latin typeface="Gill Sans MT" panose="020B0502020104020203" pitchFamily="34" charset="0"/>
              </a:rPr>
              <a:t>it</a:t>
            </a:r>
          </a:p>
          <a:p>
            <a:pPr marL="0" indent="0">
              <a:lnSpc>
                <a:spcPct val="70000"/>
              </a:lnSpc>
              <a:buNone/>
            </a:pPr>
            <a:endParaRPr lang="en-US" dirty="0" smtClean="0">
              <a:latin typeface="Gill Sans MT" panose="020B0502020104020203" pitchFamily="34" charset="0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dirty="0" smtClean="0">
                <a:latin typeface="Gill Sans MT" panose="020B0502020104020203" pitchFamily="34" charset="0"/>
              </a:rPr>
              <a:t>Click </a:t>
            </a:r>
            <a:r>
              <a:rPr lang="en-US" dirty="0">
                <a:latin typeface="Gill Sans MT" panose="020B0502020104020203" pitchFamily="34" charset="0"/>
              </a:rPr>
              <a:t>on the check mark and </a:t>
            </a:r>
            <a:r>
              <a:rPr lang="en-US" u="sng" dirty="0">
                <a:latin typeface="Gill Sans MT" panose="020B0502020104020203" pitchFamily="34" charset="0"/>
              </a:rPr>
              <a:t>verify</a:t>
            </a:r>
            <a:r>
              <a:rPr lang="en-US" dirty="0">
                <a:latin typeface="Gill Sans MT" panose="020B0502020104020203" pitchFamily="34" charset="0"/>
              </a:rPr>
              <a:t> 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>
                <a:latin typeface="Gill Sans MT" panose="020B0502020104020203" pitchFamily="34" charset="0"/>
              </a:rPr>
              <a:t>the </a:t>
            </a:r>
            <a:r>
              <a:rPr lang="en-US" dirty="0" smtClean="0">
                <a:latin typeface="Gill Sans MT" panose="020B0502020104020203" pitchFamily="34" charset="0"/>
              </a:rPr>
              <a:t>code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If no errors appear, click the arrow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and </a:t>
            </a:r>
            <a:r>
              <a:rPr lang="en-US" u="sng" dirty="0">
                <a:latin typeface="Gill Sans MT" panose="020B0502020104020203" pitchFamily="34" charset="0"/>
              </a:rPr>
              <a:t>upload</a:t>
            </a:r>
            <a:r>
              <a:rPr lang="en-US" dirty="0">
                <a:latin typeface="Gill Sans MT" panose="020B0502020104020203" pitchFamily="34" charset="0"/>
              </a:rPr>
              <a:t> the code (If an error code appears switch RX and TX </a:t>
            </a:r>
            <a:r>
              <a:rPr lang="en-US" dirty="0" smtClean="0">
                <a:latin typeface="Gill Sans MT" panose="020B0502020104020203" pitchFamily="34" charset="0"/>
              </a:rPr>
              <a:t>pins on </a:t>
            </a:r>
            <a:r>
              <a:rPr lang="en-US" dirty="0">
                <a:latin typeface="Gill Sans MT" panose="020B0502020104020203" pitchFamily="34" charset="0"/>
              </a:rPr>
              <a:t>the </a:t>
            </a:r>
            <a:r>
              <a:rPr lang="en-US" dirty="0" smtClean="0">
                <a:latin typeface="Gill Sans MT" panose="020B0502020104020203" pitchFamily="34" charset="0"/>
              </a:rPr>
              <a:t>Main Board and </a:t>
            </a:r>
            <a:r>
              <a:rPr lang="en-US" dirty="0">
                <a:latin typeface="Gill Sans MT" panose="020B0502020104020203" pitchFamily="34" charset="0"/>
              </a:rPr>
              <a:t>retry</a:t>
            </a:r>
            <a:r>
              <a:rPr lang="en-US" dirty="0" smtClean="0">
                <a:latin typeface="Gill Sans MT" panose="020B0502020104020203" pitchFamily="34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0"/>
              </a:rPr>
              <a:t>Once complete, close the </a:t>
            </a:r>
            <a:r>
              <a:rPr lang="en-US" dirty="0" err="1">
                <a:latin typeface="Gill Sans MT" panose="020B0502020104020203" pitchFamily="34" charset="0"/>
              </a:rPr>
              <a:t>RTCsetup</a:t>
            </a:r>
            <a:r>
              <a:rPr lang="en-US" dirty="0">
                <a:latin typeface="Gill Sans MT" panose="020B0502020104020203" pitchFamily="34" charset="0"/>
              </a:rPr>
              <a:t> window</a:t>
            </a:r>
          </a:p>
          <a:p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36539" t="21880" r="36666" b="21139"/>
          <a:stretch/>
        </p:blipFill>
        <p:spPr bwMode="auto">
          <a:xfrm>
            <a:off x="6324600" y="1219200"/>
            <a:ext cx="2667000" cy="3048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5486400" y="1632398"/>
            <a:ext cx="990600" cy="11108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867400" y="1632397"/>
            <a:ext cx="762000" cy="2514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>
                <a:latin typeface="Gill Sans MT" panose="020B0502020104020203" pitchFamily="34" charset="0"/>
              </a:rPr>
              <a:t>Programming the Board cont.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0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latin typeface="Gill Sans MT" panose="020B0502020104020203" pitchFamily="34" charset="0"/>
              </a:rPr>
              <a:t>Programming </a:t>
            </a:r>
            <a:r>
              <a:rPr lang="en-US" b="1" dirty="0">
                <a:latin typeface="Gill Sans MT" panose="020B0502020104020203" pitchFamily="34" charset="0"/>
              </a:rPr>
              <a:t>the </a:t>
            </a:r>
            <a:r>
              <a:rPr lang="en-US" b="1" dirty="0" smtClean="0">
                <a:latin typeface="Gill Sans MT" panose="020B0502020104020203" pitchFamily="34" charset="0"/>
              </a:rPr>
              <a:t>Board cont.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 smtClean="0">
                <a:latin typeface="Gill Sans MT" panose="020B0502020104020203" pitchFamily="34" charset="0"/>
              </a:rPr>
              <a:t>In Arduino click File&gt;Open&gt;1.01-L&gt;rh-k-gk-1-l&gt;</a:t>
            </a:r>
            <a:r>
              <a:rPr lang="en-US" sz="2300" dirty="0" err="1" smtClean="0">
                <a:latin typeface="Gill Sans MT" panose="020B0502020104020203" pitchFamily="34" charset="0"/>
              </a:rPr>
              <a:t>geiger</a:t>
            </a:r>
            <a:r>
              <a:rPr lang="en-US" sz="2300" dirty="0" smtClean="0">
                <a:latin typeface="Gill Sans MT" panose="020B0502020104020203" pitchFamily="34" charset="0"/>
              </a:rPr>
              <a:t>&gt;</a:t>
            </a:r>
            <a:r>
              <a:rPr lang="en-US" sz="2300" dirty="0" err="1" smtClean="0">
                <a:latin typeface="Gill Sans MT" panose="020B0502020104020203" pitchFamily="34" charset="0"/>
              </a:rPr>
              <a:t>geiger</a:t>
            </a:r>
            <a:endParaRPr lang="en-US" sz="23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US" sz="8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The </a:t>
            </a:r>
            <a:r>
              <a:rPr lang="en-US" sz="2300" dirty="0" smtClean="0">
                <a:latin typeface="Gill Sans MT" panose="020B0502020104020203" pitchFamily="34" charset="0"/>
              </a:rPr>
              <a:t>“</a:t>
            </a:r>
            <a:r>
              <a:rPr lang="en-US" sz="2300" dirty="0" err="1" smtClean="0">
                <a:latin typeface="Gill Sans MT" panose="020B0502020104020203" pitchFamily="34" charset="0"/>
              </a:rPr>
              <a:t>geiger</a:t>
            </a:r>
            <a:r>
              <a:rPr lang="en-US" sz="2300" dirty="0" smtClean="0">
                <a:latin typeface="Gill Sans MT" panose="020B0502020104020203" pitchFamily="34" charset="0"/>
              </a:rPr>
              <a:t>” code </a:t>
            </a:r>
            <a:r>
              <a:rPr lang="en-US" sz="2300" dirty="0">
                <a:latin typeface="Gill Sans MT" panose="020B0502020104020203" pitchFamily="34" charset="0"/>
              </a:rPr>
              <a:t>should </a:t>
            </a:r>
            <a:r>
              <a:rPr lang="en-US" sz="2300" dirty="0" smtClean="0">
                <a:latin typeface="Gill Sans MT" panose="020B0502020104020203" pitchFamily="34" charset="0"/>
              </a:rPr>
              <a:t>be  </a:t>
            </a:r>
            <a:r>
              <a:rPr lang="en-US" sz="2300" dirty="0">
                <a:latin typeface="Gill Sans MT" panose="020B0502020104020203" pitchFamily="34" charset="0"/>
              </a:rPr>
              <a:t>open in Arduino and should display two tabs labeled “</a:t>
            </a:r>
            <a:r>
              <a:rPr lang="en-US" sz="2300" dirty="0" err="1">
                <a:latin typeface="Gill Sans MT" panose="020B0502020104020203" pitchFamily="34" charset="0"/>
              </a:rPr>
              <a:t>geiger</a:t>
            </a:r>
            <a:r>
              <a:rPr lang="en-US" sz="2300" dirty="0">
                <a:latin typeface="Gill Sans MT" panose="020B0502020104020203" pitchFamily="34" charset="0"/>
              </a:rPr>
              <a:t>” and “</a:t>
            </a:r>
            <a:r>
              <a:rPr lang="en-US" sz="2300" dirty="0" err="1">
                <a:latin typeface="Gill Sans MT" panose="020B0502020104020203" pitchFamily="34" charset="0"/>
              </a:rPr>
              <a:t>Configuration.h</a:t>
            </a:r>
            <a:r>
              <a:rPr lang="en-US" sz="2300" dirty="0">
                <a:latin typeface="Gill Sans MT" panose="020B0502020104020203" pitchFamily="34" charset="0"/>
              </a:rPr>
              <a:t>”</a:t>
            </a:r>
            <a:endParaRPr lang="en-US" sz="2300" dirty="0" smtClean="0">
              <a:latin typeface="Gill Sans MT" panose="020B0502020104020203" pitchFamily="34" charset="0"/>
            </a:endParaRPr>
          </a:p>
          <a:p>
            <a:pPr marL="0" indent="0">
              <a:lnSpc>
                <a:spcPct val="60000"/>
              </a:lnSpc>
              <a:buNone/>
            </a:pPr>
            <a:endParaRPr lang="en-US" sz="800" dirty="0" smtClean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In the “</a:t>
            </a:r>
            <a:r>
              <a:rPr lang="en-US" sz="2300" dirty="0" err="1">
                <a:latin typeface="Gill Sans MT" panose="020B0502020104020203" pitchFamily="34" charset="0"/>
              </a:rPr>
              <a:t>geiger</a:t>
            </a:r>
            <a:r>
              <a:rPr lang="en-US" sz="2300" dirty="0">
                <a:latin typeface="Gill Sans MT" panose="020B0502020104020203" pitchFamily="34" charset="0"/>
              </a:rPr>
              <a:t>” tab click on the check mark and </a:t>
            </a:r>
            <a:r>
              <a:rPr lang="en-US" sz="2300" u="sng" dirty="0">
                <a:latin typeface="Gill Sans MT" panose="020B0502020104020203" pitchFamily="34" charset="0"/>
              </a:rPr>
              <a:t>verify</a:t>
            </a:r>
            <a:r>
              <a:rPr lang="en-US" sz="2300" dirty="0">
                <a:latin typeface="Gill Sans MT" panose="020B0502020104020203" pitchFamily="34" charset="0"/>
              </a:rPr>
              <a:t> the </a:t>
            </a:r>
            <a:r>
              <a:rPr lang="en-US" sz="2300" dirty="0" smtClean="0">
                <a:latin typeface="Gill Sans MT" panose="020B0502020104020203" pitchFamily="34" charset="0"/>
              </a:rPr>
              <a:t>code</a:t>
            </a:r>
          </a:p>
          <a:p>
            <a:pPr marL="0" indent="0">
              <a:buNone/>
            </a:pPr>
            <a:endParaRPr lang="en-US" sz="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Gill Sans MT" panose="020B0502020104020203" pitchFamily="34" charset="0"/>
              </a:rPr>
              <a:t>Once verified, click the </a:t>
            </a:r>
            <a:r>
              <a:rPr lang="en-US" sz="2300" dirty="0">
                <a:latin typeface="Gill Sans MT" panose="020B0502020104020203" pitchFamily="34" charset="0"/>
              </a:rPr>
              <a:t>arrow and upload the code (If an error code appears switch RX and TX </a:t>
            </a:r>
            <a:r>
              <a:rPr lang="en-US" sz="2300" dirty="0" smtClean="0">
                <a:latin typeface="Gill Sans MT" panose="020B0502020104020203" pitchFamily="34" charset="0"/>
              </a:rPr>
              <a:t>pins on </a:t>
            </a:r>
            <a:r>
              <a:rPr lang="en-US" sz="2300" dirty="0">
                <a:latin typeface="Gill Sans MT" panose="020B0502020104020203" pitchFamily="34" charset="0"/>
              </a:rPr>
              <a:t>the </a:t>
            </a:r>
            <a:r>
              <a:rPr lang="en-US" sz="2300" dirty="0" smtClean="0">
                <a:latin typeface="Gill Sans MT" panose="020B0502020104020203" pitchFamily="34" charset="0"/>
              </a:rPr>
              <a:t>Main Board and </a:t>
            </a:r>
            <a:r>
              <a:rPr lang="en-US" sz="2300" dirty="0">
                <a:latin typeface="Gill Sans MT" panose="020B0502020104020203" pitchFamily="34" charset="0"/>
              </a:rPr>
              <a:t>retry</a:t>
            </a:r>
            <a:r>
              <a:rPr lang="en-US" sz="2300" dirty="0" smtClean="0">
                <a:latin typeface="Gill Sans MT" panose="020B0502020104020203" pitchFamily="34" charset="0"/>
              </a:rPr>
              <a:t>)</a:t>
            </a:r>
          </a:p>
          <a:p>
            <a:pPr marL="0" indent="0">
              <a:buNone/>
            </a:pPr>
            <a:endParaRPr lang="en-US" sz="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300" dirty="0" smtClean="0">
                <a:latin typeface="Gill Sans MT" panose="020B0502020104020203" pitchFamily="34" charset="0"/>
              </a:rPr>
              <a:t>Switch tabs </a:t>
            </a:r>
            <a:r>
              <a:rPr lang="en-US" sz="2300" dirty="0">
                <a:latin typeface="Gill Sans MT" panose="020B0502020104020203" pitchFamily="34" charset="0"/>
              </a:rPr>
              <a:t>to “</a:t>
            </a:r>
            <a:r>
              <a:rPr lang="en-US" sz="2300" dirty="0" err="1">
                <a:latin typeface="Gill Sans MT" panose="020B0502020104020203" pitchFamily="34" charset="0"/>
              </a:rPr>
              <a:t>Configuration.h</a:t>
            </a:r>
            <a:r>
              <a:rPr lang="en-US" sz="2300" dirty="0">
                <a:latin typeface="Gill Sans MT" panose="020B0502020104020203" pitchFamily="34" charset="0"/>
              </a:rPr>
              <a:t>” </a:t>
            </a:r>
            <a:r>
              <a:rPr lang="en-US" sz="2300" dirty="0" smtClean="0">
                <a:latin typeface="Gill Sans MT" panose="020B0502020104020203" pitchFamily="34" charset="0"/>
              </a:rPr>
              <a:t>, then verify </a:t>
            </a:r>
            <a:r>
              <a:rPr lang="en-US" sz="2300" dirty="0">
                <a:latin typeface="Gill Sans MT" panose="020B0502020104020203" pitchFamily="34" charset="0"/>
              </a:rPr>
              <a:t>and upload the </a:t>
            </a:r>
            <a:r>
              <a:rPr lang="en-US" sz="2300" dirty="0" smtClean="0">
                <a:latin typeface="Gill Sans MT" panose="020B0502020104020203" pitchFamily="34" charset="0"/>
              </a:rPr>
              <a:t>code</a:t>
            </a:r>
          </a:p>
          <a:p>
            <a:pPr marL="0" indent="0">
              <a:buNone/>
            </a:pPr>
            <a:endParaRPr lang="en-US" sz="800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2300" dirty="0">
                <a:latin typeface="Gill Sans MT" panose="020B0502020104020203" pitchFamily="34" charset="0"/>
              </a:rPr>
              <a:t>Once complete, close the </a:t>
            </a:r>
            <a:r>
              <a:rPr lang="en-US" sz="2300" dirty="0" smtClean="0">
                <a:latin typeface="Gill Sans MT" panose="020B0502020104020203" pitchFamily="34" charset="0"/>
              </a:rPr>
              <a:t>program, unplug the Adapter Board from your computer and unplug the colored wires from the Main Board.</a:t>
            </a:r>
          </a:p>
          <a:p>
            <a:pPr marL="0" indent="0">
              <a:buNone/>
            </a:pPr>
            <a:endParaRPr lang="en-US" sz="2300" dirty="0" smtClean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E11C5-338F-448B-9F20-B3389D704C60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565</Words>
  <Application>Microsoft Office PowerPoint</Application>
  <PresentationFormat>On-screen Show (4:3)</PresentationFormat>
  <Paragraphs>123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Arduino Files</vt:lpstr>
      <vt:lpstr>Arduino Files Cont.</vt:lpstr>
      <vt:lpstr>Connecting the Board</vt:lpstr>
      <vt:lpstr>Using Arduino 1.0.X</vt:lpstr>
      <vt:lpstr>Updating the Libraries</vt:lpstr>
      <vt:lpstr>Programming the Board</vt:lpstr>
      <vt:lpstr>Programming the Board cont.</vt:lpstr>
      <vt:lpstr>Programming the Board cont.</vt:lpstr>
      <vt:lpstr>Getting the Data</vt:lpstr>
      <vt:lpstr>Getting the Data 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Downloading the Geiger Board</dc:title>
  <dc:creator>trush</dc:creator>
  <cp:lastModifiedBy>Steven Montano</cp:lastModifiedBy>
  <cp:revision>42</cp:revision>
  <cp:lastPrinted>2015-07-22T15:52:25Z</cp:lastPrinted>
  <dcterms:created xsi:type="dcterms:W3CDTF">2014-07-23T14:01:35Z</dcterms:created>
  <dcterms:modified xsi:type="dcterms:W3CDTF">2015-07-23T14:41:30Z</dcterms:modified>
</cp:coreProperties>
</file>