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FF"/>
    <a:srgbClr val="FF9966"/>
    <a:srgbClr val="FF66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19651" y="2726575"/>
            <a:ext cx="1080655" cy="1080655"/>
          </a:xfrm>
          <a:prstGeom prst="ellipse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52901" y="308223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84714" y="3963488"/>
            <a:ext cx="623455" cy="62345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02531" y="1446415"/>
            <a:ext cx="623455" cy="6234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35984" y="39634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2901" y="160425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335084" y="412132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6354" y="41213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예능</a:t>
            </a:r>
            <a:endParaRPr lang="ko-KR" altLang="en-US" sz="1400" dirty="0"/>
          </a:p>
        </p:txBody>
      </p:sp>
      <p:cxnSp>
        <p:nvCxnSpPr>
          <p:cNvPr id="9" name="직선 연결선 8"/>
          <p:cNvCxnSpPr>
            <a:stCxn id="2" idx="0"/>
            <a:endCxn id="5" idx="4"/>
          </p:cNvCxnSpPr>
          <p:nvPr/>
        </p:nvCxnSpPr>
        <p:spPr>
          <a:xfrm flipH="1" flipV="1">
            <a:off x="6014259" y="2069870"/>
            <a:ext cx="45720" cy="65670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716684" y="606826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67054" y="764664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야구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5390803" y="16625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41173" y="32409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골프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4376649" y="760713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27019" y="918551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축구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4071158" y="1817564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1528" y="197540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농구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307282" y="987753"/>
            <a:ext cx="409402" cy="6165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7" idx="4"/>
            <a:endCxn id="5" idx="0"/>
          </p:cNvCxnSpPr>
          <p:nvPr/>
        </p:nvCxnSpPr>
        <p:spPr>
          <a:xfrm>
            <a:off x="5702531" y="789708"/>
            <a:ext cx="311728" cy="6567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93868" y="1098069"/>
            <a:ext cx="768410" cy="50618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674347" y="1861226"/>
            <a:ext cx="1087931" cy="1390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7"/>
            <a:endCxn id="2" idx="3"/>
          </p:cNvCxnSpPr>
          <p:nvPr/>
        </p:nvCxnSpPr>
        <p:spPr>
          <a:xfrm flipV="1">
            <a:off x="5016866" y="3648972"/>
            <a:ext cx="661043" cy="405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50589" y="351270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100959" y="3670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로맨스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2938862" y="4290528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789232" y="444836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코미디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3603564" y="5211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3934" y="536964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의학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4844241" y="5027605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4611" y="518544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추리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41" idx="5"/>
          </p:cNvCxnSpPr>
          <p:nvPr/>
        </p:nvCxnSpPr>
        <p:spPr>
          <a:xfrm>
            <a:off x="3782741" y="4044860"/>
            <a:ext cx="701973" cy="2121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" idx="3"/>
          </p:cNvCxnSpPr>
          <p:nvPr/>
        </p:nvCxnSpPr>
        <p:spPr>
          <a:xfrm flipV="1">
            <a:off x="3562315" y="4495640"/>
            <a:ext cx="1013702" cy="1856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0"/>
            <a:endCxn id="4" idx="4"/>
          </p:cNvCxnSpPr>
          <p:nvPr/>
        </p:nvCxnSpPr>
        <p:spPr>
          <a:xfrm flipV="1">
            <a:off x="3915292" y="4586943"/>
            <a:ext cx="881150" cy="6248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5"/>
            <a:endCxn id="47" idx="0"/>
          </p:cNvCxnSpPr>
          <p:nvPr/>
        </p:nvCxnSpPr>
        <p:spPr>
          <a:xfrm>
            <a:off x="5016866" y="4495640"/>
            <a:ext cx="139103" cy="53196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2868929" y="1261351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719299" y="14191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쿼터</a:t>
            </a:r>
            <a:endParaRPr lang="ko-KR" altLang="en-US" sz="1400" dirty="0"/>
          </a:p>
        </p:txBody>
      </p:sp>
      <p:cxnSp>
        <p:nvCxnSpPr>
          <p:cNvPr id="64" name="직선 연결선 63"/>
          <p:cNvCxnSpPr>
            <a:stCxn id="62" idx="5"/>
          </p:cNvCxnSpPr>
          <p:nvPr/>
        </p:nvCxnSpPr>
        <p:spPr>
          <a:xfrm>
            <a:off x="3401081" y="1793503"/>
            <a:ext cx="689367" cy="27320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8096601" y="47798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946971" y="63581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닝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333903" y="760711"/>
            <a:ext cx="762696" cy="784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35974" y="322190"/>
            <a:ext cx="623455" cy="6234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986344" y="48002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후반</a:t>
            </a:r>
            <a:endParaRPr lang="ko-KR" altLang="en-US" sz="14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52156" y="712832"/>
            <a:ext cx="634878" cy="18914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245474" y="260080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093038" y="266725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연인</a:t>
            </a:r>
            <a:endParaRPr lang="en-US" altLang="ko-KR" sz="1400" dirty="0" smtClean="0"/>
          </a:p>
        </p:txBody>
      </p:sp>
      <p:cxnSp>
        <p:nvCxnSpPr>
          <p:cNvPr id="81" name="직선 연결선 80"/>
          <p:cNvCxnSpPr>
            <a:endCxn id="41" idx="1"/>
          </p:cNvCxnSpPr>
          <p:nvPr/>
        </p:nvCxnSpPr>
        <p:spPr>
          <a:xfrm>
            <a:off x="2846001" y="3077510"/>
            <a:ext cx="495891" cy="5265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477504" y="56976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325068" y="5764065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하얀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거탑</a:t>
            </a:r>
            <a:endParaRPr lang="en-US" altLang="ko-KR" sz="1400" dirty="0" smtClean="0"/>
          </a:p>
        </p:txBody>
      </p:sp>
      <p:cxnSp>
        <p:nvCxnSpPr>
          <p:cNvPr id="89" name="직선 연결선 88"/>
          <p:cNvCxnSpPr>
            <a:endCxn id="7" idx="1"/>
          </p:cNvCxnSpPr>
          <p:nvPr/>
        </p:nvCxnSpPr>
        <p:spPr>
          <a:xfrm>
            <a:off x="6511983" y="3512708"/>
            <a:ext cx="915304" cy="542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8285404" y="313984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135774" y="329767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관찰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>
            <a:off x="8844431" y="4538752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8694801" y="469658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콘서트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3550297" y="6054011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400667" y="6211849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굿닥터</a:t>
            </a:r>
            <a:endParaRPr lang="ko-KR" altLang="en-US" sz="1400" dirty="0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015751" y="5582164"/>
            <a:ext cx="547774" cy="2139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1" idx="0"/>
            <a:endCxn id="45" idx="4"/>
          </p:cNvCxnSpPr>
          <p:nvPr/>
        </p:nvCxnSpPr>
        <p:spPr>
          <a:xfrm flipV="1">
            <a:off x="3862025" y="5835257"/>
            <a:ext cx="53267" cy="2187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579127" y="3602400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426691" y="3668854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질투의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화신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endCxn id="43" idx="1"/>
          </p:cNvCxnSpPr>
          <p:nvPr/>
        </p:nvCxnSpPr>
        <p:spPr>
          <a:xfrm>
            <a:off x="2197557" y="4040815"/>
            <a:ext cx="832608" cy="34101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576321" y="465013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26691" y="480797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김과장</a:t>
            </a:r>
            <a:endParaRPr lang="ko-KR" altLang="en-US" sz="14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217064" y="4696589"/>
            <a:ext cx="751718" cy="1957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5675377" y="5929952"/>
            <a:ext cx="623455" cy="6234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22941" y="5996406"/>
            <a:ext cx="9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퀴즈</a:t>
            </a:r>
            <a:endParaRPr lang="en-US" altLang="ko-KR" sz="1400" dirty="0" smtClean="0"/>
          </a:p>
        </p:txBody>
      </p:sp>
      <p:cxnSp>
        <p:nvCxnSpPr>
          <p:cNvPr id="122" name="직선 연결선 121"/>
          <p:cNvCxnSpPr>
            <a:stCxn id="47" idx="5"/>
          </p:cNvCxnSpPr>
          <p:nvPr/>
        </p:nvCxnSpPr>
        <p:spPr>
          <a:xfrm>
            <a:off x="5376393" y="5559757"/>
            <a:ext cx="404042" cy="43664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7548999" y="5148645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399369" y="5306482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토크쇼</a:t>
            </a:r>
            <a:endParaRPr lang="ko-KR" altLang="en-US" sz="1400" dirty="0"/>
          </a:p>
        </p:txBody>
      </p:sp>
      <p:cxnSp>
        <p:nvCxnSpPr>
          <p:cNvPr id="127" name="직선 연결선 126"/>
          <p:cNvCxnSpPr>
            <a:stCxn id="7" idx="4"/>
            <a:endCxn id="125" idx="0"/>
          </p:cNvCxnSpPr>
          <p:nvPr/>
        </p:nvCxnSpPr>
        <p:spPr>
          <a:xfrm>
            <a:off x="7647712" y="4586943"/>
            <a:ext cx="213015" cy="56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7917885" y="4429102"/>
            <a:ext cx="951799" cy="307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93" idx="3"/>
          </p:cNvCxnSpPr>
          <p:nvPr/>
        </p:nvCxnSpPr>
        <p:spPr>
          <a:xfrm flipV="1">
            <a:off x="7925016" y="3671992"/>
            <a:ext cx="451691" cy="489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8893581" y="2084446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743951" y="2242283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미우새</a:t>
            </a:r>
            <a:endParaRPr lang="ko-KR" altLang="en-US" sz="1400" dirty="0"/>
          </a:p>
        </p:txBody>
      </p:sp>
      <p:cxnSp>
        <p:nvCxnSpPr>
          <p:cNvPr id="140" name="직선 연결선 139"/>
          <p:cNvCxnSpPr>
            <a:stCxn id="93" idx="7"/>
            <a:endCxn id="138" idx="3"/>
          </p:cNvCxnSpPr>
          <p:nvPr/>
        </p:nvCxnSpPr>
        <p:spPr>
          <a:xfrm flipV="1">
            <a:off x="8817556" y="2616598"/>
            <a:ext cx="167328" cy="614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0107240" y="2567021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9957610" y="2724858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전참시</a:t>
            </a:r>
            <a:endParaRPr lang="ko-KR" altLang="en-US" sz="1400" dirty="0"/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8908859" y="2981999"/>
            <a:ext cx="1198381" cy="4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10336882" y="3651760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187252" y="3809597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나혼산</a:t>
            </a:r>
            <a:endParaRPr lang="ko-KR" altLang="en-US" sz="1400" dirty="0"/>
          </a:p>
        </p:txBody>
      </p:sp>
      <p:cxnSp>
        <p:nvCxnSpPr>
          <p:cNvPr id="154" name="직선 연결선 153"/>
          <p:cNvCxnSpPr>
            <a:stCxn id="93" idx="5"/>
          </p:cNvCxnSpPr>
          <p:nvPr/>
        </p:nvCxnSpPr>
        <p:spPr>
          <a:xfrm>
            <a:off x="8817556" y="3671992"/>
            <a:ext cx="1542772" cy="29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597131" y="5888709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447501" y="6046546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아형</a:t>
            </a:r>
            <a:endParaRPr lang="ko-KR" altLang="en-US" sz="1400" dirty="0"/>
          </a:p>
        </p:txBody>
      </p:sp>
      <p:cxnSp>
        <p:nvCxnSpPr>
          <p:cNvPr id="160" name="직선 연결선 159"/>
          <p:cNvCxnSpPr>
            <a:stCxn id="125" idx="5"/>
          </p:cNvCxnSpPr>
          <p:nvPr/>
        </p:nvCxnSpPr>
        <p:spPr>
          <a:xfrm>
            <a:off x="8081151" y="5680797"/>
            <a:ext cx="515979" cy="4951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0107240" y="5005183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9957610" y="5163020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개콘</a:t>
            </a:r>
            <a:endParaRPr lang="ko-KR" altLang="en-US" sz="1400" dirty="0"/>
          </a:p>
        </p:txBody>
      </p:sp>
      <p:cxnSp>
        <p:nvCxnSpPr>
          <p:cNvPr id="165" name="직선 연결선 164"/>
          <p:cNvCxnSpPr>
            <a:stCxn id="95" idx="5"/>
          </p:cNvCxnSpPr>
          <p:nvPr/>
        </p:nvCxnSpPr>
        <p:spPr>
          <a:xfrm>
            <a:off x="9376583" y="5070904"/>
            <a:ext cx="747830" cy="20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0837897" y="4407388"/>
            <a:ext cx="623455" cy="623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10688267" y="4565225"/>
            <a:ext cx="922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웃찾사</a:t>
            </a:r>
            <a:endParaRPr lang="en-US" altLang="ko-KR" sz="1400" dirty="0"/>
          </a:p>
        </p:txBody>
      </p:sp>
      <p:cxnSp>
        <p:nvCxnSpPr>
          <p:cNvPr id="170" name="직선 연결선 169"/>
          <p:cNvCxnSpPr>
            <a:stCxn id="95" idx="7"/>
            <a:endCxn id="168" idx="1"/>
          </p:cNvCxnSpPr>
          <p:nvPr/>
        </p:nvCxnSpPr>
        <p:spPr>
          <a:xfrm flipV="1">
            <a:off x="9376583" y="4498691"/>
            <a:ext cx="1552617" cy="13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보유 기술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주요실적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Contact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2926080" y="4387331"/>
            <a:ext cx="68289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인사말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회사연력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노면 </a:t>
            </a:r>
            <a:r>
              <a:rPr lang="ko-KR" altLang="en-US" sz="900" dirty="0" err="1" smtClean="0"/>
              <a:t>트램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ERS </a:t>
            </a:r>
            <a:r>
              <a:rPr lang="ko-KR" altLang="en-US" sz="900" dirty="0" err="1" smtClean="0"/>
              <a:t>퀘도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철도궤도</a:t>
            </a:r>
            <a:r>
              <a:rPr lang="ko-KR" altLang="en-US" sz="900" dirty="0" smtClean="0"/>
              <a:t> 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유지보수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진동 제어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설계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홈 시공법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Precast</a:t>
            </a:r>
            <a:r>
              <a:rPr lang="ko-KR" altLang="en-US" sz="900" dirty="0" smtClean="0"/>
              <a:t>시공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침하복원공법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검측 및 보수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엔지니어링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Polycork</a:t>
            </a:r>
            <a:endParaRPr lang="en-US" altLang="ko-KR" sz="900" dirty="0" smtClean="0"/>
          </a:p>
          <a:p>
            <a:pPr algn="ctr"/>
            <a:r>
              <a:rPr lang="en-US" altLang="ko-KR" sz="900" dirty="0" err="1" smtClean="0"/>
              <a:t>PURailsrip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한국형 </a:t>
            </a:r>
            <a:r>
              <a:rPr lang="en-US" altLang="ko-KR" sz="900" dirty="0" smtClean="0"/>
              <a:t>EPS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레일자켓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철도교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슬라이딩 </a:t>
            </a:r>
            <a:r>
              <a:rPr lang="en-US" altLang="ko-KR" sz="900" dirty="0" smtClean="0"/>
              <a:t>ERS </a:t>
            </a:r>
            <a:r>
              <a:rPr lang="ko-KR" altLang="en-US" sz="900" dirty="0" smtClean="0"/>
              <a:t>궤도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테르밋용접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차축검지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트램</a:t>
            </a:r>
            <a:r>
              <a:rPr lang="ko-KR" altLang="en-US" sz="900" dirty="0" smtClean="0"/>
              <a:t>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철도 궤도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저소음 궤도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Crane </a:t>
            </a:r>
            <a:r>
              <a:rPr lang="ko-KR" altLang="en-US" sz="900" dirty="0" smtClean="0"/>
              <a:t>궤도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문의 하기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Q&amp;A</a:t>
            </a:r>
          </a:p>
          <a:p>
            <a:pPr algn="ctr"/>
            <a:r>
              <a:rPr lang="ko-KR" altLang="en-US" sz="900" dirty="0" smtClean="0"/>
              <a:t>자료실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News</a:t>
            </a:r>
            <a:endParaRPr lang="ko-KR" altLang="en-US" sz="900" dirty="0"/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사이트 설정</a:t>
            </a:r>
            <a:endParaRPr lang="ko-KR" alt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연혁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기술진 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특허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주요제품</a:t>
            </a:r>
            <a:r>
              <a:rPr lang="ko-KR" altLang="en-US" sz="900" dirty="0" smtClean="0"/>
              <a:t> 정보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보유장비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사업 분야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보유 기술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제품 소개</a:t>
            </a:r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정보 설정</a:t>
            </a:r>
            <a:endParaRPr lang="ko-KR" altLang="en-US" sz="9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주요 페이지 설정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웹사이트 기본정보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메인슬라이더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팝업 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관계사 </a:t>
            </a:r>
            <a:r>
              <a:rPr lang="ko-KR" altLang="en-US" sz="900" dirty="0" err="1" smtClean="0"/>
              <a:t>링크관리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관리</a:t>
            </a:r>
            <a:endParaRPr lang="ko-KR" altLang="en-US" sz="900" dirty="0"/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 모드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89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Page</a:t>
            </a:r>
            <a:endParaRPr lang="ko-KR" altLang="en-US" sz="10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회사소개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ESG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SOL ETE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8589126" y="621875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166860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514311" y="59851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상품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투자 정보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2045" y="453030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신한 라운지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9167901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78118"/>
            <a:ext cx="8224925" cy="92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9779408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회사 개요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그룹 회사 소개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투자 철학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윤리 경영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ESG </a:t>
            </a:r>
            <a:r>
              <a:rPr lang="ko-KR" altLang="en-US" sz="900" dirty="0" smtClean="0"/>
              <a:t>투자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SOL ETE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전체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추천 펀드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테마 펀드 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SOL ETE</a:t>
            </a:r>
          </a:p>
          <a:p>
            <a:pPr algn="ctr"/>
            <a:r>
              <a:rPr lang="ko-KR" altLang="en-US" sz="900" dirty="0" smtClean="0"/>
              <a:t>펀드 </a:t>
            </a:r>
            <a:r>
              <a:rPr lang="ko-KR" altLang="en-US" sz="900" dirty="0" err="1" smtClean="0"/>
              <a:t>판매사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펀드 비교</a:t>
            </a:r>
            <a:endParaRPr lang="en-US" altLang="ko-KR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펀드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카드 뉴스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리서치 자료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102437" y="4904100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자주 묻는 질문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TV</a:t>
            </a:r>
          </a:p>
          <a:p>
            <a:pPr algn="ctr"/>
            <a:r>
              <a:rPr lang="ko-KR" altLang="en-US" sz="900" dirty="0" smtClean="0"/>
              <a:t>신한 </a:t>
            </a:r>
            <a:r>
              <a:rPr lang="en-US" altLang="ko-KR" sz="900" dirty="0" smtClean="0"/>
              <a:t>Live</a:t>
            </a:r>
            <a:endParaRPr lang="ko-KR" altLang="en-US" sz="900" dirty="0"/>
          </a:p>
        </p:txBody>
      </p:sp>
      <p:sp>
        <p:nvSpPr>
          <p:cNvPr id="202" name="직사각형 201"/>
          <p:cNvSpPr/>
          <p:nvPr/>
        </p:nvSpPr>
        <p:spPr>
          <a:xfrm>
            <a:off x="224444" y="1687484"/>
            <a:ext cx="1138843" cy="199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5883" y="1664125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Depth1</a:t>
            </a:r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224444" y="2018413"/>
            <a:ext cx="1138843" cy="199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315883" y="1995054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Depth2</a:t>
            </a:r>
            <a:endParaRPr lang="ko-KR" altLang="en-US" sz="1000" dirty="0"/>
          </a:p>
        </p:txBody>
      </p:sp>
      <p:sp>
        <p:nvSpPr>
          <p:cNvPr id="206" name="직사각형 205"/>
          <p:cNvSpPr/>
          <p:nvPr/>
        </p:nvSpPr>
        <p:spPr>
          <a:xfrm>
            <a:off x="224444" y="2349342"/>
            <a:ext cx="1138843" cy="1995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15883" y="2325983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Depth3</a:t>
            </a:r>
            <a:endParaRPr lang="ko-KR" altLang="en-US" sz="1000" dirty="0"/>
          </a:p>
        </p:txBody>
      </p:sp>
      <p:sp>
        <p:nvSpPr>
          <p:cNvPr id="208" name="직사각형 207"/>
          <p:cNvSpPr/>
          <p:nvPr/>
        </p:nvSpPr>
        <p:spPr>
          <a:xfrm>
            <a:off x="224444" y="2703630"/>
            <a:ext cx="1138843" cy="199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15883" y="2680271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Depth4</a:t>
            </a:r>
            <a:endParaRPr lang="ko-KR" altLang="en-US" sz="1000" dirty="0"/>
          </a:p>
        </p:txBody>
      </p:sp>
      <p:sp>
        <p:nvSpPr>
          <p:cNvPr id="210" name="직사각형 209"/>
          <p:cNvSpPr/>
          <p:nvPr/>
        </p:nvSpPr>
        <p:spPr>
          <a:xfrm>
            <a:off x="224444" y="3057918"/>
            <a:ext cx="1138843" cy="1995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315883" y="3034559"/>
            <a:ext cx="955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Depth5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10538457" y="4545204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463642" y="452184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10539498" y="4888049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H="1" flipV="1">
            <a:off x="11151005" y="4378873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474034" y="489564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 사항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공시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스튜어드십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10078145" y="8637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0003330" y="840358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판매순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10078144" y="1076925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0078144" y="63518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03330" y="621875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수익률 순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03330" y="107953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신규 출시</a:t>
            </a:r>
            <a:endParaRPr lang="ko-KR" altLang="en-US" sz="9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9732126" y="734488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89126" y="1534639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514311" y="1511280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테마 펀드</a:t>
            </a:r>
            <a:endParaRPr lang="ko-KR" altLang="en-US" sz="900" dirty="0"/>
          </a:p>
        </p:txBody>
      </p:sp>
      <p:sp>
        <p:nvSpPr>
          <p:cNvPr id="121" name="직사각형 120"/>
          <p:cNvSpPr/>
          <p:nvPr/>
        </p:nvSpPr>
        <p:spPr>
          <a:xfrm>
            <a:off x="10078145" y="177648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03330" y="1753122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Target </a:t>
            </a:r>
            <a:r>
              <a:rPr lang="ko-KR" altLang="en-US" sz="1000" dirty="0" err="1" smtClean="0"/>
              <a:t>추천펀드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10078144" y="1547945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003330" y="1534639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추천 메타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9732126" y="1647252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2125979" y="6640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051164" y="64069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공시</a:t>
            </a:r>
            <a:endParaRPr lang="ko-KR" altLang="en-US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614998" y="905900"/>
            <a:ext cx="1461998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713708" y="899199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수시공시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3614997" y="1119108"/>
            <a:ext cx="1461998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614997" y="677364"/>
            <a:ext cx="1461998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3713708" y="680716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경영공시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713708" y="113837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파생공시</a:t>
            </a:r>
            <a:endParaRPr lang="ko-KR" altLang="en-US" sz="9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3268979" y="776671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2125979" y="157682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2051164" y="155346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스듀어드십</a:t>
            </a:r>
            <a:r>
              <a:rPr lang="ko-KR" altLang="en-US" sz="900" dirty="0" smtClean="0"/>
              <a:t> 코드</a:t>
            </a:r>
            <a:endParaRPr lang="ko-KR" altLang="en-US" sz="900" dirty="0"/>
          </a:p>
        </p:txBody>
      </p:sp>
      <p:sp>
        <p:nvSpPr>
          <p:cNvPr id="157" name="직사각형 156"/>
          <p:cNvSpPr/>
          <p:nvPr/>
        </p:nvSpPr>
        <p:spPr>
          <a:xfrm>
            <a:off x="3614998" y="1818664"/>
            <a:ext cx="146199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540182" y="1795305"/>
            <a:ext cx="165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 행사에 관한 규정</a:t>
            </a:r>
            <a:endParaRPr lang="ko-KR" altLang="en-US" sz="1000" dirty="0"/>
          </a:p>
        </p:txBody>
      </p:sp>
      <p:sp>
        <p:nvSpPr>
          <p:cNvPr id="159" name="직사각형 158"/>
          <p:cNvSpPr/>
          <p:nvPr/>
        </p:nvSpPr>
        <p:spPr>
          <a:xfrm>
            <a:off x="3614997" y="1590128"/>
            <a:ext cx="146199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3540182" y="1576822"/>
            <a:ext cx="165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스튜어드십코드</a:t>
            </a:r>
            <a:r>
              <a:rPr lang="ko-KR" altLang="en-US" sz="1000" dirty="0" smtClean="0"/>
              <a:t> 소개</a:t>
            </a:r>
            <a:endParaRPr lang="ko-KR" altLang="en-US" sz="1000" dirty="0"/>
          </a:p>
        </p:txBody>
      </p:sp>
      <p:cxnSp>
        <p:nvCxnSpPr>
          <p:cNvPr id="161" name="직선 연결선 160"/>
          <p:cNvCxnSpPr/>
          <p:nvPr/>
        </p:nvCxnSpPr>
        <p:spPr>
          <a:xfrm>
            <a:off x="3268979" y="1689435"/>
            <a:ext cx="331470" cy="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3614997" y="2025878"/>
            <a:ext cx="1461999" cy="441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3472539" y="2044137"/>
            <a:ext cx="1651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의결권행사와 </a:t>
            </a:r>
            <a:r>
              <a:rPr lang="ko-KR" altLang="en-US" sz="1000" dirty="0" err="1" smtClean="0"/>
              <a:t>수택자</a:t>
            </a:r>
            <a:r>
              <a:rPr lang="ko-KR" altLang="en-US" sz="1000" dirty="0" smtClean="0"/>
              <a:t> 책임 </a:t>
            </a:r>
            <a:r>
              <a:rPr lang="ko-KR" altLang="en-US" sz="1000" dirty="0" err="1" smtClean="0"/>
              <a:t>이행활동</a:t>
            </a:r>
            <a:r>
              <a:rPr lang="ko-KR" altLang="en-US" sz="1000" dirty="0" smtClean="0"/>
              <a:t> 내역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19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22" y="598516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정보구조도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0910454" y="1664122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비밀번호 변경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비밀번호 변경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로그아웃</a:t>
              </a:r>
              <a:endParaRPr lang="ko-KR" altLang="en-US" sz="900" dirty="0"/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344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Sitemap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이메일무단수집거부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Home Page</a:t>
            </a:r>
            <a:endParaRPr lang="ko-KR" altLang="en-US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화폐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이용 안내</a:t>
            </a:r>
            <a:endParaRPr lang="ko-KR" altLang="en-US" sz="900" dirty="0"/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알림 소식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우리 동네 가맹점</a:t>
            </a:r>
            <a:endParaRPr lang="ko-KR" altLang="en-US" sz="900" dirty="0"/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32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4289367" y="4387327"/>
            <a:ext cx="408622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638893" y="4878812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경기 지역 </a:t>
            </a:r>
            <a:r>
              <a:rPr lang="ko-KR" altLang="en-US" sz="900" dirty="0" err="1" smtClean="0"/>
              <a:t>화폐란</a:t>
            </a:r>
            <a:r>
              <a:rPr lang="en-US" altLang="ko-KR" sz="900" dirty="0" smtClean="0"/>
              <a:t>?</a:t>
            </a:r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사용자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혜택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가맹점 신규 등록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카드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모바일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지류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현장구매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보도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홍보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이벤트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인센티브 현황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가맹점 찾기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err="1" smtClean="0"/>
              <a:t>할인가맹점</a:t>
            </a:r>
            <a:endParaRPr lang="en-US" altLang="ko-KR" sz="900" dirty="0" smtClean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 smtClean="0"/>
              <a:t>차별거래신고</a:t>
            </a:r>
            <a:endParaRPr lang="ko-KR" altLang="en-US" sz="900" dirty="0"/>
          </a:p>
        </p:txBody>
      </p:sp>
      <p:sp>
        <p:nvSpPr>
          <p:cNvPr id="88" name="직사각형 87"/>
          <p:cNvSpPr/>
          <p:nvPr/>
        </p:nvSpPr>
        <p:spPr>
          <a:xfrm>
            <a:off x="10768092" y="461181"/>
            <a:ext cx="1138843" cy="424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홈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768092" y="982820"/>
            <a:ext cx="1138843" cy="4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779514" y="1495972"/>
            <a:ext cx="1138843" cy="4248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779514" y="2066389"/>
            <a:ext cx="1138843" cy="424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0854328" y="1052217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주요 안내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0854328" y="1593004"/>
            <a:ext cx="95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다운 로드 센터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10854328" y="2134308"/>
            <a:ext cx="95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소셜미디어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573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558</Words>
  <Application>Microsoft Office PowerPoint</Application>
  <PresentationFormat>와이드스크린</PresentationFormat>
  <Paragraphs>383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53</cp:revision>
  <dcterms:created xsi:type="dcterms:W3CDTF">2023-10-04T06:12:58Z</dcterms:created>
  <dcterms:modified xsi:type="dcterms:W3CDTF">2023-10-10T08:06:25Z</dcterms:modified>
</cp:coreProperties>
</file>