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99FF"/>
    <a:srgbClr val="FF9966"/>
    <a:srgbClr val="FF6600"/>
    <a:srgbClr val="990033"/>
    <a:srgbClr val="FFCCFF"/>
    <a:srgbClr val="F73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4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95A70-1F8D-41A4-B6EB-E2CBBFAEB3EE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D232D-F41F-4479-9364-0130D4C31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51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3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7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4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70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17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10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30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76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16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A5050-3780-4EA7-9198-8F853BB81E0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53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5281" y="1112565"/>
            <a:ext cx="2574174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18163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93130" y="1137503"/>
            <a:ext cx="3114501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4607" y="1766322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494607" y="2431235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93223" y="2096528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1333501" y="2087431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2764" y="2085298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93223" y="2786269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333501" y="2777172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022764" y="2775039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2023.10.04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모바일 스토리 보드 제작</a:t>
            </a:r>
            <a:endParaRPr lang="ko-KR" altLang="en-US" sz="1200"/>
          </a:p>
        </p:txBody>
      </p:sp>
      <p:grpSp>
        <p:nvGrpSpPr>
          <p:cNvPr id="53" name="그룹 52"/>
          <p:cNvGrpSpPr/>
          <p:nvPr/>
        </p:nvGrpSpPr>
        <p:grpSpPr>
          <a:xfrm>
            <a:off x="504304" y="3136295"/>
            <a:ext cx="2143300" cy="1916497"/>
            <a:chOff x="3426226" y="1556808"/>
            <a:chExt cx="2725192" cy="2067541"/>
          </a:xfrm>
        </p:grpSpPr>
        <p:sp>
          <p:nvSpPr>
            <p:cNvPr id="47" name="직사각형 46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280598" y="2391358"/>
              <a:ext cx="1531445" cy="398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04304" y="5134171"/>
            <a:ext cx="996140" cy="890729"/>
            <a:chOff x="3426226" y="1556808"/>
            <a:chExt cx="2725192" cy="2067541"/>
          </a:xfrm>
        </p:grpSpPr>
        <p:sp>
          <p:nvSpPr>
            <p:cNvPr id="65" name="직사각형 64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140629" y="2333481"/>
              <a:ext cx="1808017" cy="5000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565568" y="5119366"/>
            <a:ext cx="653930" cy="584731"/>
            <a:chOff x="3426226" y="1556808"/>
            <a:chExt cx="2725192" cy="2067541"/>
          </a:xfrm>
        </p:grpSpPr>
        <p:sp>
          <p:nvSpPr>
            <p:cNvPr id="80" name="직사각형 79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300354" y="5113736"/>
            <a:ext cx="389310" cy="348113"/>
            <a:chOff x="3426226" y="1556808"/>
            <a:chExt cx="2725192" cy="2067541"/>
          </a:xfrm>
        </p:grpSpPr>
        <p:sp>
          <p:nvSpPr>
            <p:cNvPr id="86" name="직사각형 85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509751" y="2176536"/>
              <a:ext cx="2539838" cy="9139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dirty="0" smtClean="0"/>
                <a:t>IMAGE</a:t>
              </a:r>
              <a:endParaRPr lang="ko-KR" altLang="en-US" sz="400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8303" y="1280028"/>
            <a:ext cx="1520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TITLE </a:t>
            </a:r>
            <a:r>
              <a:rPr lang="ko-KR" altLang="en-US" sz="1600" dirty="0" smtClean="0"/>
              <a:t>텍스트</a:t>
            </a:r>
            <a:endParaRPr lang="ko-KR" alt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438303" y="1505364"/>
            <a:ext cx="1520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기본 내용 </a:t>
            </a:r>
            <a:r>
              <a:rPr lang="ko-KR" altLang="en-US" sz="1000" dirty="0"/>
              <a:t>텍</a:t>
            </a:r>
            <a:r>
              <a:rPr lang="ko-KR" altLang="en-US" sz="1000" dirty="0" smtClean="0"/>
              <a:t>스트</a:t>
            </a:r>
            <a:endParaRPr lang="ko-KR" altLang="en-US" sz="1000" dirty="0"/>
          </a:p>
        </p:txBody>
      </p:sp>
      <p:grpSp>
        <p:nvGrpSpPr>
          <p:cNvPr id="96" name="그룹 95"/>
          <p:cNvGrpSpPr/>
          <p:nvPr/>
        </p:nvGrpSpPr>
        <p:grpSpPr>
          <a:xfrm>
            <a:off x="3613163" y="5414943"/>
            <a:ext cx="330522" cy="578307"/>
            <a:chOff x="3945168" y="2839833"/>
            <a:chExt cx="475386" cy="917520"/>
          </a:xfrm>
        </p:grpSpPr>
        <p:sp>
          <p:nvSpPr>
            <p:cNvPr id="94" name="타원 93"/>
            <p:cNvSpPr/>
            <p:nvPr/>
          </p:nvSpPr>
          <p:spPr>
            <a:xfrm>
              <a:off x="3956858" y="2839833"/>
              <a:ext cx="452007" cy="4520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 rot="16200000">
              <a:off x="3924244" y="3261043"/>
              <a:ext cx="517234" cy="4753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521135" y="1280028"/>
            <a:ext cx="653930" cy="584731"/>
            <a:chOff x="3426226" y="1556808"/>
            <a:chExt cx="2725192" cy="2067541"/>
          </a:xfrm>
        </p:grpSpPr>
        <p:sp>
          <p:nvSpPr>
            <p:cNvPr id="98" name="직사각형 9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459768" y="1284405"/>
            <a:ext cx="653930" cy="584731"/>
            <a:chOff x="3426226" y="1556808"/>
            <a:chExt cx="2725192" cy="2067541"/>
          </a:xfrm>
        </p:grpSpPr>
        <p:sp>
          <p:nvSpPr>
            <p:cNvPr id="103" name="직사각형 10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5353396" y="1291442"/>
            <a:ext cx="653930" cy="584731"/>
            <a:chOff x="3426226" y="1556808"/>
            <a:chExt cx="2725192" cy="2067541"/>
          </a:xfrm>
        </p:grpSpPr>
        <p:sp>
          <p:nvSpPr>
            <p:cNvPr id="108" name="직사각형 10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521135" y="2008291"/>
            <a:ext cx="653930" cy="584731"/>
            <a:chOff x="3426226" y="1556808"/>
            <a:chExt cx="2725192" cy="2067541"/>
          </a:xfrm>
        </p:grpSpPr>
        <p:sp>
          <p:nvSpPr>
            <p:cNvPr id="113" name="직사각형 11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459768" y="2012668"/>
            <a:ext cx="653930" cy="584731"/>
            <a:chOff x="3426226" y="1556808"/>
            <a:chExt cx="2725192" cy="2067541"/>
          </a:xfrm>
        </p:grpSpPr>
        <p:sp>
          <p:nvSpPr>
            <p:cNvPr id="118" name="직사각형 11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5353396" y="2019705"/>
            <a:ext cx="653930" cy="584731"/>
            <a:chOff x="3426226" y="1556808"/>
            <a:chExt cx="2725192" cy="2067541"/>
          </a:xfrm>
        </p:grpSpPr>
        <p:sp>
          <p:nvSpPr>
            <p:cNvPr id="123" name="직사각형 12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3509017" y="377549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28" name="직사각형 12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4447650" y="3779876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33" name="직사각형 13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5341278" y="3786913"/>
            <a:ext cx="653930" cy="584731"/>
            <a:chOff x="3426226" y="1556808"/>
            <a:chExt cx="2725192" cy="2067541"/>
          </a:xfrm>
        </p:grpSpPr>
        <p:sp>
          <p:nvSpPr>
            <p:cNvPr id="138" name="직사각형 13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509017" y="4503762"/>
            <a:ext cx="653930" cy="584731"/>
            <a:chOff x="3426226" y="1556808"/>
            <a:chExt cx="2725192" cy="2067541"/>
          </a:xfrm>
        </p:grpSpPr>
        <p:sp>
          <p:nvSpPr>
            <p:cNvPr id="143" name="직사각형 14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4447650" y="450813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48" name="직사각형 14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직선 연결선 1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5341278" y="4515176"/>
            <a:ext cx="653930" cy="584731"/>
            <a:chOff x="3426226" y="1556808"/>
            <a:chExt cx="2725192" cy="2067541"/>
          </a:xfrm>
        </p:grpSpPr>
        <p:sp>
          <p:nvSpPr>
            <p:cNvPr id="153" name="직사각형 15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4285394" y="2708904"/>
            <a:ext cx="978442" cy="885092"/>
            <a:chOff x="4200387" y="2634081"/>
            <a:chExt cx="1109237" cy="1003408"/>
          </a:xfrm>
        </p:grpSpPr>
        <p:sp>
          <p:nvSpPr>
            <p:cNvPr id="157" name="순서도: 연결자 156"/>
            <p:cNvSpPr/>
            <p:nvPr/>
          </p:nvSpPr>
          <p:spPr>
            <a:xfrm>
              <a:off x="4456304" y="26340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순서도: 연결자 157"/>
            <p:cNvSpPr/>
            <p:nvPr/>
          </p:nvSpPr>
          <p:spPr>
            <a:xfrm>
              <a:off x="4456304" y="281736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순서도: 연결자 158"/>
            <p:cNvSpPr/>
            <p:nvPr/>
          </p:nvSpPr>
          <p:spPr>
            <a:xfrm>
              <a:off x="4455406" y="301923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순서도: 연결자 159"/>
            <p:cNvSpPr/>
            <p:nvPr/>
          </p:nvSpPr>
          <p:spPr>
            <a:xfrm>
              <a:off x="4455406" y="3251434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순서도: 연결자 160"/>
            <p:cNvSpPr/>
            <p:nvPr/>
          </p:nvSpPr>
          <p:spPr>
            <a:xfrm>
              <a:off x="4448557" y="347500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연결자 166"/>
            <p:cNvSpPr/>
            <p:nvPr/>
          </p:nvSpPr>
          <p:spPr>
            <a:xfrm>
              <a:off x="4687685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순서도: 연결자 167"/>
            <p:cNvSpPr/>
            <p:nvPr/>
          </p:nvSpPr>
          <p:spPr>
            <a:xfrm>
              <a:off x="4687685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순서도: 연결자 168"/>
            <p:cNvSpPr/>
            <p:nvPr/>
          </p:nvSpPr>
          <p:spPr>
            <a:xfrm>
              <a:off x="4686787" y="302771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순서도: 연결자 169"/>
            <p:cNvSpPr/>
            <p:nvPr/>
          </p:nvSpPr>
          <p:spPr>
            <a:xfrm>
              <a:off x="4686787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순서도: 연결자 170"/>
            <p:cNvSpPr/>
            <p:nvPr/>
          </p:nvSpPr>
          <p:spPr>
            <a:xfrm>
              <a:off x="4679938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순서도: 연결자 171"/>
            <p:cNvSpPr/>
            <p:nvPr/>
          </p:nvSpPr>
          <p:spPr>
            <a:xfrm>
              <a:off x="4911810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연결자 172"/>
            <p:cNvSpPr/>
            <p:nvPr/>
          </p:nvSpPr>
          <p:spPr>
            <a:xfrm>
              <a:off x="4911810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순서도: 연결자 173"/>
            <p:cNvSpPr/>
            <p:nvPr/>
          </p:nvSpPr>
          <p:spPr>
            <a:xfrm>
              <a:off x="4910912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순서도: 연결자 174"/>
            <p:cNvSpPr/>
            <p:nvPr/>
          </p:nvSpPr>
          <p:spPr>
            <a:xfrm>
              <a:off x="4910912" y="3259922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순서도: 연결자 175"/>
            <p:cNvSpPr/>
            <p:nvPr/>
          </p:nvSpPr>
          <p:spPr>
            <a:xfrm>
              <a:off x="4904063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순서도: 연결자 176"/>
            <p:cNvSpPr/>
            <p:nvPr/>
          </p:nvSpPr>
          <p:spPr>
            <a:xfrm>
              <a:off x="5156386" y="264333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순서도: 연결자 177"/>
            <p:cNvSpPr/>
            <p:nvPr/>
          </p:nvSpPr>
          <p:spPr>
            <a:xfrm>
              <a:off x="5156386" y="282661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순서도: 연결자 178"/>
            <p:cNvSpPr/>
            <p:nvPr/>
          </p:nvSpPr>
          <p:spPr>
            <a:xfrm>
              <a:off x="5155488" y="30284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순서도: 연결자 179"/>
            <p:cNvSpPr/>
            <p:nvPr/>
          </p:nvSpPr>
          <p:spPr>
            <a:xfrm>
              <a:off x="5155488" y="3260685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순서도: 연결자 180"/>
            <p:cNvSpPr/>
            <p:nvPr/>
          </p:nvSpPr>
          <p:spPr>
            <a:xfrm>
              <a:off x="5148639" y="3484251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순서도: 연결자 181"/>
            <p:cNvSpPr/>
            <p:nvPr/>
          </p:nvSpPr>
          <p:spPr>
            <a:xfrm>
              <a:off x="4208134" y="2642569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순서도: 연결자 182"/>
            <p:cNvSpPr/>
            <p:nvPr/>
          </p:nvSpPr>
          <p:spPr>
            <a:xfrm>
              <a:off x="4208134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순서도: 연결자 183"/>
            <p:cNvSpPr/>
            <p:nvPr/>
          </p:nvSpPr>
          <p:spPr>
            <a:xfrm>
              <a:off x="4207236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순서도: 연결자 184"/>
            <p:cNvSpPr/>
            <p:nvPr/>
          </p:nvSpPr>
          <p:spPr>
            <a:xfrm>
              <a:off x="4207236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연결자 185"/>
            <p:cNvSpPr/>
            <p:nvPr/>
          </p:nvSpPr>
          <p:spPr>
            <a:xfrm>
              <a:off x="4200387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8" name="L 도형 187"/>
          <p:cNvSpPr/>
          <p:nvPr/>
        </p:nvSpPr>
        <p:spPr>
          <a:xfrm rot="19170624">
            <a:off x="3401414" y="3530914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L 도형 188"/>
          <p:cNvSpPr/>
          <p:nvPr/>
        </p:nvSpPr>
        <p:spPr>
          <a:xfrm rot="19170624">
            <a:off x="4324528" y="3505697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L 도형 189"/>
          <p:cNvSpPr/>
          <p:nvPr/>
        </p:nvSpPr>
        <p:spPr>
          <a:xfrm rot="19170624">
            <a:off x="4306753" y="4246809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3465517" y="5340136"/>
            <a:ext cx="656299" cy="656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4578719" y="5302721"/>
            <a:ext cx="285099" cy="2850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포인트가 5개인 별 91"/>
          <p:cNvSpPr/>
          <p:nvPr/>
        </p:nvSpPr>
        <p:spPr>
          <a:xfrm>
            <a:off x="4596001" y="5317297"/>
            <a:ext cx="250537" cy="250537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포인트가 5개인 별 316"/>
          <p:cNvSpPr/>
          <p:nvPr/>
        </p:nvSpPr>
        <p:spPr>
          <a:xfrm>
            <a:off x="7889375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6" name="그룹 195"/>
          <p:cNvGrpSpPr/>
          <p:nvPr/>
        </p:nvGrpSpPr>
        <p:grpSpPr>
          <a:xfrm>
            <a:off x="4226036" y="5311383"/>
            <a:ext cx="285099" cy="285099"/>
            <a:chOff x="4226036" y="5311383"/>
            <a:chExt cx="285099" cy="285099"/>
          </a:xfrm>
        </p:grpSpPr>
        <p:sp>
          <p:nvSpPr>
            <p:cNvPr id="194" name="모서리가 둥근 직사각형 193"/>
            <p:cNvSpPr/>
            <p:nvPr/>
          </p:nvSpPr>
          <p:spPr>
            <a:xfrm>
              <a:off x="4226036" y="5311383"/>
              <a:ext cx="285099" cy="28509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포인트가 5개인 별 194"/>
            <p:cNvSpPr/>
            <p:nvPr/>
          </p:nvSpPr>
          <p:spPr>
            <a:xfrm>
              <a:off x="4243318" y="5325959"/>
              <a:ext cx="250537" cy="250537"/>
            </a:xfrm>
            <a:prstGeom prst="star5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6808124" y="1280028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6808123" y="1512662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>
            <a:off x="6808123" y="1745296"/>
            <a:ext cx="1180405" cy="191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8013466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8853041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4" name="그룹 213"/>
          <p:cNvGrpSpPr/>
          <p:nvPr/>
        </p:nvGrpSpPr>
        <p:grpSpPr>
          <a:xfrm>
            <a:off x="7791792" y="1753755"/>
            <a:ext cx="195166" cy="193210"/>
            <a:chOff x="7730578" y="2617832"/>
            <a:chExt cx="195166" cy="193210"/>
          </a:xfrm>
        </p:grpSpPr>
        <p:sp>
          <p:nvSpPr>
            <p:cNvPr id="213" name="직사각형 212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순서도: 병합 92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8632937" y="1745296"/>
            <a:ext cx="195166" cy="193210"/>
            <a:chOff x="7730578" y="2617832"/>
            <a:chExt cx="195166" cy="193210"/>
          </a:xfrm>
        </p:grpSpPr>
        <p:sp>
          <p:nvSpPr>
            <p:cNvPr id="231" name="직사각형 230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순서도: 병합 231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3" name="그룹 232"/>
          <p:cNvGrpSpPr/>
          <p:nvPr/>
        </p:nvGrpSpPr>
        <p:grpSpPr>
          <a:xfrm>
            <a:off x="9480049" y="1745296"/>
            <a:ext cx="195166" cy="193210"/>
            <a:chOff x="7730578" y="2617832"/>
            <a:chExt cx="195166" cy="193210"/>
          </a:xfrm>
        </p:grpSpPr>
        <p:sp>
          <p:nvSpPr>
            <p:cNvPr id="234" name="직사각형 233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순서도: 병합 234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794856" y="1954369"/>
            <a:ext cx="2895703" cy="1034037"/>
            <a:chOff x="6794856" y="1954369"/>
            <a:chExt cx="2895703" cy="1034037"/>
          </a:xfrm>
        </p:grpSpPr>
        <p:sp>
          <p:nvSpPr>
            <p:cNvPr id="202" name="직사각형 201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6" name="그룹 235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237" name="직사각형 236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순서도: 병합 237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240" name="직사각형 239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순서도: 병합 240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6" name="직사각형 245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252" name="그룹 251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242" name="직사각형 241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사각형 242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7" name="TextBox 24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257" name="TextBox 256"/>
          <p:cNvSpPr txBox="1"/>
          <p:nvPr/>
        </p:nvSpPr>
        <p:spPr>
          <a:xfrm>
            <a:off x="6790556" y="148545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이메일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6801490" y="1244216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이름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6801490" y="171320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년도</a:t>
            </a:r>
            <a:endParaRPr lang="ko-KR" altLang="en-US" sz="900" dirty="0"/>
          </a:p>
        </p:txBody>
      </p:sp>
      <p:sp>
        <p:nvSpPr>
          <p:cNvPr id="255" name="TextBox 254"/>
          <p:cNvSpPr txBox="1"/>
          <p:nvPr/>
        </p:nvSpPr>
        <p:spPr>
          <a:xfrm>
            <a:off x="8134734" y="1729079"/>
            <a:ext cx="3828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월</a:t>
            </a:r>
            <a:endParaRPr lang="ko-KR" altLang="en-US" sz="900" dirty="0"/>
          </a:p>
        </p:txBody>
      </p:sp>
      <p:sp>
        <p:nvSpPr>
          <p:cNvPr id="256" name="TextBox 255"/>
          <p:cNvSpPr txBox="1"/>
          <p:nvPr/>
        </p:nvSpPr>
        <p:spPr>
          <a:xfrm>
            <a:off x="8929009" y="1721188"/>
            <a:ext cx="499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일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6828607" y="4161160"/>
            <a:ext cx="963334" cy="192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>
            <a:off x="6830683" y="4425803"/>
            <a:ext cx="961233" cy="183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3" name="그룹 262"/>
          <p:cNvGrpSpPr/>
          <p:nvPr/>
        </p:nvGrpSpPr>
        <p:grpSpPr>
          <a:xfrm>
            <a:off x="7585721" y="4159543"/>
            <a:ext cx="197431" cy="193210"/>
            <a:chOff x="7730578" y="2617832"/>
            <a:chExt cx="195166" cy="193210"/>
          </a:xfrm>
        </p:grpSpPr>
        <p:sp>
          <p:nvSpPr>
            <p:cNvPr id="277" name="직사각형 276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순서도: 병합 277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7585721" y="4434119"/>
            <a:ext cx="197431" cy="156716"/>
            <a:chOff x="7730578" y="2617832"/>
            <a:chExt cx="195166" cy="193210"/>
          </a:xfrm>
        </p:grpSpPr>
        <p:sp>
          <p:nvSpPr>
            <p:cNvPr id="275" name="직사각형 274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순서도: 병합 275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5" name="직사각형 264"/>
          <p:cNvSpPr/>
          <p:nvPr/>
        </p:nvSpPr>
        <p:spPr>
          <a:xfrm>
            <a:off x="6830202" y="4590835"/>
            <a:ext cx="961720" cy="531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TextBox 265"/>
          <p:cNvSpPr txBox="1"/>
          <p:nvPr/>
        </p:nvSpPr>
        <p:spPr>
          <a:xfrm>
            <a:off x="6828604" y="4393369"/>
            <a:ext cx="1072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828579" y="4158645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grpSp>
        <p:nvGrpSpPr>
          <p:cNvPr id="268" name="그룹 267"/>
          <p:cNvGrpSpPr/>
          <p:nvPr/>
        </p:nvGrpSpPr>
        <p:grpSpPr>
          <a:xfrm>
            <a:off x="6831892" y="4639287"/>
            <a:ext cx="2877969" cy="508821"/>
            <a:chOff x="6794856" y="3007143"/>
            <a:chExt cx="2880359" cy="508821"/>
          </a:xfrm>
        </p:grpSpPr>
        <p:sp>
          <p:nvSpPr>
            <p:cNvPr id="272" name="직사각형 271"/>
            <p:cNvSpPr/>
            <p:nvPr/>
          </p:nvSpPr>
          <p:spPr>
            <a:xfrm>
              <a:off x="6794856" y="3007143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6801491" y="3156637"/>
              <a:ext cx="944052" cy="2011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6794856" y="3341137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6815339" y="4581365"/>
            <a:ext cx="976755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815339" y="4765466"/>
            <a:ext cx="875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821972" y="4939206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98" name="그룹 297"/>
          <p:cNvGrpSpPr/>
          <p:nvPr/>
        </p:nvGrpSpPr>
        <p:grpSpPr>
          <a:xfrm>
            <a:off x="6812922" y="3093429"/>
            <a:ext cx="2929429" cy="1034037"/>
            <a:chOff x="6794856" y="1954369"/>
            <a:chExt cx="2895703" cy="1034037"/>
          </a:xfrm>
        </p:grpSpPr>
        <p:sp>
          <p:nvSpPr>
            <p:cNvPr id="299" name="직사각형 298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1" name="그룹 300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315" name="직사각형 314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순서도: 병합 315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2" name="그룹 301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313" name="직사각형 312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순서도: 병합 313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3" name="직사각형 302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306" name="그룹 305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310" name="직사각형 309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7" name="TextBox 30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318" name="포인트가 5개인 별 317"/>
          <p:cNvSpPr/>
          <p:nvPr/>
        </p:nvSpPr>
        <p:spPr>
          <a:xfrm>
            <a:off x="8206480" y="418048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포인트가 5개인 별 318"/>
          <p:cNvSpPr/>
          <p:nvPr/>
        </p:nvSpPr>
        <p:spPr>
          <a:xfrm>
            <a:off x="851936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포인트가 5개인 별 319"/>
          <p:cNvSpPr/>
          <p:nvPr/>
        </p:nvSpPr>
        <p:spPr>
          <a:xfrm>
            <a:off x="883708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포인트가 5개인 별 320"/>
          <p:cNvSpPr/>
          <p:nvPr/>
        </p:nvSpPr>
        <p:spPr>
          <a:xfrm>
            <a:off x="9150589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8342236" y="4648059"/>
            <a:ext cx="105889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7866620" y="4648059"/>
            <a:ext cx="5030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순서도: 연결자 326"/>
          <p:cNvSpPr/>
          <p:nvPr/>
        </p:nvSpPr>
        <p:spPr>
          <a:xfrm>
            <a:off x="7600439" y="535554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모서리가 둥근 직사각형 327"/>
          <p:cNvSpPr/>
          <p:nvPr/>
        </p:nvSpPr>
        <p:spPr>
          <a:xfrm>
            <a:off x="7866621" y="4848189"/>
            <a:ext cx="1561942" cy="2046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순서도: 연결자 328"/>
          <p:cNvSpPr/>
          <p:nvPr/>
        </p:nvSpPr>
        <p:spPr>
          <a:xfrm>
            <a:off x="7928388" y="4904580"/>
            <a:ext cx="85075" cy="85075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1" name="직선 연결선 330"/>
          <p:cNvCxnSpPr>
            <a:stCxn id="329" idx="5"/>
          </p:cNvCxnSpPr>
          <p:nvPr/>
        </p:nvCxnSpPr>
        <p:spPr>
          <a:xfrm>
            <a:off x="8001004" y="4977196"/>
            <a:ext cx="74226" cy="3078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순서도: 연결자 332"/>
          <p:cNvSpPr/>
          <p:nvPr/>
        </p:nvSpPr>
        <p:spPr>
          <a:xfrm>
            <a:off x="6899560" y="5355548"/>
            <a:ext cx="138018" cy="160994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순서도: 연결자 333"/>
          <p:cNvSpPr/>
          <p:nvPr/>
        </p:nvSpPr>
        <p:spPr>
          <a:xfrm>
            <a:off x="8280501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TextBox 334"/>
          <p:cNvSpPr txBox="1"/>
          <p:nvPr/>
        </p:nvSpPr>
        <p:spPr>
          <a:xfrm>
            <a:off x="7024249" y="5318799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36" name="TextBox 335"/>
          <p:cNvSpPr txBox="1"/>
          <p:nvPr/>
        </p:nvSpPr>
        <p:spPr>
          <a:xfrm>
            <a:off x="7769103" y="5310584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37" name="TextBox 336"/>
          <p:cNvSpPr txBox="1"/>
          <p:nvPr/>
        </p:nvSpPr>
        <p:spPr>
          <a:xfrm>
            <a:off x="8432024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38" name="순서도: 연결자 337"/>
          <p:cNvSpPr/>
          <p:nvPr/>
        </p:nvSpPr>
        <p:spPr>
          <a:xfrm>
            <a:off x="8904184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TextBox 338"/>
          <p:cNvSpPr txBox="1"/>
          <p:nvPr/>
        </p:nvSpPr>
        <p:spPr>
          <a:xfrm>
            <a:off x="9055707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0" name="TextBox 339"/>
          <p:cNvSpPr txBox="1"/>
          <p:nvPr/>
        </p:nvSpPr>
        <p:spPr>
          <a:xfrm>
            <a:off x="7024249" y="5676254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41" name="TextBox 340"/>
          <p:cNvSpPr txBox="1"/>
          <p:nvPr/>
        </p:nvSpPr>
        <p:spPr>
          <a:xfrm>
            <a:off x="7769103" y="5668039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2" name="TextBox 341"/>
          <p:cNvSpPr txBox="1"/>
          <p:nvPr/>
        </p:nvSpPr>
        <p:spPr>
          <a:xfrm>
            <a:off x="8432024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3" name="TextBox 342"/>
          <p:cNvSpPr txBox="1"/>
          <p:nvPr/>
        </p:nvSpPr>
        <p:spPr>
          <a:xfrm>
            <a:off x="9055707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4" name="직사각형 343"/>
          <p:cNvSpPr/>
          <p:nvPr/>
        </p:nvSpPr>
        <p:spPr>
          <a:xfrm>
            <a:off x="690899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직사각형 345"/>
          <p:cNvSpPr/>
          <p:nvPr/>
        </p:nvSpPr>
        <p:spPr>
          <a:xfrm>
            <a:off x="75990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/>
          <p:cNvSpPr/>
          <p:nvPr/>
        </p:nvSpPr>
        <p:spPr>
          <a:xfrm>
            <a:off x="82727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/>
          <p:cNvSpPr/>
          <p:nvPr/>
        </p:nvSpPr>
        <p:spPr>
          <a:xfrm>
            <a:off x="8912238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L 도형 348"/>
          <p:cNvSpPr/>
          <p:nvPr/>
        </p:nvSpPr>
        <p:spPr>
          <a:xfrm rot="19170624">
            <a:off x="6904474" y="5653352"/>
            <a:ext cx="258350" cy="110418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9755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현대자동차, 고성능과 실용성 갖춘 '코나 N' 세계 최초 공개 - 미래경제뉴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000" y="3603376"/>
            <a:ext cx="1797622" cy="77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22255" y="0"/>
            <a:ext cx="9634451" cy="649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97069" y="85497"/>
            <a:ext cx="1188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 smtClean="0">
                <a:solidFill>
                  <a:schemeClr val="bg1"/>
                </a:solidFill>
              </a:rPr>
              <a:t>문동은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22255" y="590204"/>
            <a:ext cx="0" cy="62677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1122255" y="6858000"/>
            <a:ext cx="96321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 flipV="1">
            <a:off x="10754421" y="621666"/>
            <a:ext cx="1" cy="62677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287098" y="2809701"/>
            <a:ext cx="1863462" cy="44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46240" y="2829933"/>
            <a:ext cx="1945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“</a:t>
            </a:r>
            <a:r>
              <a:rPr lang="ko-KR" altLang="en-US" sz="1000" dirty="0" smtClean="0">
                <a:solidFill>
                  <a:schemeClr val="bg1"/>
                </a:solidFill>
              </a:rPr>
              <a:t>회사가 좋아요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일도 좋습니다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물론 커피도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좋구요</a:t>
            </a:r>
            <a:r>
              <a:rPr lang="en-US" altLang="ko-KR" sz="1000" dirty="0" smtClean="0">
                <a:solidFill>
                  <a:schemeClr val="bg1"/>
                </a:solidFill>
              </a:rPr>
              <a:t>.”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0320" y="3316778"/>
            <a:ext cx="2094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accent1"/>
                </a:solidFill>
              </a:rPr>
              <a:t>Age: </a:t>
            </a:r>
            <a:r>
              <a:rPr lang="en-US" altLang="ko-KR" sz="900" dirty="0" smtClean="0"/>
              <a:t>36</a:t>
            </a:r>
          </a:p>
          <a:p>
            <a:r>
              <a:rPr lang="en-US" altLang="ko-KR" sz="900" dirty="0" smtClean="0">
                <a:solidFill>
                  <a:schemeClr val="accent1"/>
                </a:solidFill>
              </a:rPr>
              <a:t>Work : </a:t>
            </a:r>
            <a:r>
              <a:rPr lang="ko-KR" altLang="en-US" sz="900" dirty="0" smtClean="0"/>
              <a:t>초등학교 교사</a:t>
            </a:r>
            <a:endParaRPr lang="en-US" altLang="ko-KR" sz="900" dirty="0" smtClean="0"/>
          </a:p>
          <a:p>
            <a:r>
              <a:rPr lang="en-US" altLang="ko-KR" sz="900" dirty="0" smtClean="0">
                <a:solidFill>
                  <a:schemeClr val="accent1"/>
                </a:solidFill>
              </a:rPr>
              <a:t>Location: </a:t>
            </a:r>
            <a:r>
              <a:rPr lang="ko-KR" altLang="en-US" sz="900" dirty="0" err="1" smtClean="0"/>
              <a:t>세명시</a:t>
            </a:r>
            <a:endParaRPr lang="en-US" altLang="ko-KR" sz="900" dirty="0" smtClean="0"/>
          </a:p>
          <a:p>
            <a:r>
              <a:rPr lang="en-US" altLang="ko-KR" sz="900" dirty="0" smtClean="0">
                <a:solidFill>
                  <a:schemeClr val="accent1"/>
                </a:solidFill>
              </a:rPr>
              <a:t>Character: </a:t>
            </a:r>
            <a:endParaRPr lang="en-US" altLang="ko-KR" sz="9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197069" y="4465342"/>
            <a:ext cx="2094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/>
                </a:solidFill>
              </a:rPr>
              <a:t>성격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1287098" y="4862945"/>
            <a:ext cx="1796961" cy="166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flipH="1">
            <a:off x="2892864" y="4859854"/>
            <a:ext cx="182880" cy="169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87098" y="5224543"/>
            <a:ext cx="1796961" cy="166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flipH="1">
            <a:off x="1720769" y="5221452"/>
            <a:ext cx="182880" cy="169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783" y="5590292"/>
            <a:ext cx="1796961" cy="166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flipH="1">
            <a:off x="2261098" y="5587201"/>
            <a:ext cx="182880" cy="169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278783" y="5951890"/>
            <a:ext cx="1796961" cy="166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 flipH="1">
            <a:off x="2884549" y="5948799"/>
            <a:ext cx="182880" cy="169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197069" y="4680873"/>
            <a:ext cx="1953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내향적                           외향적</a:t>
            </a:r>
            <a:endParaRPr lang="ko-KR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1197069" y="5005506"/>
            <a:ext cx="1953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분석적                           창의적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1197068" y="5394904"/>
            <a:ext cx="1953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보수적                           진보적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1197067" y="5737054"/>
            <a:ext cx="1953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수동적                           활동적</a:t>
            </a:r>
            <a:endParaRPr lang="ko-KR" altLang="en-US" sz="900" dirty="0"/>
          </a:p>
        </p:txBody>
      </p:sp>
      <p:sp>
        <p:nvSpPr>
          <p:cNvPr id="29" name="직사각형 28"/>
          <p:cNvSpPr/>
          <p:nvPr/>
        </p:nvSpPr>
        <p:spPr>
          <a:xfrm>
            <a:off x="3657637" y="770895"/>
            <a:ext cx="908517" cy="246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663334" y="778046"/>
            <a:ext cx="877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좋은 품질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3657637" y="1088052"/>
            <a:ext cx="3546765" cy="3030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657637" y="1087740"/>
            <a:ext cx="168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1"/>
                </a:solidFill>
              </a:rPr>
              <a:t>라이프 스타일</a:t>
            </a:r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57637" y="1422358"/>
            <a:ext cx="346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한석율씨는</a:t>
            </a:r>
            <a:r>
              <a:rPr lang="ko-KR" altLang="en-US" sz="900" dirty="0" smtClean="0"/>
              <a:t> 회사일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특히 </a:t>
            </a:r>
            <a:r>
              <a:rPr lang="ko-KR" altLang="en-US" sz="900" dirty="0" err="1" smtClean="0"/>
              <a:t>현장직을</a:t>
            </a:r>
            <a:r>
              <a:rPr lang="ko-KR" altLang="en-US" sz="900" dirty="0" smtClean="0"/>
              <a:t> 중요시 하는 열정적인 청년이다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3657637" y="1855934"/>
            <a:ext cx="3466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아직 신입이기 때문에 다른 선배들 보다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시간 정도 일찍 출근하며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대중교통 보다는 자가용을 이용한 빠른 출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퇴근을 선호한다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스마트폰에 다양한 네비게이션을 설치해놓고 목적지 혹은 종류에 따라 골라 쓰기도 한다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3657637" y="2654098"/>
            <a:ext cx="3466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영업팀이기</a:t>
            </a:r>
            <a:r>
              <a:rPr lang="ko-KR" altLang="en-US" sz="900" dirty="0" smtClean="0"/>
              <a:t> 때문에 </a:t>
            </a:r>
            <a:r>
              <a:rPr lang="ko-KR" altLang="en-US" sz="900" dirty="0" err="1" smtClean="0"/>
              <a:t>자차</a:t>
            </a:r>
            <a:r>
              <a:rPr lang="ko-KR" altLang="en-US" sz="900" dirty="0" smtClean="0"/>
              <a:t> 이외에도 회사차를 이용하여 협력업체 미팅을 가는 경우가 많으며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특히 사내 그룹웨어의 캘린더에 일정을 자주 이용하는데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이와 별도로 </a:t>
            </a:r>
            <a:r>
              <a:rPr lang="ko-KR" altLang="en-US" sz="900" dirty="0" err="1" smtClean="0"/>
              <a:t>네이게이션과</a:t>
            </a:r>
            <a:r>
              <a:rPr lang="ko-KR" altLang="en-US" sz="900" dirty="0" smtClean="0"/>
              <a:t> 휴대폰의 캘린더에 장소와 일정을 입력해야하는 불편함을 가지고 있으며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협력업체 </a:t>
            </a:r>
            <a:r>
              <a:rPr lang="ko-KR" altLang="en-US" sz="900" dirty="0" err="1" smtClean="0"/>
              <a:t>미팅장소</a:t>
            </a:r>
            <a:r>
              <a:rPr lang="ko-KR" altLang="en-US" sz="900" dirty="0" smtClean="0"/>
              <a:t> 주변의 </a:t>
            </a:r>
            <a:r>
              <a:rPr lang="ko-KR" altLang="en-US" sz="900" dirty="0" err="1" smtClean="0"/>
              <a:t>주자창을</a:t>
            </a:r>
            <a:r>
              <a:rPr lang="ko-KR" altLang="en-US" sz="900" dirty="0" smtClean="0"/>
              <a:t> 찾는데 상당한 애를 먹고 있다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3667336" y="3611173"/>
            <a:ext cx="35647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최근 영업부분에서 도움이 되고자 </a:t>
            </a:r>
            <a:r>
              <a:rPr lang="ko-KR" altLang="en-US" sz="900" dirty="0" err="1" smtClean="0"/>
              <a:t>투폰</a:t>
            </a:r>
            <a:r>
              <a:rPr lang="en-US" altLang="ko-KR" sz="900" dirty="0" smtClean="0"/>
              <a:t>(2</a:t>
            </a:r>
            <a:r>
              <a:rPr lang="ko-KR" altLang="en-US" sz="900" dirty="0" smtClean="0"/>
              <a:t>개의 휴대폰을 사용함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보다는 </a:t>
            </a:r>
            <a:r>
              <a:rPr lang="ko-KR" altLang="en-US" sz="900" dirty="0" err="1" smtClean="0"/>
              <a:t>웨어러블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워치를</a:t>
            </a:r>
            <a:r>
              <a:rPr lang="ko-KR" altLang="en-US" sz="900" dirty="0" smtClean="0"/>
              <a:t> 구매 했으나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딱히 도움이 되지 않아 후회하고 있다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3692271" y="4196068"/>
            <a:ext cx="164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목표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54617" y="4488389"/>
            <a:ext cx="33694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학창 시절 당했던 </a:t>
            </a:r>
            <a:r>
              <a:rPr lang="ko-KR" altLang="en-US" sz="900" dirty="0" err="1" smtClean="0"/>
              <a:t>학폭</a:t>
            </a:r>
            <a:r>
              <a:rPr lang="ko-KR" altLang="en-US" sz="900" dirty="0" smtClean="0"/>
              <a:t> 복수</a:t>
            </a: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바둑을 배움</a:t>
            </a: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복수 대상자의 딸의 학교로 발령</a:t>
            </a:r>
            <a:endParaRPr lang="ko-KR" alt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3695042" y="5161897"/>
            <a:ext cx="164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불만사항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57388" y="5454218"/>
            <a:ext cx="3746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학창시절 공장에서 일을 해야함</a:t>
            </a: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어머니에게 버림받음</a:t>
            </a:r>
            <a:endParaRPr lang="en-US" altLang="ko-KR" sz="9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7690005" y="636949"/>
            <a:ext cx="164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동기부여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804276" y="1172140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 flipH="1">
            <a:off x="7804275" y="1169048"/>
            <a:ext cx="2104532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797177" y="1513426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 flipH="1">
            <a:off x="7797176" y="1513426"/>
            <a:ext cx="1332806" cy="1610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797177" y="1882736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flipH="1">
            <a:off x="7797175" y="1879644"/>
            <a:ext cx="2250177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7804277" y="2277092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 flipH="1">
            <a:off x="7804275" y="2274000"/>
            <a:ext cx="2250177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804277" y="2650883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 flipH="1">
            <a:off x="7804275" y="2647791"/>
            <a:ext cx="2250177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706286" y="936670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Incentive(</a:t>
            </a:r>
            <a:r>
              <a:rPr lang="ko-KR" altLang="en-US" sz="900" dirty="0" smtClean="0"/>
              <a:t>자극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7721529" y="1270262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Fear(</a:t>
            </a:r>
            <a:r>
              <a:rPr lang="ko-KR" altLang="en-US" sz="900" dirty="0" smtClean="0"/>
              <a:t>무서움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7734344" y="1636480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Achievement(</a:t>
            </a:r>
            <a:r>
              <a:rPr lang="ko-KR" altLang="en-US" sz="900" dirty="0" smtClean="0"/>
              <a:t>성취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7742657" y="2000731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Growth(</a:t>
            </a:r>
            <a:r>
              <a:rPr lang="ko-KR" altLang="en-US" sz="900" dirty="0" smtClean="0"/>
              <a:t>성장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7757608" y="2391187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power</a:t>
            </a:r>
            <a:endParaRPr lang="ko-KR" altLang="en-US" sz="900" dirty="0"/>
          </a:p>
        </p:txBody>
      </p:sp>
      <p:sp>
        <p:nvSpPr>
          <p:cNvPr id="73" name="직사각형 72"/>
          <p:cNvSpPr/>
          <p:nvPr/>
        </p:nvSpPr>
        <p:spPr>
          <a:xfrm>
            <a:off x="7797177" y="3049801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flipH="1">
            <a:off x="7797175" y="3046709"/>
            <a:ext cx="2250177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750508" y="2790105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Social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7751299" y="3289254"/>
            <a:ext cx="164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Brands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028" name="Picture 4" descr="SC VD04 그린 핸드폰케이스 심플 단색 파스텔 비비드 무지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508" y="3611173"/>
            <a:ext cx="882875" cy="88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스마트워치 젤센 스마트워치 에어워치5 아몰레드 완벽 통화 웨어러블 스마트 밴드 워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190" y="3548657"/>
            <a:ext cx="888771" cy="88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직사각형 79"/>
          <p:cNvSpPr/>
          <p:nvPr/>
        </p:nvSpPr>
        <p:spPr>
          <a:xfrm>
            <a:off x="7888617" y="5414956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flipH="1">
            <a:off x="7888614" y="5411865"/>
            <a:ext cx="754575" cy="1472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7895717" y="5809312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 flipH="1">
            <a:off x="7895713" y="5806221"/>
            <a:ext cx="2013093" cy="150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7895717" y="6183103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 flipH="1">
            <a:off x="7895715" y="6180011"/>
            <a:ext cx="1279038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825784" y="5168700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Traditional Ads</a:t>
            </a:r>
            <a:endParaRPr lang="ko-KR" alt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7834097" y="5532951"/>
            <a:ext cx="19401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Online A&amp; Social Media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7849048" y="5923407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Referral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7888617" y="6582021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 flipH="1">
            <a:off x="7888614" y="6578930"/>
            <a:ext cx="997727" cy="142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7841948" y="6322325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Guerrilla Efforts &amp; PR</a:t>
            </a:r>
            <a:endParaRPr lang="ko-KR" altLang="en-US" sz="900" dirty="0"/>
          </a:p>
        </p:txBody>
      </p:sp>
      <p:sp>
        <p:nvSpPr>
          <p:cNvPr id="92" name="TextBox 91"/>
          <p:cNvSpPr txBox="1"/>
          <p:nvPr/>
        </p:nvSpPr>
        <p:spPr>
          <a:xfrm>
            <a:off x="7766890" y="4794556"/>
            <a:ext cx="258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Preferred Channels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AutoShape 2" descr="빽다방"/>
          <p:cNvSpPr>
            <a:spLocks noChangeAspect="1" noChangeArrowheads="1"/>
          </p:cNvSpPr>
          <p:nvPr/>
        </p:nvSpPr>
        <p:spPr bwMode="auto">
          <a:xfrm>
            <a:off x="155575" y="-8763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lookaside.fbsbx.com/lookaside/crawler/media/?media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023" y="668368"/>
            <a:ext cx="2143125" cy="2143125"/>
          </a:xfrm>
          <a:prstGeom prst="rect">
            <a:avLst/>
          </a:prstGeom>
        </p:spPr>
      </p:pic>
      <p:sp>
        <p:nvSpPr>
          <p:cNvPr id="93" name="직사각형 92"/>
          <p:cNvSpPr/>
          <p:nvPr/>
        </p:nvSpPr>
        <p:spPr>
          <a:xfrm>
            <a:off x="4651695" y="770895"/>
            <a:ext cx="908517" cy="246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657392" y="778046"/>
            <a:ext cx="877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싼 가격</a:t>
            </a:r>
            <a:endParaRPr lang="ko-KR" altLang="en-US" sz="900" dirty="0"/>
          </a:p>
        </p:txBody>
      </p:sp>
      <p:sp>
        <p:nvSpPr>
          <p:cNvPr id="95" name="직사각형 94"/>
          <p:cNvSpPr/>
          <p:nvPr/>
        </p:nvSpPr>
        <p:spPr>
          <a:xfrm>
            <a:off x="5647756" y="770895"/>
            <a:ext cx="908517" cy="246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5653453" y="778046"/>
            <a:ext cx="877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대 용량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18101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1401" y="906091"/>
            <a:ext cx="144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 smtClean="0"/>
              <a:t>플로워</a:t>
            </a:r>
            <a:r>
              <a:rPr lang="ko-KR" altLang="en-US" dirty="0" smtClean="0"/>
              <a:t> 차트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42662" y="490464"/>
            <a:ext cx="860942" cy="41562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046620" y="1953494"/>
            <a:ext cx="818802" cy="3906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판단 15"/>
          <p:cNvSpPr/>
          <p:nvPr/>
        </p:nvSpPr>
        <p:spPr>
          <a:xfrm>
            <a:off x="4642662" y="1275423"/>
            <a:ext cx="860942" cy="391461"/>
          </a:xfrm>
          <a:prstGeom prst="flowChartDecisio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데이터 16"/>
          <p:cNvSpPr/>
          <p:nvPr/>
        </p:nvSpPr>
        <p:spPr>
          <a:xfrm>
            <a:off x="3046620" y="3524499"/>
            <a:ext cx="827115" cy="413262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판단 19"/>
          <p:cNvSpPr/>
          <p:nvPr/>
        </p:nvSpPr>
        <p:spPr>
          <a:xfrm>
            <a:off x="3046618" y="2738997"/>
            <a:ext cx="810491" cy="391461"/>
          </a:xfrm>
          <a:prstGeom prst="flowChartDecisio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판단 20"/>
          <p:cNvSpPr/>
          <p:nvPr/>
        </p:nvSpPr>
        <p:spPr>
          <a:xfrm>
            <a:off x="3063244" y="4331802"/>
            <a:ext cx="810491" cy="391461"/>
          </a:xfrm>
          <a:prstGeom prst="flowChartDecisio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46620" y="5103805"/>
            <a:ext cx="810491" cy="3914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63909" y="5908292"/>
            <a:ext cx="860942" cy="41562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396649" y="1953494"/>
            <a:ext cx="810491" cy="3914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판단 24"/>
          <p:cNvSpPr/>
          <p:nvPr/>
        </p:nvSpPr>
        <p:spPr>
          <a:xfrm>
            <a:off x="6413273" y="2738997"/>
            <a:ext cx="810491" cy="391461"/>
          </a:xfrm>
          <a:prstGeom prst="flowChartDecisio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13273" y="5087405"/>
            <a:ext cx="810491" cy="3914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stCxn id="6" idx="2"/>
            <a:endCxn id="16" idx="0"/>
          </p:cNvCxnSpPr>
          <p:nvPr/>
        </p:nvCxnSpPr>
        <p:spPr>
          <a:xfrm>
            <a:off x="5073133" y="906091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0" idx="2"/>
            <a:endCxn id="20" idx="0"/>
          </p:cNvCxnSpPr>
          <p:nvPr/>
        </p:nvCxnSpPr>
        <p:spPr>
          <a:xfrm flipH="1">
            <a:off x="3451864" y="2344193"/>
            <a:ext cx="4157" cy="39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3451863" y="3137208"/>
            <a:ext cx="2" cy="39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3451863" y="3951695"/>
            <a:ext cx="2" cy="39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3460175" y="4693364"/>
            <a:ext cx="2" cy="39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6818518" y="2341443"/>
            <a:ext cx="2" cy="39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 설명선 44"/>
          <p:cNvSpPr/>
          <p:nvPr/>
        </p:nvSpPr>
        <p:spPr>
          <a:xfrm>
            <a:off x="759579" y="2508995"/>
            <a:ext cx="1612669" cy="785502"/>
          </a:xfrm>
          <a:prstGeom prst="wedgeRect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60079"/>
              </p:ext>
            </p:extLst>
          </p:nvPr>
        </p:nvGraphicFramePr>
        <p:xfrm>
          <a:off x="7946972" y="3564943"/>
          <a:ext cx="4081544" cy="2578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453">
                  <a:extLst>
                    <a:ext uri="{9D8B030D-6E8A-4147-A177-3AD203B41FA5}">
                      <a16:colId xmlns:a16="http://schemas.microsoft.com/office/drawing/2014/main" val="3633665235"/>
                    </a:ext>
                  </a:extLst>
                </a:gridCol>
                <a:gridCol w="806335">
                  <a:extLst>
                    <a:ext uri="{9D8B030D-6E8A-4147-A177-3AD203B41FA5}">
                      <a16:colId xmlns:a16="http://schemas.microsoft.com/office/drawing/2014/main" val="2138541539"/>
                    </a:ext>
                  </a:extLst>
                </a:gridCol>
                <a:gridCol w="2518756">
                  <a:extLst>
                    <a:ext uri="{9D8B030D-6E8A-4147-A177-3AD203B41FA5}">
                      <a16:colId xmlns:a16="http://schemas.microsoft.com/office/drawing/2014/main" val="3947950442"/>
                    </a:ext>
                  </a:extLst>
                </a:gridCol>
              </a:tblGrid>
              <a:tr h="2839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35851"/>
                  </a:ext>
                </a:extLst>
              </a:tr>
              <a:tr h="2839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342223"/>
                  </a:ext>
                </a:extLst>
              </a:tr>
              <a:tr h="2839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323235"/>
                  </a:ext>
                </a:extLst>
              </a:tr>
              <a:tr h="3836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159230"/>
                  </a:ext>
                </a:extLst>
              </a:tr>
              <a:tr h="2839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48853"/>
                  </a:ext>
                </a:extLst>
              </a:tr>
              <a:tr h="2839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25905"/>
                  </a:ext>
                </a:extLst>
              </a:tr>
              <a:tr h="2839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58173"/>
                  </a:ext>
                </a:extLst>
              </a:tr>
            </a:tbl>
          </a:graphicData>
        </a:graphic>
      </p:graphicFrame>
      <p:sp>
        <p:nvSpPr>
          <p:cNvPr id="44" name="사각형 설명선 43"/>
          <p:cNvSpPr/>
          <p:nvPr/>
        </p:nvSpPr>
        <p:spPr>
          <a:xfrm>
            <a:off x="8096950" y="5843435"/>
            <a:ext cx="433328" cy="189539"/>
          </a:xfrm>
          <a:prstGeom prst="wedgeRect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770485" y="5830600"/>
            <a:ext cx="830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알럿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537281" y="5851147"/>
            <a:ext cx="19742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시스템알람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8116577" y="5120425"/>
            <a:ext cx="427352" cy="20391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데이터 51"/>
          <p:cNvSpPr/>
          <p:nvPr/>
        </p:nvSpPr>
        <p:spPr>
          <a:xfrm>
            <a:off x="8130229" y="4754082"/>
            <a:ext cx="400048" cy="19988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8074665" y="4473295"/>
            <a:ext cx="517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판단 54"/>
          <p:cNvSpPr/>
          <p:nvPr/>
        </p:nvSpPr>
        <p:spPr>
          <a:xfrm>
            <a:off x="8096949" y="5480804"/>
            <a:ext cx="446980" cy="215888"/>
          </a:xfrm>
          <a:prstGeom prst="flowChartDecisio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8106122" y="3981968"/>
            <a:ext cx="486126" cy="234681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81401" y="3674224"/>
            <a:ext cx="1590847" cy="145928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81401" y="3674225"/>
            <a:ext cx="1590847" cy="19119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13361" y="3951161"/>
            <a:ext cx="1305103" cy="16329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11280" y="4181974"/>
            <a:ext cx="1305103" cy="16329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918554" y="4427128"/>
            <a:ext cx="1305103" cy="16329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18554" y="4674082"/>
            <a:ext cx="1305103" cy="16329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911279" y="4903095"/>
            <a:ext cx="1305103" cy="16329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꺾인 연결선 75"/>
          <p:cNvCxnSpPr>
            <a:stCxn id="16" idx="1"/>
            <a:endCxn id="10" idx="0"/>
          </p:cNvCxnSpPr>
          <p:nvPr/>
        </p:nvCxnSpPr>
        <p:spPr>
          <a:xfrm rot="10800000" flipV="1">
            <a:off x="3456022" y="1471154"/>
            <a:ext cx="1186641" cy="482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16" idx="3"/>
          </p:cNvCxnSpPr>
          <p:nvPr/>
        </p:nvCxnSpPr>
        <p:spPr>
          <a:xfrm>
            <a:off x="5503604" y="1471154"/>
            <a:ext cx="1309805" cy="488726"/>
          </a:xfrm>
          <a:prstGeom prst="bentConnector3">
            <a:avLst>
              <a:gd name="adj1" fmla="val 100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22" idx="2"/>
            <a:endCxn id="23" idx="1"/>
          </p:cNvCxnSpPr>
          <p:nvPr/>
        </p:nvCxnSpPr>
        <p:spPr>
          <a:xfrm rot="16200000" flipH="1">
            <a:off x="3747468" y="5199664"/>
            <a:ext cx="620839" cy="1212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26" idx="2"/>
            <a:endCxn id="23" idx="3"/>
          </p:cNvCxnSpPr>
          <p:nvPr/>
        </p:nvCxnSpPr>
        <p:spPr>
          <a:xfrm rot="5400000">
            <a:off x="5853066" y="5150652"/>
            <a:ext cx="637239" cy="1293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25" idx="3"/>
          </p:cNvCxnSpPr>
          <p:nvPr/>
        </p:nvCxnSpPr>
        <p:spPr>
          <a:xfrm flipH="1" flipV="1">
            <a:off x="7195714" y="2138326"/>
            <a:ext cx="28050" cy="796402"/>
          </a:xfrm>
          <a:prstGeom prst="bentConnector4">
            <a:avLst>
              <a:gd name="adj1" fmla="val -1822578"/>
              <a:gd name="adj2" fmla="val 99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endCxn id="26" idx="0"/>
          </p:cNvCxnSpPr>
          <p:nvPr/>
        </p:nvCxnSpPr>
        <p:spPr>
          <a:xfrm flipH="1">
            <a:off x="6818519" y="3097476"/>
            <a:ext cx="10397" cy="198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이등변 삼각형 111"/>
          <p:cNvSpPr/>
          <p:nvPr/>
        </p:nvSpPr>
        <p:spPr>
          <a:xfrm rot="5400000">
            <a:off x="2381409" y="3736383"/>
            <a:ext cx="60936" cy="641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>
            <a:stCxn id="112" idx="1"/>
          </p:cNvCxnSpPr>
          <p:nvPr/>
        </p:nvCxnSpPr>
        <p:spPr>
          <a:xfrm flipV="1">
            <a:off x="2411877" y="3737981"/>
            <a:ext cx="634741" cy="1523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/>
          <p:cNvSpPr/>
          <p:nvPr/>
        </p:nvSpPr>
        <p:spPr>
          <a:xfrm>
            <a:off x="3000899" y="3715789"/>
            <a:ext cx="60558" cy="6375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088969" y="2508843"/>
            <a:ext cx="9383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[</a:t>
            </a:r>
            <a:r>
              <a:rPr lang="ko-KR" altLang="en-US" sz="800" dirty="0" smtClean="0"/>
              <a:t>시스템 </a:t>
            </a:r>
            <a:r>
              <a:rPr lang="ko-KR" altLang="en-US" sz="800" dirty="0" err="1" smtClean="0"/>
              <a:t>알럿</a:t>
            </a:r>
            <a:r>
              <a:rPr lang="en-US" altLang="ko-KR" sz="800" dirty="0" smtClean="0"/>
              <a:t>]</a:t>
            </a:r>
            <a:endParaRPr lang="ko-KR" altLang="en-US" sz="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893353" y="2808880"/>
            <a:ext cx="1435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이용 안내 및  개인 정보 수집 모두 동의해주세요</a:t>
            </a:r>
            <a:endParaRPr lang="ko-KR" altLang="en-US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781399" y="3666855"/>
            <a:ext cx="15908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필수 정보 실시간 유효성 </a:t>
            </a:r>
            <a:r>
              <a:rPr lang="ko-KR" altLang="en-US" sz="800" b="1" dirty="0"/>
              <a:t>체</a:t>
            </a:r>
            <a:r>
              <a:rPr lang="ko-KR" altLang="en-US" sz="800" b="1" dirty="0" smtClean="0"/>
              <a:t>크</a:t>
            </a:r>
            <a:endParaRPr lang="ko-KR" altLang="en-US" sz="8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918554" y="3955024"/>
            <a:ext cx="1297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아이디 이메일 체크</a:t>
            </a:r>
            <a:endParaRPr lang="ko-KR" altLang="en-US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918554" y="4178088"/>
            <a:ext cx="1297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비밀번호 규칙 체크</a:t>
            </a:r>
            <a:endParaRPr lang="ko-KR" altLang="en-US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26355" y="4402927"/>
            <a:ext cx="1297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비밀번호 </a:t>
            </a:r>
            <a:r>
              <a:rPr lang="ko-KR" altLang="en-US" sz="800" smtClean="0"/>
              <a:t>재확인 </a:t>
            </a:r>
            <a:r>
              <a:rPr lang="ko-KR" altLang="en-US" sz="800" dirty="0" err="1"/>
              <a:t>체</a:t>
            </a:r>
            <a:r>
              <a:rPr lang="ko-KR" altLang="en-US" sz="800" smtClean="0"/>
              <a:t>크</a:t>
            </a:r>
            <a:endParaRPr lang="ko-KR" altLang="en-US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926355" y="4670769"/>
            <a:ext cx="1297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생년월일 체크</a:t>
            </a:r>
            <a:endParaRPr lang="ko-KR" altLang="en-US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934156" y="4877021"/>
            <a:ext cx="1297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휴대폰 번호 인증 체크</a:t>
            </a:r>
            <a:endParaRPr lang="ko-KR" altLang="en-US" sz="800" dirty="0"/>
          </a:p>
        </p:txBody>
      </p:sp>
      <p:cxnSp>
        <p:nvCxnSpPr>
          <p:cNvPr id="131" name="직선 화살표 연결선 130"/>
          <p:cNvCxnSpPr>
            <a:stCxn id="20" idx="1"/>
          </p:cNvCxnSpPr>
          <p:nvPr/>
        </p:nvCxnSpPr>
        <p:spPr>
          <a:xfrm flipH="1">
            <a:off x="2360815" y="2934728"/>
            <a:ext cx="685803" cy="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445466" y="541566"/>
            <a:ext cx="1297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회원 가입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흐름 차트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424220" y="1369235"/>
            <a:ext cx="1297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회원 유무</a:t>
            </a:r>
            <a:endParaRPr lang="ko-KR" altLang="en-US" sz="8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819575" y="2041386"/>
            <a:ext cx="1297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err="1" smtClean="0"/>
              <a:t>약관보기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홈</a:t>
            </a:r>
            <a:endParaRPr lang="ko-KR" altLang="en-US" sz="800" dirty="0"/>
          </a:p>
        </p:txBody>
      </p:sp>
      <p:sp>
        <p:nvSpPr>
          <p:cNvPr id="138" name="TextBox 137"/>
          <p:cNvSpPr txBox="1"/>
          <p:nvPr/>
        </p:nvSpPr>
        <p:spPr>
          <a:xfrm>
            <a:off x="2819575" y="2764648"/>
            <a:ext cx="1297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필수 기사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동의 체크</a:t>
            </a:r>
            <a:endParaRPr lang="en-US" altLang="ko-KR" sz="800" dirty="0" smtClean="0"/>
          </a:p>
        </p:txBody>
      </p:sp>
      <p:sp>
        <p:nvSpPr>
          <p:cNvPr id="140" name="TextBox 139"/>
          <p:cNvSpPr txBox="1"/>
          <p:nvPr/>
        </p:nvSpPr>
        <p:spPr>
          <a:xfrm>
            <a:off x="2811261" y="3637876"/>
            <a:ext cx="1297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회원 정보 입력</a:t>
            </a:r>
            <a:endParaRPr lang="ko-KR" altLang="en-US" sz="8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819575" y="4351694"/>
            <a:ext cx="1297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데이터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유효성 체크</a:t>
            </a:r>
            <a:endParaRPr lang="ko-KR" altLang="en-US" sz="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19575" y="5114723"/>
            <a:ext cx="1297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회원 가입 </a:t>
            </a:r>
            <a:r>
              <a:rPr lang="ko-KR" altLang="en-US" sz="800" dirty="0" err="1" smtClean="0"/>
              <a:t>성공및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자동 로그인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4480800" y="6010305"/>
            <a:ext cx="1297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메인 화면 이동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174803" y="2041386"/>
            <a:ext cx="1297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로그인 홈</a:t>
            </a:r>
            <a:endParaRPr lang="ko-KR" altLang="en-US" sz="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174803" y="5181916"/>
            <a:ext cx="1297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로그인 처리</a:t>
            </a:r>
            <a:endParaRPr lang="en-US" altLang="ko-KR" sz="800" dirty="0" smtClean="0"/>
          </a:p>
        </p:txBody>
      </p:sp>
      <p:sp>
        <p:nvSpPr>
          <p:cNvPr id="146" name="사각형 설명선 145"/>
          <p:cNvSpPr/>
          <p:nvPr/>
        </p:nvSpPr>
        <p:spPr>
          <a:xfrm>
            <a:off x="8255071" y="1976468"/>
            <a:ext cx="2036085" cy="785502"/>
          </a:xfrm>
          <a:prstGeom prst="wedgeRect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8584461" y="1976316"/>
            <a:ext cx="9383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[</a:t>
            </a:r>
            <a:r>
              <a:rPr lang="ko-KR" altLang="en-US" sz="800" dirty="0" smtClean="0"/>
              <a:t>시스템 </a:t>
            </a:r>
            <a:r>
              <a:rPr lang="ko-KR" altLang="en-US" sz="800" dirty="0" err="1" smtClean="0"/>
              <a:t>알럿</a:t>
            </a:r>
            <a:r>
              <a:rPr lang="en-US" altLang="ko-KR" sz="800" dirty="0" smtClean="0"/>
              <a:t>]</a:t>
            </a:r>
            <a:endParaRPr lang="ko-KR" altLang="en-US" sz="800" dirty="0"/>
          </a:p>
        </p:txBody>
      </p:sp>
      <p:sp>
        <p:nvSpPr>
          <p:cNvPr id="148" name="TextBox 147"/>
          <p:cNvSpPr txBox="1"/>
          <p:nvPr/>
        </p:nvSpPr>
        <p:spPr>
          <a:xfrm>
            <a:off x="8196881" y="2251414"/>
            <a:ext cx="2144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아이디 또는 비밀번호를 다시 확인하세요</a:t>
            </a:r>
            <a:r>
              <a:rPr lang="en-US" altLang="ko-KR" sz="800" dirty="0" smtClean="0"/>
              <a:t>.</a:t>
            </a:r>
          </a:p>
          <a:p>
            <a:pPr algn="ctr"/>
            <a:r>
              <a:rPr lang="ko-KR" altLang="en-US" sz="800" dirty="0" smtClean="0"/>
              <a:t>등록되지 않은 아이디이거나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 또는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비밀번호를 잘못 입력 하셨습니다</a:t>
            </a:r>
            <a:endParaRPr lang="ko-KR" altLang="en-US" sz="8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174803" y="2757166"/>
            <a:ext cx="1297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ID /PW</a:t>
            </a:r>
          </a:p>
          <a:p>
            <a:pPr algn="ctr"/>
            <a:r>
              <a:rPr lang="ko-KR" altLang="en-US" sz="800" dirty="0" smtClean="0"/>
              <a:t>체크</a:t>
            </a:r>
            <a:endParaRPr lang="en-US" altLang="ko-KR" sz="800" dirty="0" smtClean="0"/>
          </a:p>
        </p:txBody>
      </p:sp>
      <p:sp>
        <p:nvSpPr>
          <p:cNvPr id="150" name="TextBox 149"/>
          <p:cNvSpPr txBox="1"/>
          <p:nvPr/>
        </p:nvSpPr>
        <p:spPr>
          <a:xfrm>
            <a:off x="7939184" y="3209106"/>
            <a:ext cx="159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흐름도 범례</a:t>
            </a:r>
            <a:endParaRPr lang="ko-KR" altLang="en-US" sz="12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7946972" y="3614715"/>
            <a:ext cx="806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기호</a:t>
            </a:r>
            <a:endParaRPr lang="ko-KR" altLang="en-US" sz="9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8678486" y="3614252"/>
            <a:ext cx="8562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/>
              <a:t>이름</a:t>
            </a:r>
            <a:endParaRPr lang="ko-KR" altLang="en-US" sz="9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10279964" y="3622147"/>
            <a:ext cx="8562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/>
              <a:t>설명</a:t>
            </a:r>
            <a:endParaRPr lang="ko-KR" altLang="en-US" sz="9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8751398" y="3999041"/>
            <a:ext cx="85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시작과 끝</a:t>
            </a:r>
            <a:endParaRPr lang="ko-KR" altLang="en-US" sz="800" dirty="0"/>
          </a:p>
        </p:txBody>
      </p:sp>
      <p:sp>
        <p:nvSpPr>
          <p:cNvPr id="156" name="TextBox 155"/>
          <p:cNvSpPr txBox="1"/>
          <p:nvPr/>
        </p:nvSpPr>
        <p:spPr>
          <a:xfrm>
            <a:off x="8770484" y="4356036"/>
            <a:ext cx="85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화살표</a:t>
            </a:r>
            <a:endParaRPr lang="ko-KR" altLang="en-US" sz="800" dirty="0"/>
          </a:p>
        </p:txBody>
      </p:sp>
      <p:sp>
        <p:nvSpPr>
          <p:cNvPr id="158" name="TextBox 157"/>
          <p:cNvSpPr txBox="1"/>
          <p:nvPr/>
        </p:nvSpPr>
        <p:spPr>
          <a:xfrm>
            <a:off x="8743350" y="4738606"/>
            <a:ext cx="85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입출력</a:t>
            </a:r>
            <a:endParaRPr lang="ko-KR" altLang="en-US" sz="800" dirty="0"/>
          </a:p>
        </p:txBody>
      </p:sp>
      <p:sp>
        <p:nvSpPr>
          <p:cNvPr id="159" name="TextBox 158"/>
          <p:cNvSpPr txBox="1"/>
          <p:nvPr/>
        </p:nvSpPr>
        <p:spPr>
          <a:xfrm>
            <a:off x="8759321" y="5103805"/>
            <a:ext cx="85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프로세스</a:t>
            </a:r>
            <a:endParaRPr lang="ko-KR" altLang="en-US" sz="800" dirty="0"/>
          </a:p>
        </p:txBody>
      </p:sp>
      <p:sp>
        <p:nvSpPr>
          <p:cNvPr id="160" name="TextBox 159"/>
          <p:cNvSpPr txBox="1"/>
          <p:nvPr/>
        </p:nvSpPr>
        <p:spPr>
          <a:xfrm>
            <a:off x="8759321" y="5478866"/>
            <a:ext cx="85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비교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판단</a:t>
            </a:r>
            <a:endParaRPr lang="ko-KR" altLang="en-US" sz="800" dirty="0"/>
          </a:p>
        </p:txBody>
      </p:sp>
      <p:sp>
        <p:nvSpPr>
          <p:cNvPr id="162" name="TextBox 161"/>
          <p:cNvSpPr txBox="1"/>
          <p:nvPr/>
        </p:nvSpPr>
        <p:spPr>
          <a:xfrm>
            <a:off x="9484820" y="5493313"/>
            <a:ext cx="19742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조건에 따라 분기되는 </a:t>
            </a:r>
            <a:r>
              <a:rPr lang="en-US" altLang="ko-KR" sz="800" dirty="0" smtClean="0"/>
              <a:t>Case</a:t>
            </a:r>
            <a:r>
              <a:rPr lang="ko-KR" altLang="en-US" sz="800" dirty="0" smtClean="0"/>
              <a:t>를 표시한다</a:t>
            </a:r>
            <a:endParaRPr lang="ko-KR" alt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9505092" y="5094862"/>
            <a:ext cx="2498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모든 처리 과정을 표시합니다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기호 처리 서열 내용을 포함한다</a:t>
            </a:r>
            <a:endParaRPr lang="ko-KR" altLang="en-US" sz="1000" dirty="0"/>
          </a:p>
        </p:txBody>
      </p:sp>
      <p:sp>
        <p:nvSpPr>
          <p:cNvPr id="164" name="TextBox 163"/>
          <p:cNvSpPr txBox="1"/>
          <p:nvPr/>
        </p:nvSpPr>
        <p:spPr>
          <a:xfrm>
            <a:off x="9505092" y="4754082"/>
            <a:ext cx="2523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모든 종류의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입력과 출력을 표시한다</a:t>
            </a:r>
            <a:endParaRPr lang="ko-KR" altLang="en-US" sz="800" dirty="0"/>
          </a:p>
        </p:txBody>
      </p:sp>
      <p:sp>
        <p:nvSpPr>
          <p:cNvPr id="165" name="TextBox 164"/>
          <p:cNvSpPr txBox="1"/>
          <p:nvPr/>
        </p:nvSpPr>
        <p:spPr>
          <a:xfrm>
            <a:off x="9505092" y="4373680"/>
            <a:ext cx="2523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각 기호의 연결관계를 나타냅니다</a:t>
            </a:r>
            <a:endParaRPr lang="ko-KR" altLang="en-US" sz="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9505092" y="4006856"/>
            <a:ext cx="2523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Flow Chart</a:t>
            </a:r>
            <a:r>
              <a:rPr lang="ko-KR" altLang="en-US" sz="800" dirty="0" smtClean="0"/>
              <a:t>의 시작과 끝을 표시한다</a:t>
            </a:r>
            <a:endParaRPr lang="ko-KR" altLang="en-US" sz="800" dirty="0"/>
          </a:p>
        </p:txBody>
      </p:sp>
      <p:sp>
        <p:nvSpPr>
          <p:cNvPr id="167" name="TextBox 166"/>
          <p:cNvSpPr txBox="1"/>
          <p:nvPr/>
        </p:nvSpPr>
        <p:spPr>
          <a:xfrm>
            <a:off x="3032595" y="1371125"/>
            <a:ext cx="91552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아니요 </a:t>
            </a:r>
            <a:r>
              <a:rPr lang="en-US" altLang="ko-KR" sz="700" dirty="0" smtClean="0"/>
              <a:t>(</a:t>
            </a:r>
            <a:r>
              <a:rPr lang="ko-KR" altLang="en-US" sz="700" dirty="0" smtClean="0"/>
              <a:t>신규 회원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168" name="TextBox 167"/>
          <p:cNvSpPr txBox="1"/>
          <p:nvPr/>
        </p:nvSpPr>
        <p:spPr>
          <a:xfrm>
            <a:off x="2539274" y="2837027"/>
            <a:ext cx="368405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아니</a:t>
            </a:r>
            <a:endParaRPr lang="ko-KR" altLang="en-US" sz="700" dirty="0"/>
          </a:p>
        </p:txBody>
      </p:sp>
      <p:cxnSp>
        <p:nvCxnSpPr>
          <p:cNvPr id="182" name="꺾인 연결선 181"/>
          <p:cNvCxnSpPr/>
          <p:nvPr/>
        </p:nvCxnSpPr>
        <p:spPr>
          <a:xfrm flipH="1" flipV="1">
            <a:off x="3798123" y="3718931"/>
            <a:ext cx="28050" cy="796402"/>
          </a:xfrm>
          <a:prstGeom prst="bentConnector4">
            <a:avLst>
              <a:gd name="adj1" fmla="val -1822578"/>
              <a:gd name="adj2" fmla="val 99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4143859" y="3999733"/>
            <a:ext cx="368405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아니</a:t>
            </a:r>
            <a:endParaRPr lang="ko-KR" altLang="en-US" sz="700" dirty="0"/>
          </a:p>
        </p:txBody>
      </p:sp>
      <p:sp>
        <p:nvSpPr>
          <p:cNvPr id="184" name="TextBox 183"/>
          <p:cNvSpPr txBox="1"/>
          <p:nvPr/>
        </p:nvSpPr>
        <p:spPr>
          <a:xfrm>
            <a:off x="3275971" y="4780223"/>
            <a:ext cx="368405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예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070385" y="4106763"/>
            <a:ext cx="152744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예</a:t>
            </a:r>
            <a:r>
              <a:rPr lang="en-US" altLang="ko-KR" sz="700" dirty="0" smtClean="0"/>
              <a:t>(</a:t>
            </a:r>
            <a:r>
              <a:rPr lang="ko-KR" altLang="en-US" sz="700" dirty="0" smtClean="0"/>
              <a:t>로그인 성공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186" name="TextBox 185"/>
          <p:cNvSpPr txBox="1"/>
          <p:nvPr/>
        </p:nvSpPr>
        <p:spPr>
          <a:xfrm>
            <a:off x="7290264" y="2452416"/>
            <a:ext cx="856216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MO(</a:t>
            </a:r>
            <a:r>
              <a:rPr lang="ko-KR" altLang="en-US" sz="700" dirty="0" smtClean="0"/>
              <a:t>로그인 실패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187" name="TextBox 186"/>
          <p:cNvSpPr txBox="1"/>
          <p:nvPr/>
        </p:nvSpPr>
        <p:spPr>
          <a:xfrm>
            <a:off x="6280186" y="1363145"/>
            <a:ext cx="91552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예 </a:t>
            </a:r>
            <a:r>
              <a:rPr lang="en-US" altLang="ko-KR" sz="700" dirty="0" smtClean="0"/>
              <a:t>(</a:t>
            </a:r>
            <a:r>
              <a:rPr lang="ko-KR" altLang="en-US" sz="700" dirty="0" smtClean="0"/>
              <a:t>기존 회원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2808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370" y="-117230"/>
            <a:ext cx="225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Flowchart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593510" y="855869"/>
            <a:ext cx="1590847" cy="1035562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3510" y="855869"/>
            <a:ext cx="1590847" cy="19119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25470" y="1132805"/>
            <a:ext cx="1305103" cy="16329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3389" y="1363618"/>
            <a:ext cx="1305103" cy="16329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0663" y="1608772"/>
            <a:ext cx="1305103" cy="16329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3508" y="848499"/>
            <a:ext cx="15908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아이디 찾기</a:t>
            </a:r>
            <a:endParaRPr lang="ko-KR" altLang="en-US" sz="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30663" y="1099090"/>
            <a:ext cx="1297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[</a:t>
            </a:r>
            <a:r>
              <a:rPr lang="ko-KR" altLang="en-US" sz="800" dirty="0" smtClean="0"/>
              <a:t>필드</a:t>
            </a:r>
            <a:r>
              <a:rPr lang="en-US" altLang="ko-KR" sz="800" dirty="0" smtClean="0"/>
              <a:t>] </a:t>
            </a:r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730663" y="1347206"/>
            <a:ext cx="1297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[</a:t>
            </a:r>
            <a:r>
              <a:rPr lang="ko-KR" altLang="en-US" sz="800" dirty="0" smtClean="0"/>
              <a:t>필드</a:t>
            </a:r>
            <a:r>
              <a:rPr lang="en-US" altLang="ko-KR" sz="800" dirty="0" smtClean="0"/>
              <a:t>] </a:t>
            </a:r>
            <a:r>
              <a:rPr lang="ko-KR" altLang="en-US" sz="800" dirty="0" smtClean="0"/>
              <a:t>이메일</a:t>
            </a:r>
            <a:endParaRPr lang="ko-KR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738464" y="1584571"/>
            <a:ext cx="1297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[</a:t>
            </a:r>
            <a:r>
              <a:rPr lang="ko-KR" altLang="en-US" sz="800" dirty="0" smtClean="0"/>
              <a:t>버튼</a:t>
            </a:r>
            <a:r>
              <a:rPr lang="en-US" altLang="ko-KR" sz="800" dirty="0" smtClean="0"/>
              <a:t>] </a:t>
            </a:r>
            <a:r>
              <a:rPr lang="ko-KR" altLang="en-US" sz="800" dirty="0" smtClean="0"/>
              <a:t>아이디 찾기</a:t>
            </a:r>
            <a:endParaRPr lang="ko-KR" altLang="en-US" sz="8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06247" y="438412"/>
            <a:ext cx="1009935" cy="31751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006246" y="1033867"/>
            <a:ext cx="1009935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데이터 18"/>
          <p:cNvSpPr/>
          <p:nvPr/>
        </p:nvSpPr>
        <p:spPr>
          <a:xfrm>
            <a:off x="3006245" y="1624651"/>
            <a:ext cx="1009935" cy="325658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판단 19"/>
          <p:cNvSpPr/>
          <p:nvPr/>
        </p:nvSpPr>
        <p:spPr>
          <a:xfrm>
            <a:off x="3006245" y="2220274"/>
            <a:ext cx="1009935" cy="73398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006245" y="3224221"/>
            <a:ext cx="1009935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판단 32"/>
          <p:cNvSpPr/>
          <p:nvPr/>
        </p:nvSpPr>
        <p:spPr>
          <a:xfrm>
            <a:off x="2982799" y="3811869"/>
            <a:ext cx="1009935" cy="73398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006245" y="4815816"/>
            <a:ext cx="1009935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06244" y="5403464"/>
            <a:ext cx="1009935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판단 35"/>
          <p:cNvSpPr/>
          <p:nvPr/>
        </p:nvSpPr>
        <p:spPr>
          <a:xfrm>
            <a:off x="2982797" y="5991112"/>
            <a:ext cx="1009935" cy="73398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728593" y="4815816"/>
            <a:ext cx="876821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728592" y="5403464"/>
            <a:ext cx="876821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728591" y="3988328"/>
            <a:ext cx="876821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판단 39"/>
          <p:cNvSpPr/>
          <p:nvPr/>
        </p:nvSpPr>
        <p:spPr>
          <a:xfrm>
            <a:off x="5818337" y="3605618"/>
            <a:ext cx="876821" cy="73398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데이터 40"/>
          <p:cNvSpPr/>
          <p:nvPr/>
        </p:nvSpPr>
        <p:spPr>
          <a:xfrm>
            <a:off x="5818337" y="1510124"/>
            <a:ext cx="876821" cy="325658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자기 디스크 41"/>
          <p:cNvSpPr/>
          <p:nvPr/>
        </p:nvSpPr>
        <p:spPr>
          <a:xfrm>
            <a:off x="5818336" y="2155561"/>
            <a:ext cx="876821" cy="100208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630433" y="438412"/>
            <a:ext cx="1039656" cy="31751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630433" y="1033867"/>
            <a:ext cx="1039656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630432" y="1624079"/>
            <a:ext cx="1039657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판단 47"/>
          <p:cNvSpPr/>
          <p:nvPr/>
        </p:nvSpPr>
        <p:spPr>
          <a:xfrm>
            <a:off x="8630432" y="2220274"/>
            <a:ext cx="1039657" cy="73398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630431" y="3233007"/>
            <a:ext cx="1039658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630431" y="3823219"/>
            <a:ext cx="1039658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판단 52"/>
          <p:cNvSpPr/>
          <p:nvPr/>
        </p:nvSpPr>
        <p:spPr>
          <a:xfrm>
            <a:off x="8630430" y="4448825"/>
            <a:ext cx="876821" cy="73398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30430" y="5461319"/>
            <a:ext cx="1039659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30430" y="6013953"/>
            <a:ext cx="1039659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30430" y="6518534"/>
            <a:ext cx="1039659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0534387" y="2428423"/>
            <a:ext cx="876821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0534387" y="3239909"/>
            <a:ext cx="876821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34386" y="4045060"/>
            <a:ext cx="876821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728590" y="2465525"/>
            <a:ext cx="876821" cy="317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902019" y="523953"/>
            <a:ext cx="1202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아이디 찾기 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2902019" y="1091277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아이디 찾기 신청 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2890296" y="1627805"/>
            <a:ext cx="1202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부분 </a:t>
            </a:r>
            <a:r>
              <a:rPr lang="en-US" altLang="ko-KR" sz="800" dirty="0" smtClean="0"/>
              <a:t>Block</a:t>
            </a:r>
          </a:p>
          <a:p>
            <a:pPr algn="ctr"/>
            <a:r>
              <a:rPr lang="ko-KR" altLang="en-US" sz="800" dirty="0" smtClean="0"/>
              <a:t>아이디 노출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2893020" y="2402970"/>
            <a:ext cx="1202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아이디</a:t>
            </a:r>
            <a:endParaRPr lang="en-US" altLang="ko-KR" sz="800" dirty="0" smtClean="0"/>
          </a:p>
          <a:p>
            <a:pPr algn="ctr"/>
            <a:r>
              <a:rPr lang="ko-KR" altLang="en-US" sz="800" dirty="0" err="1" smtClean="0"/>
              <a:t>전체찾기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2902019" y="3272046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인증방식 선택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2890296" y="4080855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이메일 인증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2902019" y="4879466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/>
              <a:t>인증메일</a:t>
            </a:r>
            <a:r>
              <a:rPr lang="ko-KR" altLang="en-US" sz="800" dirty="0" smtClean="0"/>
              <a:t> 발송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2904745" y="5454583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인증 링크 클릭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2895745" y="6253066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/>
              <a:t>유효시간내</a:t>
            </a:r>
            <a:r>
              <a:rPr lang="ko-KR" altLang="en-US" sz="800" dirty="0" smtClean="0"/>
              <a:t> 인증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1565751" y="2513876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메인 화면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565751" y="4033180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휴대폰 인증 선택</a:t>
            </a:r>
            <a:endParaRPr lang="ko-KR" alt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1559486" y="4873203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SNS </a:t>
            </a:r>
            <a:r>
              <a:rPr lang="ko-KR" altLang="en-US" sz="800" dirty="0" smtClean="0"/>
              <a:t>인증 발송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1559486" y="5503583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인증번호 입력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5736918" y="1511654"/>
            <a:ext cx="1202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동일 이름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이메일</a:t>
            </a:r>
            <a:endParaRPr lang="en-US" altLang="ko-KR" sz="800" dirty="0" smtClean="0"/>
          </a:p>
          <a:p>
            <a:pPr algn="ctr"/>
            <a:r>
              <a:rPr lang="ko-KR" altLang="en-US" sz="800" dirty="0" err="1" smtClean="0"/>
              <a:t>회원검색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5678303" y="2620191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회원 </a:t>
            </a:r>
            <a:r>
              <a:rPr lang="en-US" altLang="ko-KR" sz="800" dirty="0" smtClean="0"/>
              <a:t>DB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5678303" y="3814071"/>
            <a:ext cx="1202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일치 하는 회원이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있는가</a:t>
            </a:r>
            <a:r>
              <a:rPr lang="en-US" altLang="ko-KR" sz="800" dirty="0" smtClean="0"/>
              <a:t>?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8549652" y="469384"/>
            <a:ext cx="1202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비밀번호 찾기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8552943" y="1082848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비밀번호</a:t>
            </a:r>
            <a:r>
              <a:rPr lang="ko-KR" altLang="en-US" sz="800" dirty="0" smtClean="0"/>
              <a:t> 찾기 신청 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549010" y="1672953"/>
            <a:ext cx="1202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인증방식 선택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8553039" y="2463090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이메일 인증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8549010" y="3284126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err="1" smtClean="0"/>
              <a:t>인증메일</a:t>
            </a:r>
            <a:r>
              <a:rPr lang="ko-KR" altLang="en-US" sz="800" dirty="0" smtClean="0"/>
              <a:t> 발송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8549010" y="3853933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/>
              <a:t>인증링크</a:t>
            </a:r>
            <a:r>
              <a:rPr lang="ko-KR" altLang="en-US" sz="800" dirty="0" smtClean="0"/>
              <a:t> 클릭</a:t>
            </a:r>
            <a:endParaRPr lang="ko-KR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8549010" y="4708094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/>
              <a:t>유효시간내</a:t>
            </a:r>
            <a:r>
              <a:rPr lang="ko-KR" altLang="en-US" sz="800" dirty="0" smtClean="0"/>
              <a:t> 인증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8549010" y="5512438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인증완료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8536480" y="6066606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비밀번호 재설정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8549010" y="6566587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비밀번호 재설정 완료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0375752" y="2486536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휴대폰 인증 선택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10371547" y="3284126"/>
            <a:ext cx="120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SNS </a:t>
            </a:r>
            <a:r>
              <a:rPr lang="ko-KR" altLang="en-US" sz="800" dirty="0" smtClean="0"/>
              <a:t>인증번호 발송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9908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4295066" y="2964447"/>
            <a:ext cx="9788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1.</a:t>
            </a:r>
            <a:r>
              <a:rPr lang="ko-KR" altLang="en-US" sz="1050" dirty="0" err="1" smtClean="0"/>
              <a:t>발급내역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2.</a:t>
            </a:r>
            <a:r>
              <a:rPr lang="ko-KR" altLang="en-US" sz="1050" dirty="0" smtClean="0"/>
              <a:t>발급신청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3.</a:t>
            </a:r>
            <a:r>
              <a:rPr lang="ko-KR" altLang="en-US" sz="1050" dirty="0" err="1" smtClean="0"/>
              <a:t>발급정보</a:t>
            </a:r>
            <a:endParaRPr lang="ko-KR" altLang="en-U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249382" y="224444"/>
            <a:ext cx="482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382" y="726780"/>
            <a:ext cx="34248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앞선 페르소나 설정의 문제점 해결방안을 목표로 하여 기존 모바일 시루 사용 과정을 개선하여 </a:t>
            </a:r>
            <a:r>
              <a:rPr lang="ko-KR" altLang="en-US" sz="1050" dirty="0" err="1" smtClean="0"/>
              <a:t>플로우</a:t>
            </a:r>
            <a:r>
              <a:rPr lang="ko-KR" altLang="en-US" sz="1050" dirty="0" smtClean="0"/>
              <a:t> 차트를 재작하였습니다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4" name="타원 3"/>
          <p:cNvSpPr/>
          <p:nvPr/>
        </p:nvSpPr>
        <p:spPr>
          <a:xfrm>
            <a:off x="4139738" y="166255"/>
            <a:ext cx="1604357" cy="5605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3276" y="319559"/>
            <a:ext cx="1097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앱 시작하기</a:t>
            </a:r>
            <a:endParaRPr lang="ko-KR" altLang="en-US" sz="1050" dirty="0"/>
          </a:p>
        </p:txBody>
      </p:sp>
      <p:sp>
        <p:nvSpPr>
          <p:cNvPr id="14" name="직사각형 13"/>
          <p:cNvSpPr/>
          <p:nvPr/>
        </p:nvSpPr>
        <p:spPr>
          <a:xfrm>
            <a:off x="4139738" y="1015320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452502" y="1032632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Onboarding</a:t>
            </a:r>
            <a:endParaRPr lang="ko-KR" altLang="en-US" sz="1050" dirty="0"/>
          </a:p>
        </p:txBody>
      </p:sp>
      <p:sp>
        <p:nvSpPr>
          <p:cNvPr id="17" name="직사각형 16"/>
          <p:cNvSpPr/>
          <p:nvPr/>
        </p:nvSpPr>
        <p:spPr>
          <a:xfrm>
            <a:off x="6434051" y="1015320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25739" y="1032632"/>
            <a:ext cx="16116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비밀번호 입력</a:t>
            </a:r>
            <a:endParaRPr lang="ko-KR" altLang="en-US" sz="1050" dirty="0"/>
          </a:p>
        </p:txBody>
      </p:sp>
      <p:sp>
        <p:nvSpPr>
          <p:cNvPr id="19" name="직사각형 18"/>
          <p:cNvSpPr/>
          <p:nvPr/>
        </p:nvSpPr>
        <p:spPr>
          <a:xfrm rot="2677117">
            <a:off x="8747074" y="718328"/>
            <a:ext cx="847898" cy="847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302575" y="998007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615340" y="1015320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본인 인증</a:t>
            </a:r>
            <a:endParaRPr lang="ko-KR" altLang="en-US" sz="105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818909" y="1113905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" idx="4"/>
            <a:endCxn id="14" idx="0"/>
          </p:cNvCxnSpPr>
          <p:nvPr/>
        </p:nvCxnSpPr>
        <p:spPr>
          <a:xfrm>
            <a:off x="4941917" y="726780"/>
            <a:ext cx="0" cy="2885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8038404" y="1155433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9770558" y="1130528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8038404" y="1295546"/>
            <a:ext cx="590200" cy="16626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7232073" y="1386988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434051" y="1681837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746815" y="169914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dashboard</a:t>
            </a:r>
            <a:endParaRPr lang="ko-KR" altLang="en-US" sz="105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7231541" y="2010394"/>
            <a:ext cx="0" cy="19247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06330" y="2202873"/>
            <a:ext cx="10592474" cy="1671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40770" y="244500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688897" y="1011883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재등록</a:t>
            </a:r>
            <a:endParaRPr lang="ko-KR" altLang="en-US" sz="1050" dirty="0"/>
          </a:p>
        </p:txBody>
      </p:sp>
      <p:sp>
        <p:nvSpPr>
          <p:cNvPr id="35" name="직사각형 34"/>
          <p:cNvSpPr/>
          <p:nvPr/>
        </p:nvSpPr>
        <p:spPr>
          <a:xfrm>
            <a:off x="1662493" y="2445003"/>
            <a:ext cx="980902" cy="257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984216" y="244500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305939" y="244500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627662" y="243950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49385" y="2456988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269041" y="2464162"/>
            <a:ext cx="980902" cy="25769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588697" y="246416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908353" y="246416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814111" y="218779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2069866" y="219521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3419883" y="218690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>
            <a:off x="4794311" y="2203247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6116034" y="218576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7435690" y="2237054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8755346" y="221958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10075002" y="221190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11390500" y="2211905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44928" y="2448159"/>
            <a:ext cx="978825" cy="2539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</a:t>
            </a:r>
            <a:endParaRPr lang="ko-KR" altLang="en-US" sz="1050" dirty="0"/>
          </a:p>
        </p:txBody>
      </p:sp>
      <p:sp>
        <p:nvSpPr>
          <p:cNvPr id="76" name="직사각형 75"/>
          <p:cNvSpPr/>
          <p:nvPr/>
        </p:nvSpPr>
        <p:spPr>
          <a:xfrm>
            <a:off x="338689" y="296129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812030" y="2704084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42847" y="2964447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QR</a:t>
            </a:r>
            <a:r>
              <a:rPr lang="ko-KR" altLang="en-US" sz="1050" dirty="0" smtClean="0"/>
              <a:t>코드 스캔</a:t>
            </a:r>
            <a:endParaRPr lang="ko-KR" altLang="en-US" sz="1050" dirty="0"/>
          </a:p>
        </p:txBody>
      </p:sp>
      <p:sp>
        <p:nvSpPr>
          <p:cNvPr id="83" name="직사각형 82"/>
          <p:cNvSpPr/>
          <p:nvPr/>
        </p:nvSpPr>
        <p:spPr>
          <a:xfrm>
            <a:off x="338689" y="3474425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/>
          <p:cNvCxnSpPr/>
          <p:nvPr/>
        </p:nvCxnSpPr>
        <p:spPr>
          <a:xfrm flipH="1">
            <a:off x="812030" y="3217217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49382" y="3477580"/>
            <a:ext cx="1188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결제금액 입력</a:t>
            </a:r>
            <a:endParaRPr lang="ko-KR" altLang="en-US" sz="1050" dirty="0"/>
          </a:p>
        </p:txBody>
      </p:sp>
      <p:sp>
        <p:nvSpPr>
          <p:cNvPr id="86" name="직사각형 85"/>
          <p:cNvSpPr/>
          <p:nvPr/>
        </p:nvSpPr>
        <p:spPr>
          <a:xfrm>
            <a:off x="338689" y="398646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812030" y="372925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49382" y="3989619"/>
            <a:ext cx="1188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비밀번호 입력</a:t>
            </a:r>
            <a:endParaRPr lang="ko-KR" altLang="en-US" sz="1050" dirty="0"/>
          </a:p>
        </p:txBody>
      </p:sp>
      <p:sp>
        <p:nvSpPr>
          <p:cNvPr id="89" name="직사각형 88"/>
          <p:cNvSpPr/>
          <p:nvPr/>
        </p:nvSpPr>
        <p:spPr>
          <a:xfrm>
            <a:off x="1641223" y="2954670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/>
          <p:cNvCxnSpPr/>
          <p:nvPr/>
        </p:nvCxnSpPr>
        <p:spPr>
          <a:xfrm flipH="1">
            <a:off x="2114564" y="2697462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645381" y="2957825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가맹점 찾기</a:t>
            </a:r>
            <a:endParaRPr lang="ko-KR" altLang="en-US" sz="1050" dirty="0"/>
          </a:p>
        </p:txBody>
      </p:sp>
      <p:sp>
        <p:nvSpPr>
          <p:cNvPr id="92" name="직사각형 91"/>
          <p:cNvSpPr/>
          <p:nvPr/>
        </p:nvSpPr>
        <p:spPr>
          <a:xfrm>
            <a:off x="1620993" y="3471977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/>
          <p:cNvCxnSpPr/>
          <p:nvPr/>
        </p:nvCxnSpPr>
        <p:spPr>
          <a:xfrm flipH="1">
            <a:off x="2094334" y="3214769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625151" y="3475132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매장정보</a:t>
            </a:r>
            <a:endParaRPr lang="ko-KR" altLang="en-US" sz="1050" dirty="0"/>
          </a:p>
        </p:txBody>
      </p:sp>
      <p:sp>
        <p:nvSpPr>
          <p:cNvPr id="95" name="직사각형 94"/>
          <p:cNvSpPr/>
          <p:nvPr/>
        </p:nvSpPr>
        <p:spPr>
          <a:xfrm>
            <a:off x="338689" y="4495348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화살표 연결선 95"/>
          <p:cNvCxnSpPr/>
          <p:nvPr/>
        </p:nvCxnSpPr>
        <p:spPr>
          <a:xfrm flipH="1">
            <a:off x="812030" y="4238140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42847" y="4498503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 완료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2984216" y="2969901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/>
          <p:cNvCxnSpPr/>
          <p:nvPr/>
        </p:nvCxnSpPr>
        <p:spPr>
          <a:xfrm flipH="1">
            <a:off x="3457557" y="271269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988374" y="2973056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상세내역</a:t>
            </a:r>
            <a:endParaRPr lang="ko-KR" altLang="en-US" sz="1050" dirty="0"/>
          </a:p>
        </p:txBody>
      </p:sp>
      <p:sp>
        <p:nvSpPr>
          <p:cNvPr id="101" name="직사각형 100"/>
          <p:cNvSpPr/>
          <p:nvPr/>
        </p:nvSpPr>
        <p:spPr>
          <a:xfrm>
            <a:off x="1618912" y="3991786"/>
            <a:ext cx="980902" cy="590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/>
          <p:cNvCxnSpPr/>
          <p:nvPr/>
        </p:nvCxnSpPr>
        <p:spPr>
          <a:xfrm flipH="1">
            <a:off x="2092253" y="3734578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611678" y="3985425"/>
            <a:ext cx="9788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1. </a:t>
            </a:r>
            <a:r>
              <a:rPr lang="ko-KR" altLang="en-US" sz="1050" dirty="0" err="1" smtClean="0"/>
              <a:t>원격주문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2. </a:t>
            </a:r>
            <a:r>
              <a:rPr lang="ko-KR" altLang="en-US" sz="1050" dirty="0" err="1" smtClean="0"/>
              <a:t>오류신고</a:t>
            </a:r>
            <a:endParaRPr lang="ko-KR" altLang="en-US" sz="1050" dirty="0"/>
          </a:p>
        </p:txBody>
      </p:sp>
      <p:sp>
        <p:nvSpPr>
          <p:cNvPr id="104" name="직사각형 103"/>
          <p:cNvSpPr/>
          <p:nvPr/>
        </p:nvSpPr>
        <p:spPr>
          <a:xfrm>
            <a:off x="4290908" y="2961292"/>
            <a:ext cx="980902" cy="734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/>
          <p:cNvCxnSpPr/>
          <p:nvPr/>
        </p:nvCxnSpPr>
        <p:spPr>
          <a:xfrm flipH="1">
            <a:off x="4764249" y="2704084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8266960" y="2969901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/>
          <p:cNvCxnSpPr/>
          <p:nvPr/>
        </p:nvCxnSpPr>
        <p:spPr>
          <a:xfrm flipH="1">
            <a:off x="8740301" y="271269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271118" y="2973056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가맹점찾기</a:t>
            </a:r>
            <a:endParaRPr lang="ko-KR" altLang="en-US" sz="1050" dirty="0"/>
          </a:p>
        </p:txBody>
      </p:sp>
      <p:sp>
        <p:nvSpPr>
          <p:cNvPr id="110" name="직사각형 109"/>
          <p:cNvSpPr/>
          <p:nvPr/>
        </p:nvSpPr>
        <p:spPr>
          <a:xfrm>
            <a:off x="8264879" y="3487208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/>
          <p:cNvCxnSpPr/>
          <p:nvPr/>
        </p:nvCxnSpPr>
        <p:spPr>
          <a:xfrm flipH="1">
            <a:off x="8738220" y="3230000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269037" y="3490363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매장정보</a:t>
            </a:r>
            <a:endParaRPr lang="ko-KR" altLang="en-US" sz="1050" dirty="0"/>
          </a:p>
        </p:txBody>
      </p:sp>
      <p:sp>
        <p:nvSpPr>
          <p:cNvPr id="113" name="직사각형 112"/>
          <p:cNvSpPr/>
          <p:nvPr/>
        </p:nvSpPr>
        <p:spPr>
          <a:xfrm>
            <a:off x="8264879" y="398646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/>
          <p:cNvCxnSpPr/>
          <p:nvPr/>
        </p:nvCxnSpPr>
        <p:spPr>
          <a:xfrm flipH="1">
            <a:off x="8738220" y="372925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269037" y="398961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원격정보</a:t>
            </a:r>
            <a:endParaRPr lang="ko-KR" altLang="en-US" sz="1050" dirty="0"/>
          </a:p>
        </p:txBody>
      </p:sp>
      <p:sp>
        <p:nvSpPr>
          <p:cNvPr id="116" name="직사각형 115"/>
          <p:cNvSpPr/>
          <p:nvPr/>
        </p:nvSpPr>
        <p:spPr>
          <a:xfrm>
            <a:off x="9581431" y="2973321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/>
          <p:cNvCxnSpPr/>
          <p:nvPr/>
        </p:nvCxnSpPr>
        <p:spPr>
          <a:xfrm flipH="1">
            <a:off x="10054772" y="271611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9585589" y="2976476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계좌추가</a:t>
            </a:r>
            <a:endParaRPr lang="ko-KR" altLang="en-US" sz="1050" dirty="0"/>
          </a:p>
        </p:txBody>
      </p:sp>
      <p:sp>
        <p:nvSpPr>
          <p:cNvPr id="119" name="직사각형 118"/>
          <p:cNvSpPr/>
          <p:nvPr/>
        </p:nvSpPr>
        <p:spPr>
          <a:xfrm rot="2677117">
            <a:off x="8440472" y="4758312"/>
            <a:ext cx="847898" cy="847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8382295" y="5051867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주문확인</a:t>
            </a:r>
            <a:endParaRPr lang="ko-KR" altLang="en-US" sz="1050" dirty="0"/>
          </a:p>
        </p:txBody>
      </p:sp>
      <p:sp>
        <p:nvSpPr>
          <p:cNvPr id="121" name="직사각형 120"/>
          <p:cNvSpPr/>
          <p:nvPr/>
        </p:nvSpPr>
        <p:spPr>
          <a:xfrm>
            <a:off x="10070843" y="5049960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10072920" y="5049336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결제완료</a:t>
            </a:r>
            <a:endParaRPr lang="ko-KR" altLang="en-US" sz="1050" dirty="0"/>
          </a:p>
        </p:txBody>
      </p:sp>
      <p:sp>
        <p:nvSpPr>
          <p:cNvPr id="123" name="직사각형 122"/>
          <p:cNvSpPr/>
          <p:nvPr/>
        </p:nvSpPr>
        <p:spPr>
          <a:xfrm>
            <a:off x="9380849" y="591707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9385007" y="592022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홈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10923949" y="591707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10928107" y="592022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전화걸기</a:t>
            </a:r>
            <a:endParaRPr lang="ko-KR" altLang="en-US" sz="1050" dirty="0"/>
          </a:p>
        </p:txBody>
      </p:sp>
      <p:cxnSp>
        <p:nvCxnSpPr>
          <p:cNvPr id="128" name="직선 화살표 연결선 127"/>
          <p:cNvCxnSpPr/>
          <p:nvPr/>
        </p:nvCxnSpPr>
        <p:spPr>
          <a:xfrm flipH="1">
            <a:off x="8927869" y="4248857"/>
            <a:ext cx="8313" cy="33386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 flipV="1">
            <a:off x="8570419" y="4311178"/>
            <a:ext cx="0" cy="40150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 flipV="1">
            <a:off x="9516520" y="5176294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557136" y="5311071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H="1">
            <a:off x="9871300" y="5564812"/>
            <a:ext cx="154622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H="1">
            <a:off x="9871300" y="5551697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 flipH="1">
            <a:off x="11410242" y="5572632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654187" y="2441904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가맹점 지도</a:t>
            </a:r>
            <a:endParaRPr lang="ko-KR" altLang="en-US" sz="1050" dirty="0"/>
          </a:p>
        </p:txBody>
      </p:sp>
      <p:sp>
        <p:nvSpPr>
          <p:cNvPr id="144" name="TextBox 143"/>
          <p:cNvSpPr txBox="1"/>
          <p:nvPr/>
        </p:nvSpPr>
        <p:spPr>
          <a:xfrm>
            <a:off x="3000289" y="2451227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이용내역</a:t>
            </a:r>
            <a:endParaRPr lang="ko-KR" altLang="en-US" sz="1050" dirty="0"/>
          </a:p>
        </p:txBody>
      </p:sp>
      <p:sp>
        <p:nvSpPr>
          <p:cNvPr id="145" name="TextBox 144"/>
          <p:cNvSpPr txBox="1"/>
          <p:nvPr/>
        </p:nvSpPr>
        <p:spPr>
          <a:xfrm>
            <a:off x="4304921" y="2439504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현금영수증</a:t>
            </a:r>
            <a:endParaRPr lang="ko-KR" altLang="en-US" sz="1050" dirty="0"/>
          </a:p>
        </p:txBody>
      </p:sp>
      <p:sp>
        <p:nvSpPr>
          <p:cNvPr id="146" name="TextBox 145"/>
          <p:cNvSpPr txBox="1"/>
          <p:nvPr/>
        </p:nvSpPr>
        <p:spPr>
          <a:xfrm>
            <a:off x="5633887" y="2439504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구매</a:t>
            </a:r>
            <a:endParaRPr lang="ko-KR" altLang="en-US" sz="1050" dirty="0"/>
          </a:p>
        </p:txBody>
      </p:sp>
      <p:sp>
        <p:nvSpPr>
          <p:cNvPr id="147" name="TextBox 146"/>
          <p:cNvSpPr txBox="1"/>
          <p:nvPr/>
        </p:nvSpPr>
        <p:spPr>
          <a:xfrm>
            <a:off x="6953280" y="2456222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선물</a:t>
            </a:r>
            <a:endParaRPr lang="ko-KR" altLang="en-US" sz="1050" dirty="0"/>
          </a:p>
        </p:txBody>
      </p:sp>
      <p:sp>
        <p:nvSpPr>
          <p:cNvPr id="148" name="TextBox 147"/>
          <p:cNvSpPr txBox="1"/>
          <p:nvPr/>
        </p:nvSpPr>
        <p:spPr>
          <a:xfrm>
            <a:off x="8267223" y="2463161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원격결제</a:t>
            </a:r>
            <a:endParaRPr lang="ko-KR" altLang="en-US" sz="1050" dirty="0"/>
          </a:p>
        </p:txBody>
      </p:sp>
      <p:sp>
        <p:nvSpPr>
          <p:cNvPr id="149" name="TextBox 148"/>
          <p:cNvSpPr txBox="1"/>
          <p:nvPr/>
        </p:nvSpPr>
        <p:spPr>
          <a:xfrm>
            <a:off x="9588115" y="2463161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연결계좌</a:t>
            </a:r>
            <a:endParaRPr lang="ko-KR" altLang="en-US" sz="1050" dirty="0"/>
          </a:p>
        </p:txBody>
      </p:sp>
      <p:sp>
        <p:nvSpPr>
          <p:cNvPr id="150" name="TextBox 149"/>
          <p:cNvSpPr txBox="1"/>
          <p:nvPr/>
        </p:nvSpPr>
        <p:spPr>
          <a:xfrm>
            <a:off x="10898428" y="2471071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프로필</a:t>
            </a:r>
            <a:endParaRPr lang="ko-KR" altLang="en-US" sz="1050" dirty="0"/>
          </a:p>
        </p:txBody>
      </p:sp>
      <p:sp>
        <p:nvSpPr>
          <p:cNvPr id="151" name="TextBox 150"/>
          <p:cNvSpPr txBox="1"/>
          <p:nvPr/>
        </p:nvSpPr>
        <p:spPr>
          <a:xfrm>
            <a:off x="8165126" y="1380698"/>
            <a:ext cx="566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아니요</a:t>
            </a:r>
            <a:endParaRPr lang="ko-KR" altLang="en-US" sz="1000"/>
          </a:p>
        </p:txBody>
      </p:sp>
      <p:sp>
        <p:nvSpPr>
          <p:cNvPr id="152" name="TextBox 151"/>
          <p:cNvSpPr txBox="1"/>
          <p:nvPr/>
        </p:nvSpPr>
        <p:spPr>
          <a:xfrm>
            <a:off x="9761475" y="1223871"/>
            <a:ext cx="566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예</a:t>
            </a:r>
          </a:p>
        </p:txBody>
      </p:sp>
    </p:spTree>
    <p:extLst>
      <p:ext uri="{BB962C8B-B14F-4D97-AF65-F5344CB8AC3E}">
        <p14:creationId xmlns:p14="http://schemas.microsoft.com/office/powerpoint/2010/main" val="63593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/>
          <p:cNvSpPr/>
          <p:nvPr/>
        </p:nvSpPr>
        <p:spPr>
          <a:xfrm>
            <a:off x="5201244" y="902856"/>
            <a:ext cx="689814" cy="689814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394949" y="1987771"/>
            <a:ext cx="730775" cy="730775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744116" y="1553920"/>
            <a:ext cx="714848" cy="714848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141282" y="3031534"/>
            <a:ext cx="1330038" cy="10224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41282" y="3376929"/>
            <a:ext cx="1238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스마트폰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2858" y="2216275"/>
            <a:ext cx="1088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중독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995954" y="1105746"/>
            <a:ext cx="1088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SNS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539138" y="1792126"/>
            <a:ext cx="1134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금단증상</a:t>
            </a:r>
            <a:endParaRPr lang="ko-KR" altLang="en-US" sz="1200" dirty="0"/>
          </a:p>
        </p:txBody>
      </p:sp>
      <p:sp>
        <p:nvSpPr>
          <p:cNvPr id="20" name="타원 19"/>
          <p:cNvSpPr/>
          <p:nvPr/>
        </p:nvSpPr>
        <p:spPr>
          <a:xfrm>
            <a:off x="6998314" y="1382745"/>
            <a:ext cx="667033" cy="66703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787348" y="1554225"/>
            <a:ext cx="1088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게임</a:t>
            </a:r>
            <a:endParaRPr lang="ko-KR" altLang="en-US" sz="1400" dirty="0"/>
          </a:p>
        </p:txBody>
      </p:sp>
      <p:sp>
        <p:nvSpPr>
          <p:cNvPr id="22" name="타원 21"/>
          <p:cNvSpPr/>
          <p:nvPr/>
        </p:nvSpPr>
        <p:spPr>
          <a:xfrm>
            <a:off x="3986027" y="407464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726184" y="591854"/>
            <a:ext cx="1134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의존성</a:t>
            </a:r>
            <a:endParaRPr lang="ko-KR" altLang="en-US" sz="1000" dirty="0"/>
          </a:p>
        </p:txBody>
      </p:sp>
      <p:sp>
        <p:nvSpPr>
          <p:cNvPr id="24" name="타원 23"/>
          <p:cNvSpPr/>
          <p:nvPr/>
        </p:nvSpPr>
        <p:spPr>
          <a:xfrm>
            <a:off x="5232858" y="66286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73015" y="250676"/>
            <a:ext cx="1134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자기과시</a:t>
            </a:r>
            <a:endParaRPr lang="ko-KR" altLang="en-US" sz="1000" dirty="0"/>
          </a:p>
        </p:txBody>
      </p:sp>
      <p:sp>
        <p:nvSpPr>
          <p:cNvPr id="26" name="타원 25"/>
          <p:cNvSpPr/>
          <p:nvPr/>
        </p:nvSpPr>
        <p:spPr>
          <a:xfrm>
            <a:off x="6673106" y="66286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413263" y="250676"/>
            <a:ext cx="1134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열등감</a:t>
            </a:r>
            <a:endParaRPr lang="ko-KR" altLang="en-US" sz="1000" dirty="0"/>
          </a:p>
        </p:txBody>
      </p:sp>
      <p:sp>
        <p:nvSpPr>
          <p:cNvPr id="28" name="타원 27"/>
          <p:cNvSpPr/>
          <p:nvPr/>
        </p:nvSpPr>
        <p:spPr>
          <a:xfrm>
            <a:off x="7876315" y="373787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616472" y="517592"/>
            <a:ext cx="113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의사소통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단절</a:t>
            </a:r>
            <a:endParaRPr lang="ko-KR" altLang="en-US" sz="1000" dirty="0"/>
          </a:p>
        </p:txBody>
      </p:sp>
      <p:sp>
        <p:nvSpPr>
          <p:cNvPr id="30" name="타원 29"/>
          <p:cNvSpPr/>
          <p:nvPr/>
        </p:nvSpPr>
        <p:spPr>
          <a:xfrm>
            <a:off x="8595423" y="1082723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335580" y="1226528"/>
            <a:ext cx="113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현실과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혼동</a:t>
            </a:r>
            <a:endParaRPr lang="en-US" altLang="ko-KR" sz="1000" dirty="0" smtClean="0"/>
          </a:p>
        </p:txBody>
      </p:sp>
      <p:sp>
        <p:nvSpPr>
          <p:cNvPr id="32" name="타원 31"/>
          <p:cNvSpPr/>
          <p:nvPr/>
        </p:nvSpPr>
        <p:spPr>
          <a:xfrm>
            <a:off x="2134440" y="250677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874597" y="435067"/>
            <a:ext cx="1134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불안증세</a:t>
            </a:r>
            <a:endParaRPr lang="ko-KR" altLang="en-US" sz="1000" dirty="0"/>
          </a:p>
        </p:txBody>
      </p:sp>
      <p:sp>
        <p:nvSpPr>
          <p:cNvPr id="34" name="타원 33"/>
          <p:cNvSpPr/>
          <p:nvPr/>
        </p:nvSpPr>
        <p:spPr>
          <a:xfrm>
            <a:off x="2510513" y="1248810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250670" y="1392615"/>
            <a:ext cx="113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사용시간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증가</a:t>
            </a:r>
            <a:endParaRPr lang="en-US" altLang="ko-KR" sz="1000" dirty="0" smtClean="0"/>
          </a:p>
        </p:txBody>
      </p:sp>
      <p:sp>
        <p:nvSpPr>
          <p:cNvPr id="36" name="타원 35"/>
          <p:cNvSpPr/>
          <p:nvPr/>
        </p:nvSpPr>
        <p:spPr>
          <a:xfrm>
            <a:off x="1227262" y="938918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67419" y="1082723"/>
            <a:ext cx="113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집중력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저하</a:t>
            </a:r>
            <a:endParaRPr lang="en-US" altLang="ko-KR" sz="1000" dirty="0" smtClean="0"/>
          </a:p>
        </p:txBody>
      </p:sp>
      <p:sp>
        <p:nvSpPr>
          <p:cNvPr id="38" name="타원 37"/>
          <p:cNvSpPr/>
          <p:nvPr/>
        </p:nvSpPr>
        <p:spPr>
          <a:xfrm>
            <a:off x="438834" y="373787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78991" y="517592"/>
            <a:ext cx="113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일상상활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문제</a:t>
            </a:r>
            <a:endParaRPr lang="en-US" altLang="ko-KR" sz="1000" dirty="0" smtClean="0"/>
          </a:p>
        </p:txBody>
      </p:sp>
      <p:sp>
        <p:nvSpPr>
          <p:cNvPr id="40" name="타원 39"/>
          <p:cNvSpPr/>
          <p:nvPr/>
        </p:nvSpPr>
        <p:spPr>
          <a:xfrm>
            <a:off x="5465468" y="4423293"/>
            <a:ext cx="764784" cy="764784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303377" y="4651797"/>
            <a:ext cx="1088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건강</a:t>
            </a:r>
            <a:endParaRPr lang="ko-KR" altLang="en-US" sz="1400" dirty="0"/>
          </a:p>
        </p:txBody>
      </p:sp>
      <p:sp>
        <p:nvSpPr>
          <p:cNvPr id="44" name="타원 43"/>
          <p:cNvSpPr/>
          <p:nvPr/>
        </p:nvSpPr>
        <p:spPr>
          <a:xfrm>
            <a:off x="5545066" y="5495144"/>
            <a:ext cx="580658" cy="58146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290912" y="566276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전자파</a:t>
            </a:r>
            <a:endParaRPr lang="ko-KR" altLang="en-US" sz="1000" dirty="0"/>
          </a:p>
        </p:txBody>
      </p:sp>
      <p:sp>
        <p:nvSpPr>
          <p:cNvPr id="46" name="타원 45"/>
          <p:cNvSpPr/>
          <p:nvPr/>
        </p:nvSpPr>
        <p:spPr>
          <a:xfrm>
            <a:off x="4026058" y="4514955"/>
            <a:ext cx="580658" cy="58146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780291" y="468257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시력저하</a:t>
            </a:r>
            <a:endParaRPr lang="ko-KR" altLang="en-US" sz="1000" dirty="0"/>
          </a:p>
        </p:txBody>
      </p:sp>
      <p:sp>
        <p:nvSpPr>
          <p:cNvPr id="48" name="타원 47"/>
          <p:cNvSpPr/>
          <p:nvPr/>
        </p:nvSpPr>
        <p:spPr>
          <a:xfrm>
            <a:off x="6343703" y="5034188"/>
            <a:ext cx="580658" cy="58146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084921" y="5213366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자세</a:t>
            </a:r>
            <a:endParaRPr lang="ko-KR" altLang="en-US" sz="1000" dirty="0"/>
          </a:p>
        </p:txBody>
      </p:sp>
      <p:sp>
        <p:nvSpPr>
          <p:cNvPr id="50" name="타원 49"/>
          <p:cNvSpPr/>
          <p:nvPr/>
        </p:nvSpPr>
        <p:spPr>
          <a:xfrm>
            <a:off x="7375017" y="4483841"/>
            <a:ext cx="580658" cy="58146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120862" y="4651797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수면</a:t>
            </a:r>
            <a:endParaRPr lang="ko-KR" altLang="en-US" sz="1000" dirty="0"/>
          </a:p>
        </p:txBody>
      </p:sp>
      <p:sp>
        <p:nvSpPr>
          <p:cNvPr id="52" name="타원 51"/>
          <p:cNvSpPr/>
          <p:nvPr/>
        </p:nvSpPr>
        <p:spPr>
          <a:xfrm>
            <a:off x="2432802" y="4494999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85025" y="4585674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안구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건조증</a:t>
            </a:r>
            <a:endParaRPr lang="ko-KR" altLang="en-US" sz="1000" dirty="0"/>
          </a:p>
        </p:txBody>
      </p:sp>
      <p:sp>
        <p:nvSpPr>
          <p:cNvPr id="54" name="타원 53"/>
          <p:cNvSpPr/>
          <p:nvPr/>
        </p:nvSpPr>
        <p:spPr>
          <a:xfrm>
            <a:off x="1260916" y="5372033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013139" y="5537777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근시</a:t>
            </a:r>
            <a:endParaRPr lang="en-US" altLang="ko-KR" sz="1000" dirty="0" smtClean="0"/>
          </a:p>
        </p:txBody>
      </p:sp>
      <p:sp>
        <p:nvSpPr>
          <p:cNvPr id="56" name="타원 55"/>
          <p:cNvSpPr/>
          <p:nvPr/>
        </p:nvSpPr>
        <p:spPr>
          <a:xfrm>
            <a:off x="2510513" y="5908984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262736" y="6074728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각막염</a:t>
            </a:r>
            <a:endParaRPr lang="en-US" altLang="ko-KR" sz="1000" dirty="0" smtClean="0"/>
          </a:p>
        </p:txBody>
      </p:sp>
      <p:sp>
        <p:nvSpPr>
          <p:cNvPr id="58" name="타원 57"/>
          <p:cNvSpPr/>
          <p:nvPr/>
        </p:nvSpPr>
        <p:spPr>
          <a:xfrm>
            <a:off x="4041692" y="5493268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93915" y="5659012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노안 증상</a:t>
            </a:r>
            <a:endParaRPr lang="en-US" altLang="ko-KR" sz="1000" dirty="0" smtClean="0"/>
          </a:p>
        </p:txBody>
      </p:sp>
      <p:sp>
        <p:nvSpPr>
          <p:cNvPr id="60" name="타원 59"/>
          <p:cNvSpPr/>
          <p:nvPr/>
        </p:nvSpPr>
        <p:spPr>
          <a:xfrm>
            <a:off x="3489962" y="6109434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242185" y="6275178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백내장</a:t>
            </a:r>
            <a:endParaRPr lang="en-US" altLang="ko-KR" sz="1000" dirty="0" smtClean="0"/>
          </a:p>
        </p:txBody>
      </p:sp>
      <p:sp>
        <p:nvSpPr>
          <p:cNvPr id="62" name="타원 61"/>
          <p:cNvSpPr/>
          <p:nvPr/>
        </p:nvSpPr>
        <p:spPr>
          <a:xfrm>
            <a:off x="4790374" y="6098512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542597" y="6264256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안구암</a:t>
            </a:r>
            <a:endParaRPr lang="en-US" altLang="ko-KR" sz="1000" dirty="0" smtClean="0"/>
          </a:p>
        </p:txBody>
      </p:sp>
      <p:sp>
        <p:nvSpPr>
          <p:cNvPr id="64" name="타원 63"/>
          <p:cNvSpPr/>
          <p:nvPr/>
        </p:nvSpPr>
        <p:spPr>
          <a:xfrm>
            <a:off x="6230252" y="6090334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988317" y="6174154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블루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라이트</a:t>
            </a:r>
            <a:endParaRPr lang="en-US" altLang="ko-KR" sz="1000" dirty="0" smtClean="0"/>
          </a:p>
        </p:txBody>
      </p:sp>
      <p:sp>
        <p:nvSpPr>
          <p:cNvPr id="66" name="타원 65"/>
          <p:cNvSpPr/>
          <p:nvPr/>
        </p:nvSpPr>
        <p:spPr>
          <a:xfrm>
            <a:off x="7098316" y="5615648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856381" y="5699468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터널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증후군</a:t>
            </a:r>
            <a:endParaRPr lang="en-US" altLang="ko-KR" sz="1000" dirty="0" smtClean="0"/>
          </a:p>
        </p:txBody>
      </p:sp>
      <p:sp>
        <p:nvSpPr>
          <p:cNvPr id="68" name="타원 67"/>
          <p:cNvSpPr/>
          <p:nvPr/>
        </p:nvSpPr>
        <p:spPr>
          <a:xfrm>
            <a:off x="8232754" y="5247047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984977" y="5412791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목디스크</a:t>
            </a:r>
            <a:endParaRPr lang="en-US" altLang="ko-KR" sz="1000" dirty="0" smtClean="0"/>
          </a:p>
        </p:txBody>
      </p:sp>
      <p:sp>
        <p:nvSpPr>
          <p:cNvPr id="70" name="타원 69"/>
          <p:cNvSpPr/>
          <p:nvPr/>
        </p:nvSpPr>
        <p:spPr>
          <a:xfrm>
            <a:off x="9004273" y="5939939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756496" y="610568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손목통증</a:t>
            </a:r>
            <a:endParaRPr lang="en-US" altLang="ko-KR" sz="1000" dirty="0" smtClean="0"/>
          </a:p>
        </p:txBody>
      </p:sp>
      <p:sp>
        <p:nvSpPr>
          <p:cNvPr id="72" name="타원 71"/>
          <p:cNvSpPr/>
          <p:nvPr/>
        </p:nvSpPr>
        <p:spPr>
          <a:xfrm>
            <a:off x="9192502" y="5164011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944725" y="5329755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거북목</a:t>
            </a:r>
            <a:endParaRPr lang="en-US" altLang="ko-KR" sz="1000" dirty="0" smtClean="0"/>
          </a:p>
        </p:txBody>
      </p:sp>
      <p:sp>
        <p:nvSpPr>
          <p:cNvPr id="74" name="타원 73"/>
          <p:cNvSpPr/>
          <p:nvPr/>
        </p:nvSpPr>
        <p:spPr>
          <a:xfrm>
            <a:off x="8704248" y="4345460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456471" y="451120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수면장애</a:t>
            </a:r>
            <a:endParaRPr lang="en-US" altLang="ko-KR" sz="1000" dirty="0" smtClean="0"/>
          </a:p>
        </p:txBody>
      </p:sp>
      <p:sp>
        <p:nvSpPr>
          <p:cNvPr id="76" name="타원 75"/>
          <p:cNvSpPr/>
          <p:nvPr/>
        </p:nvSpPr>
        <p:spPr>
          <a:xfrm>
            <a:off x="9849013" y="4345460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9601236" y="451120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수면부족</a:t>
            </a:r>
            <a:endParaRPr lang="en-US" altLang="ko-KR" sz="1000" dirty="0" smtClean="0"/>
          </a:p>
        </p:txBody>
      </p:sp>
      <p:sp>
        <p:nvSpPr>
          <p:cNvPr id="78" name="타원 77"/>
          <p:cNvSpPr/>
          <p:nvPr/>
        </p:nvSpPr>
        <p:spPr>
          <a:xfrm>
            <a:off x="10915896" y="3648144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668119" y="3813888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만성피로</a:t>
            </a:r>
            <a:endParaRPr lang="en-US" altLang="ko-KR" sz="1000" dirty="0" smtClean="0"/>
          </a:p>
        </p:txBody>
      </p:sp>
      <p:sp>
        <p:nvSpPr>
          <p:cNvPr id="80" name="타원 79"/>
          <p:cNvSpPr/>
          <p:nvPr/>
        </p:nvSpPr>
        <p:spPr>
          <a:xfrm>
            <a:off x="10063198" y="5693718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9815421" y="5859462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근육긴장</a:t>
            </a:r>
            <a:endParaRPr lang="en-US" altLang="ko-KR" sz="1000" dirty="0" smtClean="0"/>
          </a:p>
        </p:txBody>
      </p:sp>
      <p:sp>
        <p:nvSpPr>
          <p:cNvPr id="82" name="타원 81"/>
          <p:cNvSpPr/>
          <p:nvPr/>
        </p:nvSpPr>
        <p:spPr>
          <a:xfrm>
            <a:off x="10536444" y="5037891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0288667" y="5203635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두통</a:t>
            </a:r>
            <a:endParaRPr lang="en-US" altLang="ko-KR" sz="1000" dirty="0" smtClean="0"/>
          </a:p>
        </p:txBody>
      </p:sp>
      <p:sp>
        <p:nvSpPr>
          <p:cNvPr id="84" name="타원 83"/>
          <p:cNvSpPr/>
          <p:nvPr/>
        </p:nvSpPr>
        <p:spPr>
          <a:xfrm>
            <a:off x="11163673" y="4378114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0915896" y="4543858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스트레스</a:t>
            </a:r>
            <a:endParaRPr lang="en-US" altLang="ko-KR" sz="1000" dirty="0" smtClean="0"/>
          </a:p>
        </p:txBody>
      </p:sp>
      <p:sp>
        <p:nvSpPr>
          <p:cNvPr id="86" name="타원 85"/>
          <p:cNvSpPr/>
          <p:nvPr/>
        </p:nvSpPr>
        <p:spPr>
          <a:xfrm>
            <a:off x="3608054" y="3159852"/>
            <a:ext cx="764784" cy="7647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445963" y="3388356"/>
            <a:ext cx="1088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휴대성</a:t>
            </a:r>
            <a:endParaRPr lang="ko-KR" altLang="en-US" sz="1400" dirty="0"/>
          </a:p>
        </p:txBody>
      </p:sp>
      <p:sp>
        <p:nvSpPr>
          <p:cNvPr id="88" name="타원 87"/>
          <p:cNvSpPr/>
          <p:nvPr/>
        </p:nvSpPr>
        <p:spPr>
          <a:xfrm>
            <a:off x="2800842" y="2257325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2555075" y="242494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간편함</a:t>
            </a:r>
            <a:endParaRPr lang="ko-KR" altLang="en-US" sz="1000" dirty="0"/>
          </a:p>
        </p:txBody>
      </p:sp>
      <p:sp>
        <p:nvSpPr>
          <p:cNvPr id="90" name="타원 89"/>
          <p:cNvSpPr/>
          <p:nvPr/>
        </p:nvSpPr>
        <p:spPr>
          <a:xfrm>
            <a:off x="2401867" y="3104732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2156100" y="3272351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카메라</a:t>
            </a:r>
            <a:endParaRPr lang="ko-KR" altLang="en-US" sz="1000" dirty="0"/>
          </a:p>
        </p:txBody>
      </p:sp>
      <p:sp>
        <p:nvSpPr>
          <p:cNvPr id="92" name="타원 91"/>
          <p:cNvSpPr/>
          <p:nvPr/>
        </p:nvSpPr>
        <p:spPr>
          <a:xfrm>
            <a:off x="2865304" y="3811724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2619537" y="397934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인터넷</a:t>
            </a:r>
            <a:endParaRPr lang="ko-KR" altLang="en-US" sz="1000" dirty="0"/>
          </a:p>
        </p:txBody>
      </p:sp>
      <p:sp>
        <p:nvSpPr>
          <p:cNvPr id="94" name="타원 93"/>
          <p:cNvSpPr/>
          <p:nvPr/>
        </p:nvSpPr>
        <p:spPr>
          <a:xfrm>
            <a:off x="1748438" y="3897708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502671" y="4065327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인력 용이</a:t>
            </a:r>
            <a:endParaRPr lang="ko-KR" altLang="en-US" sz="1000" dirty="0"/>
          </a:p>
        </p:txBody>
      </p:sp>
      <p:sp>
        <p:nvSpPr>
          <p:cNvPr id="96" name="타원 95"/>
          <p:cNvSpPr/>
          <p:nvPr/>
        </p:nvSpPr>
        <p:spPr>
          <a:xfrm>
            <a:off x="971404" y="4511204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729057" y="4614170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상시 연락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가능</a:t>
            </a:r>
            <a:endParaRPr lang="ko-KR" altLang="en-US" sz="1000" dirty="0"/>
          </a:p>
        </p:txBody>
      </p:sp>
      <p:sp>
        <p:nvSpPr>
          <p:cNvPr id="98" name="타원 97"/>
          <p:cNvSpPr/>
          <p:nvPr/>
        </p:nvSpPr>
        <p:spPr>
          <a:xfrm>
            <a:off x="221088" y="4013273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-21259" y="4116239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개인시간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감소</a:t>
            </a:r>
            <a:endParaRPr lang="en-US" altLang="ko-KR" sz="1000" dirty="0" smtClean="0"/>
          </a:p>
        </p:txBody>
      </p:sp>
      <p:sp>
        <p:nvSpPr>
          <p:cNvPr id="100" name="타원 99"/>
          <p:cNvSpPr/>
          <p:nvPr/>
        </p:nvSpPr>
        <p:spPr>
          <a:xfrm>
            <a:off x="1372122" y="3192283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1126355" y="3359902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성능</a:t>
            </a:r>
            <a:endParaRPr lang="ko-KR" altLang="en-US" sz="1000" dirty="0"/>
          </a:p>
        </p:txBody>
      </p:sp>
      <p:sp>
        <p:nvSpPr>
          <p:cNvPr id="102" name="타원 101"/>
          <p:cNvSpPr/>
          <p:nvPr/>
        </p:nvSpPr>
        <p:spPr>
          <a:xfrm>
            <a:off x="397989" y="2801725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152222" y="296934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가격 거품</a:t>
            </a:r>
            <a:endParaRPr lang="ko-KR" altLang="en-US" sz="1000" dirty="0"/>
          </a:p>
        </p:txBody>
      </p:sp>
      <p:sp>
        <p:nvSpPr>
          <p:cNvPr id="104" name="타원 103"/>
          <p:cNvSpPr/>
          <p:nvPr/>
        </p:nvSpPr>
        <p:spPr>
          <a:xfrm>
            <a:off x="1713688" y="2377480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1467921" y="2545099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간소화</a:t>
            </a:r>
            <a:endParaRPr lang="ko-KR" altLang="en-US" sz="1000" dirty="0"/>
          </a:p>
        </p:txBody>
      </p:sp>
      <p:sp>
        <p:nvSpPr>
          <p:cNvPr id="106" name="타원 105"/>
          <p:cNvSpPr/>
          <p:nvPr/>
        </p:nvSpPr>
        <p:spPr>
          <a:xfrm>
            <a:off x="1806560" y="1621034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560793" y="178865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정보 전달</a:t>
            </a:r>
            <a:endParaRPr lang="ko-KR" altLang="en-US" sz="1000" dirty="0"/>
          </a:p>
        </p:txBody>
      </p:sp>
      <p:sp>
        <p:nvSpPr>
          <p:cNvPr id="108" name="타원 107"/>
          <p:cNvSpPr/>
          <p:nvPr/>
        </p:nvSpPr>
        <p:spPr>
          <a:xfrm>
            <a:off x="844809" y="1896138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599042" y="2063757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이동성</a:t>
            </a:r>
            <a:endParaRPr lang="ko-KR" altLang="en-US" sz="1000" dirty="0"/>
          </a:p>
        </p:txBody>
      </p:sp>
      <p:sp>
        <p:nvSpPr>
          <p:cNvPr id="110" name="타원 109"/>
          <p:cNvSpPr/>
          <p:nvPr/>
        </p:nvSpPr>
        <p:spPr>
          <a:xfrm>
            <a:off x="269284" y="1227854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3517" y="139547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짐 간소화</a:t>
            </a:r>
            <a:endParaRPr lang="ko-KR" altLang="en-US" sz="1000" dirty="0"/>
          </a:p>
        </p:txBody>
      </p:sp>
      <p:sp>
        <p:nvSpPr>
          <p:cNvPr id="112" name="타원 111"/>
          <p:cNvSpPr/>
          <p:nvPr/>
        </p:nvSpPr>
        <p:spPr>
          <a:xfrm>
            <a:off x="7173767" y="3159852"/>
            <a:ext cx="764784" cy="76478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7011676" y="3388356"/>
            <a:ext cx="1088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보안성</a:t>
            </a:r>
            <a:endParaRPr lang="ko-KR" altLang="en-US" sz="1400" dirty="0"/>
          </a:p>
        </p:txBody>
      </p:sp>
      <p:sp>
        <p:nvSpPr>
          <p:cNvPr id="114" name="타원 113"/>
          <p:cNvSpPr/>
          <p:nvPr/>
        </p:nvSpPr>
        <p:spPr>
          <a:xfrm>
            <a:off x="7848844" y="2205439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7594689" y="2373395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개인정보</a:t>
            </a:r>
            <a:endParaRPr lang="ko-KR" altLang="en-US" sz="1000" dirty="0"/>
          </a:p>
        </p:txBody>
      </p:sp>
      <p:sp>
        <p:nvSpPr>
          <p:cNvPr id="116" name="타원 115"/>
          <p:cNvSpPr/>
          <p:nvPr/>
        </p:nvSpPr>
        <p:spPr>
          <a:xfrm>
            <a:off x="9073944" y="1721406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8819789" y="1889362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전화번호</a:t>
            </a:r>
            <a:endParaRPr lang="ko-KR" altLang="en-US" sz="1000" dirty="0"/>
          </a:p>
        </p:txBody>
      </p:sp>
      <p:sp>
        <p:nvSpPr>
          <p:cNvPr id="118" name="타원 117"/>
          <p:cNvSpPr/>
          <p:nvPr/>
        </p:nvSpPr>
        <p:spPr>
          <a:xfrm>
            <a:off x="9798610" y="591854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9544455" y="759810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대포통장</a:t>
            </a:r>
            <a:endParaRPr lang="ko-KR" altLang="en-US" sz="1000" dirty="0"/>
          </a:p>
        </p:txBody>
      </p:sp>
      <p:sp>
        <p:nvSpPr>
          <p:cNvPr id="120" name="타원 119"/>
          <p:cNvSpPr/>
          <p:nvPr/>
        </p:nvSpPr>
        <p:spPr>
          <a:xfrm>
            <a:off x="8350669" y="2993820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8096514" y="3161776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악성코드</a:t>
            </a:r>
            <a:endParaRPr lang="ko-KR" altLang="en-US" sz="1000" dirty="0"/>
          </a:p>
        </p:txBody>
      </p:sp>
      <p:sp>
        <p:nvSpPr>
          <p:cNvPr id="122" name="타원 121"/>
          <p:cNvSpPr/>
          <p:nvPr/>
        </p:nvSpPr>
        <p:spPr>
          <a:xfrm>
            <a:off x="10017419" y="2152883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9763264" y="2320839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계좌</a:t>
            </a:r>
            <a:endParaRPr lang="ko-KR" altLang="en-US" sz="1000" dirty="0"/>
          </a:p>
        </p:txBody>
      </p:sp>
      <p:sp>
        <p:nvSpPr>
          <p:cNvPr id="124" name="타원 123"/>
          <p:cNvSpPr/>
          <p:nvPr/>
        </p:nvSpPr>
        <p:spPr>
          <a:xfrm>
            <a:off x="10873344" y="1372705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10619189" y="1540661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범죄악용</a:t>
            </a:r>
            <a:endParaRPr lang="ko-KR" altLang="en-US" sz="1000" dirty="0"/>
          </a:p>
        </p:txBody>
      </p:sp>
      <p:sp>
        <p:nvSpPr>
          <p:cNvPr id="126" name="타원 125"/>
          <p:cNvSpPr/>
          <p:nvPr/>
        </p:nvSpPr>
        <p:spPr>
          <a:xfrm>
            <a:off x="9234556" y="2694976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8989458" y="2779246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배터리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감소시간</a:t>
            </a:r>
            <a:endParaRPr lang="ko-KR" altLang="en-US" sz="1000" dirty="0"/>
          </a:p>
        </p:txBody>
      </p:sp>
      <p:sp>
        <p:nvSpPr>
          <p:cNvPr id="130" name="타원 129"/>
          <p:cNvSpPr/>
          <p:nvPr/>
        </p:nvSpPr>
        <p:spPr>
          <a:xfrm>
            <a:off x="8135351" y="3783625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7881196" y="3951581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보이스피싱</a:t>
            </a:r>
            <a:endParaRPr lang="ko-KR" altLang="en-US" sz="1000" dirty="0"/>
          </a:p>
        </p:txBody>
      </p:sp>
      <p:sp>
        <p:nvSpPr>
          <p:cNvPr id="132" name="타원 131"/>
          <p:cNvSpPr/>
          <p:nvPr/>
        </p:nvSpPr>
        <p:spPr>
          <a:xfrm>
            <a:off x="9977776" y="2976298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9723621" y="314425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문화상품권</a:t>
            </a:r>
            <a:endParaRPr lang="ko-KR" altLang="en-US" sz="1000" dirty="0"/>
          </a:p>
        </p:txBody>
      </p:sp>
      <p:sp>
        <p:nvSpPr>
          <p:cNvPr id="134" name="타원 133"/>
          <p:cNvSpPr/>
          <p:nvPr/>
        </p:nvSpPr>
        <p:spPr>
          <a:xfrm>
            <a:off x="10120531" y="3719067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9866376" y="388702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대출</a:t>
            </a:r>
            <a:endParaRPr lang="ko-KR" altLang="en-US" sz="1000" dirty="0"/>
          </a:p>
        </p:txBody>
      </p:sp>
      <p:sp>
        <p:nvSpPr>
          <p:cNvPr id="136" name="타원 135"/>
          <p:cNvSpPr/>
          <p:nvPr/>
        </p:nvSpPr>
        <p:spPr>
          <a:xfrm>
            <a:off x="11101247" y="2697511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10840042" y="2775384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인터넷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뱅킹</a:t>
            </a:r>
            <a:endParaRPr lang="ko-KR" altLang="en-US" sz="1000" dirty="0"/>
          </a:p>
        </p:txBody>
      </p:sp>
      <p:cxnSp>
        <p:nvCxnSpPr>
          <p:cNvPr id="139" name="직선 연결선 138"/>
          <p:cNvCxnSpPr>
            <a:stCxn id="2" idx="0"/>
            <a:endCxn id="2" idx="0"/>
          </p:cNvCxnSpPr>
          <p:nvPr/>
        </p:nvCxnSpPr>
        <p:spPr>
          <a:xfrm>
            <a:off x="5806301" y="30315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2" idx="0"/>
            <a:endCxn id="18" idx="4"/>
          </p:cNvCxnSpPr>
          <p:nvPr/>
        </p:nvCxnSpPr>
        <p:spPr>
          <a:xfrm flipH="1" flipV="1">
            <a:off x="5760337" y="2718546"/>
            <a:ext cx="45964" cy="312988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flipH="1" flipV="1">
            <a:off x="4459813" y="1777846"/>
            <a:ext cx="1074020" cy="316945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 flipH="1" flipV="1">
            <a:off x="5578015" y="1592670"/>
            <a:ext cx="214186" cy="395101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V="1">
            <a:off x="6050568" y="1952093"/>
            <a:ext cx="1077295" cy="142698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H="1" flipV="1">
            <a:off x="4542828" y="522887"/>
            <a:ext cx="791301" cy="506348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 flipH="1" flipV="1">
            <a:off x="5572223" y="681288"/>
            <a:ext cx="5792" cy="221568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V="1">
            <a:off x="5821901" y="591223"/>
            <a:ext cx="973134" cy="412654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4107956" y="957759"/>
            <a:ext cx="25448" cy="621519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20" idx="7"/>
          </p:cNvCxnSpPr>
          <p:nvPr/>
        </p:nvCxnSpPr>
        <p:spPr>
          <a:xfrm flipV="1">
            <a:off x="7567662" y="668921"/>
            <a:ext cx="302765" cy="811509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 flipV="1">
            <a:off x="7642155" y="1559708"/>
            <a:ext cx="1030187" cy="179520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H="1" flipV="1">
            <a:off x="3138190" y="1586000"/>
            <a:ext cx="658833" cy="225073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flipH="1" flipV="1">
            <a:off x="2256369" y="800972"/>
            <a:ext cx="593509" cy="473196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 flipH="1">
            <a:off x="1784063" y="569022"/>
            <a:ext cx="395710" cy="485319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 flipH="1" flipV="1">
            <a:off x="1027622" y="848859"/>
            <a:ext cx="321569" cy="205482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>
            <a:stCxn id="3" idx="1"/>
          </p:cNvCxnSpPr>
          <p:nvPr/>
        </p:nvCxnSpPr>
        <p:spPr>
          <a:xfrm flipH="1">
            <a:off x="4380906" y="3530818"/>
            <a:ext cx="760376" cy="2694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86" idx="1"/>
            <a:endCxn id="88" idx="5"/>
          </p:cNvCxnSpPr>
          <p:nvPr/>
        </p:nvCxnSpPr>
        <p:spPr>
          <a:xfrm flipH="1" flipV="1">
            <a:off x="3296465" y="2753632"/>
            <a:ext cx="423589" cy="51822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 flipH="1" flipV="1">
            <a:off x="2982525" y="3420447"/>
            <a:ext cx="634752" cy="8400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stCxn id="86" idx="3"/>
          </p:cNvCxnSpPr>
          <p:nvPr/>
        </p:nvCxnSpPr>
        <p:spPr>
          <a:xfrm flipH="1">
            <a:off x="3445962" y="3812636"/>
            <a:ext cx="274092" cy="16306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 flipH="1">
            <a:off x="2319127" y="4116239"/>
            <a:ext cx="557557" cy="1601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endCxn id="96" idx="7"/>
          </p:cNvCxnSpPr>
          <p:nvPr/>
        </p:nvCxnSpPr>
        <p:spPr>
          <a:xfrm flipH="1">
            <a:off x="1467027" y="4262894"/>
            <a:ext cx="298548" cy="33346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>
            <a:stCxn id="96" idx="1"/>
          </p:cNvCxnSpPr>
          <p:nvPr/>
        </p:nvCxnSpPr>
        <p:spPr>
          <a:xfrm flipH="1" flipV="1">
            <a:off x="778213" y="4437720"/>
            <a:ext cx="278226" cy="15863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 flipH="1">
            <a:off x="1959332" y="3470008"/>
            <a:ext cx="425562" cy="3444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 flipH="1" flipV="1">
            <a:off x="977848" y="3165845"/>
            <a:ext cx="409808" cy="42722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>
            <a:stCxn id="86" idx="1"/>
          </p:cNvCxnSpPr>
          <p:nvPr/>
        </p:nvCxnSpPr>
        <p:spPr>
          <a:xfrm flipH="1" flipV="1">
            <a:off x="2301385" y="2753632"/>
            <a:ext cx="1418669" cy="51822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>
            <a:stCxn id="88" idx="1"/>
          </p:cNvCxnSpPr>
          <p:nvPr/>
        </p:nvCxnSpPr>
        <p:spPr>
          <a:xfrm flipH="1" flipV="1">
            <a:off x="2386306" y="1868610"/>
            <a:ext cx="499571" cy="473868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H="1" flipV="1">
            <a:off x="1399168" y="2111532"/>
            <a:ext cx="1429376" cy="32229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04" idx="3"/>
            <a:endCxn id="108" idx="5"/>
          </p:cNvCxnSpPr>
          <p:nvPr/>
        </p:nvCxnSpPr>
        <p:spPr>
          <a:xfrm flipH="1" flipV="1">
            <a:off x="1340432" y="2392445"/>
            <a:ext cx="458291" cy="48134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>
            <a:stCxn id="108" idx="1"/>
          </p:cNvCxnSpPr>
          <p:nvPr/>
        </p:nvCxnSpPr>
        <p:spPr>
          <a:xfrm flipH="1" flipV="1">
            <a:off x="830783" y="1662795"/>
            <a:ext cx="99061" cy="31849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5806301" y="4103164"/>
            <a:ext cx="41559" cy="36929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 flipH="1" flipV="1">
            <a:off x="4611061" y="4778449"/>
            <a:ext cx="854408" cy="1163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46" idx="1"/>
          </p:cNvCxnSpPr>
          <p:nvPr/>
        </p:nvCxnSpPr>
        <p:spPr>
          <a:xfrm flipH="1">
            <a:off x="2982525" y="4600108"/>
            <a:ext cx="1128568" cy="78715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>
            <a:stCxn id="46" idx="3"/>
          </p:cNvCxnSpPr>
          <p:nvPr/>
        </p:nvCxnSpPr>
        <p:spPr>
          <a:xfrm flipH="1">
            <a:off x="1840619" y="5011262"/>
            <a:ext cx="2270474" cy="65355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46" idx="4"/>
            <a:endCxn id="56" idx="0"/>
          </p:cNvCxnSpPr>
          <p:nvPr/>
        </p:nvCxnSpPr>
        <p:spPr>
          <a:xfrm flipH="1">
            <a:off x="2800842" y="5096415"/>
            <a:ext cx="1515545" cy="81256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46" idx="5"/>
            <a:endCxn id="58" idx="0"/>
          </p:cNvCxnSpPr>
          <p:nvPr/>
        </p:nvCxnSpPr>
        <p:spPr>
          <a:xfrm flipH="1">
            <a:off x="4332021" y="5011262"/>
            <a:ext cx="189660" cy="48200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62" idx="0"/>
          </p:cNvCxnSpPr>
          <p:nvPr/>
        </p:nvCxnSpPr>
        <p:spPr>
          <a:xfrm flipH="1" flipV="1">
            <a:off x="4590803" y="4916468"/>
            <a:ext cx="489900" cy="118204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60" idx="7"/>
            <a:endCxn id="58" idx="3"/>
          </p:cNvCxnSpPr>
          <p:nvPr/>
        </p:nvCxnSpPr>
        <p:spPr>
          <a:xfrm flipV="1">
            <a:off x="3985585" y="5989575"/>
            <a:ext cx="141142" cy="20501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62" idx="7"/>
            <a:endCxn id="44" idx="3"/>
          </p:cNvCxnSpPr>
          <p:nvPr/>
        </p:nvCxnSpPr>
        <p:spPr>
          <a:xfrm flipV="1">
            <a:off x="5285997" y="5991451"/>
            <a:ext cx="344104" cy="19221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44" idx="0"/>
            <a:endCxn id="40" idx="4"/>
          </p:cNvCxnSpPr>
          <p:nvPr/>
        </p:nvCxnSpPr>
        <p:spPr>
          <a:xfrm flipV="1">
            <a:off x="5835395" y="5188077"/>
            <a:ext cx="12465" cy="30706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/>
          <p:nvPr/>
        </p:nvCxnSpPr>
        <p:spPr>
          <a:xfrm>
            <a:off x="6118252" y="5125241"/>
            <a:ext cx="274091" cy="13728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44" idx="5"/>
          </p:cNvCxnSpPr>
          <p:nvPr/>
        </p:nvCxnSpPr>
        <p:spPr>
          <a:xfrm>
            <a:off x="6040689" y="5991451"/>
            <a:ext cx="248647" cy="18270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6839326" y="5579659"/>
            <a:ext cx="281536" cy="30611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/>
          <p:nvPr/>
        </p:nvCxnSpPr>
        <p:spPr>
          <a:xfrm>
            <a:off x="6924361" y="5347480"/>
            <a:ext cx="1326990" cy="20156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endCxn id="72" idx="1"/>
          </p:cNvCxnSpPr>
          <p:nvPr/>
        </p:nvCxnSpPr>
        <p:spPr>
          <a:xfrm>
            <a:off x="6839326" y="5168505"/>
            <a:ext cx="2438211" cy="8065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/>
          <p:nvPr/>
        </p:nvCxnSpPr>
        <p:spPr>
          <a:xfrm>
            <a:off x="7642155" y="6077259"/>
            <a:ext cx="1447153" cy="408151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>
            <a:stCxn id="72" idx="5"/>
          </p:cNvCxnSpPr>
          <p:nvPr/>
        </p:nvCxnSpPr>
        <p:spPr>
          <a:xfrm>
            <a:off x="9688125" y="5660318"/>
            <a:ext cx="400813" cy="30249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>
            <a:stCxn id="80" idx="7"/>
            <a:endCxn id="82" idx="4"/>
          </p:cNvCxnSpPr>
          <p:nvPr/>
        </p:nvCxnSpPr>
        <p:spPr>
          <a:xfrm flipV="1">
            <a:off x="10558821" y="5619351"/>
            <a:ext cx="267952" cy="15952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stCxn id="82" idx="0"/>
            <a:endCxn id="84" idx="1"/>
          </p:cNvCxnSpPr>
          <p:nvPr/>
        </p:nvCxnSpPr>
        <p:spPr>
          <a:xfrm flipV="1">
            <a:off x="10826773" y="4463267"/>
            <a:ext cx="421935" cy="57462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>
            <a:stCxn id="50" idx="7"/>
          </p:cNvCxnSpPr>
          <p:nvPr/>
        </p:nvCxnSpPr>
        <p:spPr>
          <a:xfrm flipV="1">
            <a:off x="7870640" y="4522892"/>
            <a:ext cx="880519" cy="4610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9265022" y="4625243"/>
            <a:ext cx="588781" cy="16098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>
            <a:endCxn id="78" idx="3"/>
          </p:cNvCxnSpPr>
          <p:nvPr/>
        </p:nvCxnSpPr>
        <p:spPr>
          <a:xfrm flipV="1">
            <a:off x="10420480" y="4144451"/>
            <a:ext cx="580451" cy="48079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6118252" y="4584457"/>
            <a:ext cx="1341800" cy="33701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/>
          <p:cNvCxnSpPr>
            <a:stCxn id="2" idx="6"/>
          </p:cNvCxnSpPr>
          <p:nvPr/>
        </p:nvCxnSpPr>
        <p:spPr>
          <a:xfrm flipV="1">
            <a:off x="6471320" y="3518572"/>
            <a:ext cx="702447" cy="24195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>
            <a:stCxn id="112" idx="0"/>
            <a:endCxn id="114" idx="3"/>
          </p:cNvCxnSpPr>
          <p:nvPr/>
        </p:nvCxnSpPr>
        <p:spPr>
          <a:xfrm flipV="1">
            <a:off x="7556159" y="2701746"/>
            <a:ext cx="377720" cy="458106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/>
          <p:cNvCxnSpPr>
            <a:stCxn id="112" idx="7"/>
          </p:cNvCxnSpPr>
          <p:nvPr/>
        </p:nvCxnSpPr>
        <p:spPr>
          <a:xfrm flipV="1">
            <a:off x="7826551" y="3237932"/>
            <a:ext cx="545697" cy="3392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>
            <a:stCxn id="112" idx="5"/>
            <a:endCxn id="130" idx="1"/>
          </p:cNvCxnSpPr>
          <p:nvPr/>
        </p:nvCxnSpPr>
        <p:spPr>
          <a:xfrm>
            <a:off x="7826551" y="3812636"/>
            <a:ext cx="393835" cy="56142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 flipV="1">
            <a:off x="8733584" y="4027840"/>
            <a:ext cx="1386947" cy="40905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130" idx="7"/>
          </p:cNvCxnSpPr>
          <p:nvPr/>
        </p:nvCxnSpPr>
        <p:spPr>
          <a:xfrm flipV="1">
            <a:off x="8630974" y="3407997"/>
            <a:ext cx="1346802" cy="460781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/>
          <p:cNvCxnSpPr>
            <a:stCxn id="134" idx="7"/>
            <a:endCxn id="136" idx="4"/>
          </p:cNvCxnSpPr>
          <p:nvPr/>
        </p:nvCxnSpPr>
        <p:spPr>
          <a:xfrm flipV="1">
            <a:off x="10616154" y="3278971"/>
            <a:ext cx="775422" cy="525249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>
            <a:stCxn id="120" idx="7"/>
            <a:endCxn id="126" idx="3"/>
          </p:cNvCxnSpPr>
          <p:nvPr/>
        </p:nvCxnSpPr>
        <p:spPr>
          <a:xfrm>
            <a:off x="8846292" y="3078973"/>
            <a:ext cx="473299" cy="11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>
            <a:stCxn id="114" idx="7"/>
          </p:cNvCxnSpPr>
          <p:nvPr/>
        </p:nvCxnSpPr>
        <p:spPr>
          <a:xfrm flipV="1">
            <a:off x="8344467" y="1987771"/>
            <a:ext cx="744841" cy="302821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>
            <a:stCxn id="116" idx="7"/>
            <a:endCxn id="118" idx="3"/>
          </p:cNvCxnSpPr>
          <p:nvPr/>
        </p:nvCxnSpPr>
        <p:spPr>
          <a:xfrm flipV="1">
            <a:off x="9569567" y="1088161"/>
            <a:ext cx="314078" cy="718398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/>
          <p:cNvCxnSpPr>
            <a:stCxn id="114" idx="5"/>
          </p:cNvCxnSpPr>
          <p:nvPr/>
        </p:nvCxnSpPr>
        <p:spPr>
          <a:xfrm flipV="1">
            <a:off x="8344467" y="2378646"/>
            <a:ext cx="1670299" cy="32310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122" idx="7"/>
            <a:endCxn id="124" idx="3"/>
          </p:cNvCxnSpPr>
          <p:nvPr/>
        </p:nvCxnSpPr>
        <p:spPr>
          <a:xfrm flipV="1">
            <a:off x="10513042" y="1869012"/>
            <a:ext cx="445337" cy="369024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>
            <a:stCxn id="122" idx="5"/>
          </p:cNvCxnSpPr>
          <p:nvPr/>
        </p:nvCxnSpPr>
        <p:spPr>
          <a:xfrm>
            <a:off x="10513042" y="2649190"/>
            <a:ext cx="650631" cy="13026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22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519651" y="2726575"/>
            <a:ext cx="1080655" cy="1080655"/>
          </a:xfrm>
          <a:prstGeom prst="ellipse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52901" y="3082236"/>
            <a:ext cx="101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TV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4484714" y="3963488"/>
            <a:ext cx="623455" cy="62345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702531" y="1446415"/>
            <a:ext cx="623455" cy="6234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335984" y="3963488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52901" y="1604253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스포츠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335084" y="4121326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드라마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6354" y="4121325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예능</a:t>
            </a:r>
            <a:endParaRPr lang="ko-KR" altLang="en-US" sz="1400" dirty="0"/>
          </a:p>
        </p:txBody>
      </p:sp>
      <p:cxnSp>
        <p:nvCxnSpPr>
          <p:cNvPr id="9" name="직선 연결선 8"/>
          <p:cNvCxnSpPr>
            <a:stCxn id="2" idx="0"/>
            <a:endCxn id="5" idx="4"/>
          </p:cNvCxnSpPr>
          <p:nvPr/>
        </p:nvCxnSpPr>
        <p:spPr>
          <a:xfrm flipH="1" flipV="1">
            <a:off x="6014259" y="2069870"/>
            <a:ext cx="45720" cy="65670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6716684" y="606826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567054" y="764664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야구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5390803" y="166253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41173" y="324091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골프</a:t>
            </a:r>
            <a:endParaRPr lang="ko-KR" altLang="en-US" sz="1400" dirty="0"/>
          </a:p>
        </p:txBody>
      </p:sp>
      <p:sp>
        <p:nvSpPr>
          <p:cNvPr id="19" name="타원 18"/>
          <p:cNvSpPr/>
          <p:nvPr/>
        </p:nvSpPr>
        <p:spPr>
          <a:xfrm>
            <a:off x="4376649" y="760713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27019" y="918551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축구</a:t>
            </a:r>
            <a:endParaRPr lang="ko-KR" altLang="en-US" sz="1400" dirty="0"/>
          </a:p>
        </p:txBody>
      </p:sp>
      <p:sp>
        <p:nvSpPr>
          <p:cNvPr id="21" name="타원 20"/>
          <p:cNvSpPr/>
          <p:nvPr/>
        </p:nvSpPr>
        <p:spPr>
          <a:xfrm>
            <a:off x="4071158" y="1817564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21528" y="1975402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농구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6307282" y="987753"/>
            <a:ext cx="409402" cy="61650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7" idx="4"/>
            <a:endCxn id="5" idx="0"/>
          </p:cNvCxnSpPr>
          <p:nvPr/>
        </p:nvCxnSpPr>
        <p:spPr>
          <a:xfrm>
            <a:off x="5702531" y="789708"/>
            <a:ext cx="311728" cy="65670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993868" y="1098069"/>
            <a:ext cx="768410" cy="506184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4674347" y="1861226"/>
            <a:ext cx="1087931" cy="13908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4" idx="7"/>
            <a:endCxn id="2" idx="3"/>
          </p:cNvCxnSpPr>
          <p:nvPr/>
        </p:nvCxnSpPr>
        <p:spPr>
          <a:xfrm flipV="1">
            <a:off x="5016866" y="3648972"/>
            <a:ext cx="661043" cy="40581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3250589" y="3512708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100959" y="3670546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로맨스</a:t>
            </a:r>
            <a:endParaRPr lang="ko-KR" altLang="en-US" sz="1400" dirty="0"/>
          </a:p>
        </p:txBody>
      </p:sp>
      <p:sp>
        <p:nvSpPr>
          <p:cNvPr id="43" name="타원 42"/>
          <p:cNvSpPr/>
          <p:nvPr/>
        </p:nvSpPr>
        <p:spPr>
          <a:xfrm>
            <a:off x="2938862" y="4290528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789232" y="4448366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코미디</a:t>
            </a:r>
            <a:endParaRPr lang="ko-KR" altLang="en-US" sz="1400" dirty="0"/>
          </a:p>
        </p:txBody>
      </p:sp>
      <p:sp>
        <p:nvSpPr>
          <p:cNvPr id="45" name="타원 44"/>
          <p:cNvSpPr/>
          <p:nvPr/>
        </p:nvSpPr>
        <p:spPr>
          <a:xfrm>
            <a:off x="3603564" y="5211802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453934" y="5369640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의학</a:t>
            </a:r>
            <a:endParaRPr lang="ko-KR" altLang="en-US" sz="1400" dirty="0"/>
          </a:p>
        </p:txBody>
      </p:sp>
      <p:sp>
        <p:nvSpPr>
          <p:cNvPr id="47" name="타원 46"/>
          <p:cNvSpPr/>
          <p:nvPr/>
        </p:nvSpPr>
        <p:spPr>
          <a:xfrm>
            <a:off x="4844241" y="5027605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694611" y="5185443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추리</a:t>
            </a:r>
            <a:endParaRPr lang="ko-KR" altLang="en-US" sz="1400" dirty="0"/>
          </a:p>
        </p:txBody>
      </p:sp>
      <p:cxnSp>
        <p:nvCxnSpPr>
          <p:cNvPr id="49" name="직선 연결선 48"/>
          <p:cNvCxnSpPr>
            <a:stCxn id="41" idx="5"/>
          </p:cNvCxnSpPr>
          <p:nvPr/>
        </p:nvCxnSpPr>
        <p:spPr>
          <a:xfrm>
            <a:off x="3782741" y="4044860"/>
            <a:ext cx="701973" cy="21215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4" idx="3"/>
          </p:cNvCxnSpPr>
          <p:nvPr/>
        </p:nvCxnSpPr>
        <p:spPr>
          <a:xfrm flipV="1">
            <a:off x="3562315" y="4495640"/>
            <a:ext cx="1013702" cy="18568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5" idx="0"/>
            <a:endCxn id="4" idx="4"/>
          </p:cNvCxnSpPr>
          <p:nvPr/>
        </p:nvCxnSpPr>
        <p:spPr>
          <a:xfrm flipV="1">
            <a:off x="3915292" y="4586943"/>
            <a:ext cx="881150" cy="62485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" idx="5"/>
            <a:endCxn id="47" idx="0"/>
          </p:cNvCxnSpPr>
          <p:nvPr/>
        </p:nvCxnSpPr>
        <p:spPr>
          <a:xfrm>
            <a:off x="5016866" y="4495640"/>
            <a:ext cx="139103" cy="531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2868929" y="1261351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719299" y="1419189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</a:t>
            </a:r>
            <a:r>
              <a:rPr lang="ko-KR" altLang="en-US" sz="1400" dirty="0" smtClean="0"/>
              <a:t>쿼터</a:t>
            </a:r>
            <a:endParaRPr lang="ko-KR" altLang="en-US" sz="1400" dirty="0"/>
          </a:p>
        </p:txBody>
      </p:sp>
      <p:cxnSp>
        <p:nvCxnSpPr>
          <p:cNvPr id="64" name="직선 연결선 63"/>
          <p:cNvCxnSpPr>
            <a:stCxn id="62" idx="5"/>
          </p:cNvCxnSpPr>
          <p:nvPr/>
        </p:nvCxnSpPr>
        <p:spPr>
          <a:xfrm>
            <a:off x="3401081" y="1793503"/>
            <a:ext cx="689367" cy="273202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8096601" y="477980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7946971" y="635818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9</a:t>
            </a:r>
            <a:r>
              <a:rPr lang="ko-KR" altLang="en-US" sz="1400" dirty="0"/>
              <a:t>이</a:t>
            </a:r>
            <a:r>
              <a:rPr lang="ko-KR" altLang="en-US" sz="1400" dirty="0" smtClean="0"/>
              <a:t>닝</a:t>
            </a:r>
            <a:endParaRPr lang="ko-KR" altLang="en-US" sz="1400" dirty="0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7333903" y="760711"/>
            <a:ext cx="762696" cy="78449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3135974" y="322190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2986344" y="480028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후반</a:t>
            </a:r>
            <a:endParaRPr lang="ko-KR" altLang="en-US" sz="14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3752156" y="712832"/>
            <a:ext cx="634878" cy="189149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2245474" y="2600802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093038" y="2667256"/>
            <a:ext cx="9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파리의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연인</a:t>
            </a:r>
            <a:endParaRPr lang="en-US" altLang="ko-KR" sz="1400" dirty="0" smtClean="0"/>
          </a:p>
        </p:txBody>
      </p:sp>
      <p:cxnSp>
        <p:nvCxnSpPr>
          <p:cNvPr id="81" name="직선 연결선 80"/>
          <p:cNvCxnSpPr>
            <a:endCxn id="41" idx="1"/>
          </p:cNvCxnSpPr>
          <p:nvPr/>
        </p:nvCxnSpPr>
        <p:spPr>
          <a:xfrm>
            <a:off x="2846001" y="3077510"/>
            <a:ext cx="495891" cy="5265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2477504" y="5697611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2325068" y="5764065"/>
            <a:ext cx="9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하얀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거탑</a:t>
            </a:r>
            <a:endParaRPr lang="en-US" altLang="ko-KR" sz="1400" dirty="0" smtClean="0"/>
          </a:p>
        </p:txBody>
      </p:sp>
      <p:cxnSp>
        <p:nvCxnSpPr>
          <p:cNvPr id="89" name="직선 연결선 88"/>
          <p:cNvCxnSpPr>
            <a:endCxn id="7" idx="1"/>
          </p:cNvCxnSpPr>
          <p:nvPr/>
        </p:nvCxnSpPr>
        <p:spPr>
          <a:xfrm>
            <a:off x="6511983" y="3512708"/>
            <a:ext cx="915304" cy="542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/>
          <p:cNvSpPr/>
          <p:nvPr/>
        </p:nvSpPr>
        <p:spPr>
          <a:xfrm>
            <a:off x="8285404" y="3139840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135774" y="3297677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관찰</a:t>
            </a:r>
            <a:endParaRPr lang="ko-KR" altLang="en-US" sz="1400" dirty="0"/>
          </a:p>
        </p:txBody>
      </p:sp>
      <p:sp>
        <p:nvSpPr>
          <p:cNvPr id="95" name="타원 94"/>
          <p:cNvSpPr/>
          <p:nvPr/>
        </p:nvSpPr>
        <p:spPr>
          <a:xfrm>
            <a:off x="8844431" y="4538752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8694801" y="4696589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콘서트</a:t>
            </a:r>
            <a:endParaRPr lang="ko-KR" altLang="en-US" sz="1400" dirty="0"/>
          </a:p>
        </p:txBody>
      </p:sp>
      <p:sp>
        <p:nvSpPr>
          <p:cNvPr id="101" name="타원 100"/>
          <p:cNvSpPr/>
          <p:nvPr/>
        </p:nvSpPr>
        <p:spPr>
          <a:xfrm>
            <a:off x="3550297" y="6054011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400667" y="6211849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굿닥터</a:t>
            </a:r>
            <a:endParaRPr lang="ko-KR" altLang="en-US" sz="1400" dirty="0"/>
          </a:p>
        </p:txBody>
      </p:sp>
      <p:cxnSp>
        <p:nvCxnSpPr>
          <p:cNvPr id="103" name="직선 연결선 102"/>
          <p:cNvCxnSpPr/>
          <p:nvPr/>
        </p:nvCxnSpPr>
        <p:spPr>
          <a:xfrm flipV="1">
            <a:off x="3015751" y="5582164"/>
            <a:ext cx="547774" cy="21395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101" idx="0"/>
            <a:endCxn id="45" idx="4"/>
          </p:cNvCxnSpPr>
          <p:nvPr/>
        </p:nvCxnSpPr>
        <p:spPr>
          <a:xfrm flipV="1">
            <a:off x="3862025" y="5835257"/>
            <a:ext cx="53267" cy="21875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1579127" y="3602400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1426691" y="3668854"/>
            <a:ext cx="9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질투의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화신</a:t>
            </a:r>
            <a:endParaRPr lang="en-US" altLang="ko-KR" sz="1400" dirty="0" smtClean="0"/>
          </a:p>
        </p:txBody>
      </p:sp>
      <p:cxnSp>
        <p:nvCxnSpPr>
          <p:cNvPr id="113" name="직선 연결선 112"/>
          <p:cNvCxnSpPr>
            <a:endCxn id="43" idx="1"/>
          </p:cNvCxnSpPr>
          <p:nvPr/>
        </p:nvCxnSpPr>
        <p:spPr>
          <a:xfrm>
            <a:off x="2197557" y="4040815"/>
            <a:ext cx="832608" cy="34101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1576321" y="4650132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26691" y="4807970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김과장</a:t>
            </a:r>
            <a:endParaRPr lang="ko-KR" altLang="en-US" sz="1400" dirty="0"/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2217064" y="4696589"/>
            <a:ext cx="751718" cy="19579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5675377" y="5929952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5522941" y="5996406"/>
            <a:ext cx="9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신의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퀴즈</a:t>
            </a:r>
            <a:endParaRPr lang="en-US" altLang="ko-KR" sz="1400" dirty="0" smtClean="0"/>
          </a:p>
        </p:txBody>
      </p:sp>
      <p:cxnSp>
        <p:nvCxnSpPr>
          <p:cNvPr id="122" name="직선 연결선 121"/>
          <p:cNvCxnSpPr>
            <a:stCxn id="47" idx="5"/>
          </p:cNvCxnSpPr>
          <p:nvPr/>
        </p:nvCxnSpPr>
        <p:spPr>
          <a:xfrm>
            <a:off x="5376393" y="5559757"/>
            <a:ext cx="404042" cy="43664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>
          <a:xfrm>
            <a:off x="7548999" y="5148645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7399369" y="5306482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토크쇼</a:t>
            </a:r>
            <a:endParaRPr lang="ko-KR" altLang="en-US" sz="1400" dirty="0"/>
          </a:p>
        </p:txBody>
      </p:sp>
      <p:cxnSp>
        <p:nvCxnSpPr>
          <p:cNvPr id="127" name="직선 연결선 126"/>
          <p:cNvCxnSpPr>
            <a:stCxn id="7" idx="4"/>
            <a:endCxn id="125" idx="0"/>
          </p:cNvCxnSpPr>
          <p:nvPr/>
        </p:nvCxnSpPr>
        <p:spPr>
          <a:xfrm>
            <a:off x="7647712" y="4586943"/>
            <a:ext cx="213015" cy="5617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7917885" y="4429102"/>
            <a:ext cx="951799" cy="3077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endCxn id="93" idx="3"/>
          </p:cNvCxnSpPr>
          <p:nvPr/>
        </p:nvCxnSpPr>
        <p:spPr>
          <a:xfrm flipV="1">
            <a:off x="7925016" y="3671992"/>
            <a:ext cx="451691" cy="4895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/>
          <p:cNvSpPr/>
          <p:nvPr/>
        </p:nvSpPr>
        <p:spPr>
          <a:xfrm>
            <a:off x="8893581" y="2084446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8743951" y="2242283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미우새</a:t>
            </a:r>
            <a:endParaRPr lang="ko-KR" altLang="en-US" sz="1400" dirty="0"/>
          </a:p>
        </p:txBody>
      </p:sp>
      <p:cxnSp>
        <p:nvCxnSpPr>
          <p:cNvPr id="140" name="직선 연결선 139"/>
          <p:cNvCxnSpPr>
            <a:stCxn id="93" idx="7"/>
            <a:endCxn id="138" idx="3"/>
          </p:cNvCxnSpPr>
          <p:nvPr/>
        </p:nvCxnSpPr>
        <p:spPr>
          <a:xfrm flipV="1">
            <a:off x="8817556" y="2616598"/>
            <a:ext cx="167328" cy="6145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/>
          <p:cNvSpPr/>
          <p:nvPr/>
        </p:nvSpPr>
        <p:spPr>
          <a:xfrm>
            <a:off x="10107240" y="2567021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9957610" y="2724858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전참시</a:t>
            </a:r>
            <a:endParaRPr lang="ko-KR" altLang="en-US" sz="1400" dirty="0"/>
          </a:p>
        </p:txBody>
      </p:sp>
      <p:cxnSp>
        <p:nvCxnSpPr>
          <p:cNvPr id="147" name="직선 연결선 146"/>
          <p:cNvCxnSpPr/>
          <p:nvPr/>
        </p:nvCxnSpPr>
        <p:spPr>
          <a:xfrm flipV="1">
            <a:off x="8908859" y="2981999"/>
            <a:ext cx="1198381" cy="469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타원 151"/>
          <p:cNvSpPr/>
          <p:nvPr/>
        </p:nvSpPr>
        <p:spPr>
          <a:xfrm>
            <a:off x="10336882" y="3651760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10187252" y="3809597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나혼산</a:t>
            </a:r>
            <a:endParaRPr lang="ko-KR" altLang="en-US" sz="1400" dirty="0"/>
          </a:p>
        </p:txBody>
      </p:sp>
      <p:cxnSp>
        <p:nvCxnSpPr>
          <p:cNvPr id="154" name="직선 연결선 153"/>
          <p:cNvCxnSpPr>
            <a:stCxn id="93" idx="5"/>
          </p:cNvCxnSpPr>
          <p:nvPr/>
        </p:nvCxnSpPr>
        <p:spPr>
          <a:xfrm>
            <a:off x="8817556" y="3671992"/>
            <a:ext cx="1542772" cy="298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/>
          <p:cNvSpPr/>
          <p:nvPr/>
        </p:nvSpPr>
        <p:spPr>
          <a:xfrm>
            <a:off x="8597131" y="5888709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8447501" y="6046546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아형</a:t>
            </a:r>
            <a:endParaRPr lang="ko-KR" altLang="en-US" sz="1400" dirty="0"/>
          </a:p>
        </p:txBody>
      </p:sp>
      <p:cxnSp>
        <p:nvCxnSpPr>
          <p:cNvPr id="160" name="직선 연결선 159"/>
          <p:cNvCxnSpPr>
            <a:stCxn id="125" idx="5"/>
          </p:cNvCxnSpPr>
          <p:nvPr/>
        </p:nvCxnSpPr>
        <p:spPr>
          <a:xfrm>
            <a:off x="8081151" y="5680797"/>
            <a:ext cx="515979" cy="4951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10107240" y="5005183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9957610" y="5163020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개콘</a:t>
            </a:r>
            <a:endParaRPr lang="ko-KR" altLang="en-US" sz="1400" dirty="0"/>
          </a:p>
        </p:txBody>
      </p:sp>
      <p:cxnSp>
        <p:nvCxnSpPr>
          <p:cNvPr id="165" name="직선 연결선 164"/>
          <p:cNvCxnSpPr>
            <a:stCxn id="95" idx="5"/>
          </p:cNvCxnSpPr>
          <p:nvPr/>
        </p:nvCxnSpPr>
        <p:spPr>
          <a:xfrm>
            <a:off x="9376583" y="5070904"/>
            <a:ext cx="747830" cy="2009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10837897" y="4407388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10688267" y="4565225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웃찾사</a:t>
            </a:r>
            <a:endParaRPr lang="en-US" altLang="ko-KR" sz="1400" dirty="0"/>
          </a:p>
        </p:txBody>
      </p:sp>
      <p:cxnSp>
        <p:nvCxnSpPr>
          <p:cNvPr id="170" name="직선 연결선 169"/>
          <p:cNvCxnSpPr>
            <a:stCxn id="95" idx="7"/>
            <a:endCxn id="168" idx="1"/>
          </p:cNvCxnSpPr>
          <p:nvPr/>
        </p:nvCxnSpPr>
        <p:spPr>
          <a:xfrm flipV="1">
            <a:off x="9376583" y="4498691"/>
            <a:ext cx="1552617" cy="1313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4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822" y="598516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정보구조도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54328" y="539374"/>
            <a:ext cx="95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홈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569279" y="3028753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494464" y="3005394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개인정보처리방침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9754986" y="3046234"/>
            <a:ext cx="1155469" cy="418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680171" y="3022876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비밀번호 변경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9680171" y="324457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로그아웃</a:t>
            </a:r>
            <a:endParaRPr lang="ko-KR" altLang="en-US" sz="900" dirty="0"/>
          </a:p>
        </p:txBody>
      </p:sp>
      <p:cxnSp>
        <p:nvCxnSpPr>
          <p:cNvPr id="51" name="직선 연결선 50"/>
          <p:cNvCxnSpPr>
            <a:stCxn id="44" idx="1"/>
            <a:endCxn id="44" idx="3"/>
          </p:cNvCxnSpPr>
          <p:nvPr/>
        </p:nvCxnSpPr>
        <p:spPr>
          <a:xfrm>
            <a:off x="9754986" y="3255530"/>
            <a:ext cx="115546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7834746" y="2704038"/>
            <a:ext cx="1305098" cy="452529"/>
            <a:chOff x="7834746" y="2838831"/>
            <a:chExt cx="1305098" cy="452529"/>
          </a:xfrm>
        </p:grpSpPr>
        <p:sp>
          <p:nvSpPr>
            <p:cNvPr id="62" name="직사각형 61"/>
            <p:cNvSpPr/>
            <p:nvPr/>
          </p:nvSpPr>
          <p:spPr>
            <a:xfrm>
              <a:off x="7909561" y="2862189"/>
              <a:ext cx="1155469" cy="4185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34746" y="2838831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비밀번호 변경</a:t>
              </a:r>
              <a:endParaRPr lang="ko-KR" altLang="en-US" sz="9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34746" y="3060528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로그아웃</a:t>
              </a:r>
              <a:endParaRPr lang="ko-KR" altLang="en-US" sz="900" dirty="0"/>
            </a:p>
          </p:txBody>
        </p:sp>
        <p:cxnSp>
          <p:nvCxnSpPr>
            <p:cNvPr id="65" name="직선 연결선 64"/>
            <p:cNvCxnSpPr>
              <a:stCxn id="62" idx="1"/>
              <a:endCxn id="62" idx="3"/>
            </p:cNvCxnSpPr>
            <p:nvPr/>
          </p:nvCxnSpPr>
          <p:spPr>
            <a:xfrm>
              <a:off x="7909561" y="3071485"/>
              <a:ext cx="115546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연결선 65"/>
          <p:cNvCxnSpPr/>
          <p:nvPr/>
        </p:nvCxnSpPr>
        <p:spPr>
          <a:xfrm>
            <a:off x="9054638" y="2838825"/>
            <a:ext cx="724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9399616" y="2838825"/>
            <a:ext cx="0" cy="40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9399616" y="3244573"/>
            <a:ext cx="355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318711" y="2923125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308320" y="2214549"/>
            <a:ext cx="10390" cy="2172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4727860" y="3140185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3569278" y="3241961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3569278" y="2800217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3494464" y="2786911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Sitemap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494464" y="324457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이메일무단수집거부</a:t>
            </a:r>
            <a:endParaRPr lang="ko-KR" altLang="en-US" sz="900" dirty="0"/>
          </a:p>
        </p:txBody>
      </p:sp>
      <p:sp>
        <p:nvSpPr>
          <p:cNvPr id="112" name="직사각형 111"/>
          <p:cNvSpPr/>
          <p:nvPr/>
        </p:nvSpPr>
        <p:spPr>
          <a:xfrm>
            <a:off x="5523285" y="1690297"/>
            <a:ext cx="1654230" cy="545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656105" y="1840099"/>
            <a:ext cx="1388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Main Page</a:t>
            </a:r>
            <a:endParaRPr lang="ko-KR" altLang="en-US" sz="1000" b="1" dirty="0"/>
          </a:p>
        </p:txBody>
      </p:sp>
      <p:sp>
        <p:nvSpPr>
          <p:cNvPr id="114" name="직사각형 113"/>
          <p:cNvSpPr/>
          <p:nvPr/>
        </p:nvSpPr>
        <p:spPr>
          <a:xfrm>
            <a:off x="2350420" y="4541982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3713708" y="454198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5076996" y="454198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2275605" y="451862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회사소개</a:t>
            </a:r>
            <a:endParaRPr lang="ko-KR" altLang="en-US" sz="9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638893" y="453030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사업 분야</a:t>
            </a:r>
            <a:endParaRPr lang="ko-KR" altLang="en-US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002181" y="451862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보유 기술</a:t>
            </a:r>
            <a:endParaRPr lang="ko-KR" altLang="en-US" sz="900" dirty="0"/>
          </a:p>
        </p:txBody>
      </p:sp>
      <p:sp>
        <p:nvSpPr>
          <p:cNvPr id="124" name="직사각형 123"/>
          <p:cNvSpPr/>
          <p:nvPr/>
        </p:nvSpPr>
        <p:spPr>
          <a:xfrm>
            <a:off x="6440284" y="455366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7803572" y="4553658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9166860" y="4553658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6365469" y="453030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제품 소개</a:t>
            </a:r>
            <a:endParaRPr lang="ko-KR" altLang="en-US" sz="9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728757" y="4541979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주요실적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9092045" y="4530300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Contact</a:t>
            </a:r>
            <a:endParaRPr lang="ko-KR" altLang="en-US" sz="900" dirty="0"/>
          </a:p>
        </p:txBody>
      </p:sp>
      <p:sp>
        <p:nvSpPr>
          <p:cNvPr id="130" name="직사각형 129"/>
          <p:cNvSpPr/>
          <p:nvPr/>
        </p:nvSpPr>
        <p:spPr>
          <a:xfrm>
            <a:off x="2351461" y="4884827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3714749" y="488482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5078037" y="488482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6441325" y="489650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7804613" y="4896503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9167901" y="4896503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/>
          <p:cNvCxnSpPr/>
          <p:nvPr/>
        </p:nvCxnSpPr>
        <p:spPr>
          <a:xfrm>
            <a:off x="2926080" y="4387331"/>
            <a:ext cx="682890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17" idx="0"/>
          </p:cNvCxnSpPr>
          <p:nvPr/>
        </p:nvCxnSpPr>
        <p:spPr>
          <a:xfrm flipH="1" flipV="1">
            <a:off x="2925039" y="4383832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H="1" flipV="1">
            <a:off x="4289367" y="4387329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H="1" flipV="1">
            <a:off x="5649539" y="437811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H="1" flipV="1">
            <a:off x="7011793" y="438732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H="1" flipV="1">
            <a:off x="8375594" y="4387327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H="1" flipV="1">
            <a:off x="9779408" y="4387327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275605" y="4869436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인사말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회사연력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연락처</a:t>
            </a:r>
            <a:endParaRPr lang="ko-KR" altLang="en-US" sz="900" dirty="0"/>
          </a:p>
        </p:txBody>
      </p:sp>
      <p:sp>
        <p:nvSpPr>
          <p:cNvPr id="164" name="TextBox 163"/>
          <p:cNvSpPr txBox="1"/>
          <p:nvPr/>
        </p:nvSpPr>
        <p:spPr>
          <a:xfrm>
            <a:off x="3638893" y="4878812"/>
            <a:ext cx="1305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노면 </a:t>
            </a:r>
            <a:r>
              <a:rPr lang="ko-KR" altLang="en-US" sz="900" dirty="0" err="1" smtClean="0"/>
              <a:t>트램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ERS </a:t>
            </a:r>
            <a:r>
              <a:rPr lang="ko-KR" altLang="en-US" sz="900" dirty="0" err="1" smtClean="0"/>
              <a:t>퀘도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철도궤도</a:t>
            </a:r>
            <a:r>
              <a:rPr lang="ko-KR" altLang="en-US" sz="900" dirty="0" smtClean="0"/>
              <a:t> 시공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유지보수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진동 제어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013612" y="4870836"/>
            <a:ext cx="1305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트램</a:t>
            </a:r>
            <a:r>
              <a:rPr lang="ko-KR" altLang="en-US" sz="900" dirty="0" smtClean="0"/>
              <a:t> 설계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홈 시공법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Precast</a:t>
            </a:r>
            <a:r>
              <a:rPr lang="ko-KR" altLang="en-US" sz="900" dirty="0" smtClean="0"/>
              <a:t>시공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침하복원공법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검측 및 보수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엔지니어링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359244" y="4878812"/>
            <a:ext cx="1305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err="1" smtClean="0"/>
              <a:t>Polycork</a:t>
            </a:r>
            <a:endParaRPr lang="en-US" altLang="ko-KR" sz="900" dirty="0" smtClean="0"/>
          </a:p>
          <a:p>
            <a:pPr algn="ctr"/>
            <a:r>
              <a:rPr lang="en-US" altLang="ko-KR" sz="900" dirty="0" err="1" smtClean="0"/>
              <a:t>PURailsrip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한국형 </a:t>
            </a:r>
            <a:r>
              <a:rPr lang="en-US" altLang="ko-KR" sz="900" dirty="0" smtClean="0"/>
              <a:t>EPS </a:t>
            </a:r>
            <a:r>
              <a:rPr lang="ko-KR" altLang="en-US" sz="900" dirty="0" smtClean="0"/>
              <a:t>궤도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레일자켓</a:t>
            </a:r>
            <a:r>
              <a:rPr lang="ko-KR" altLang="en-US" sz="900" dirty="0" smtClean="0"/>
              <a:t> 궤도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저소음 철도교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슬라이딩 </a:t>
            </a:r>
            <a:r>
              <a:rPr lang="en-US" altLang="ko-KR" sz="900" dirty="0" smtClean="0"/>
              <a:t>ERS </a:t>
            </a:r>
            <a:r>
              <a:rPr lang="ko-KR" altLang="en-US" sz="900" dirty="0" smtClean="0"/>
              <a:t>궤도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테르밋용접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차축검지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741742" y="4881145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트램</a:t>
            </a:r>
            <a:r>
              <a:rPr lang="ko-KR" altLang="en-US" sz="900" dirty="0" smtClean="0"/>
              <a:t> 궤도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철도 궤도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저소음 궤도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Crane </a:t>
            </a:r>
            <a:r>
              <a:rPr lang="ko-KR" altLang="en-US" sz="900" dirty="0" smtClean="0"/>
              <a:t>궤도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9102437" y="4904100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문의 하기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Q&amp;A</a:t>
            </a:r>
          </a:p>
          <a:p>
            <a:pPr algn="ctr"/>
            <a:r>
              <a:rPr lang="ko-KR" altLang="en-US" sz="900" dirty="0" smtClean="0"/>
              <a:t>자료실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News</a:t>
            </a:r>
            <a:endParaRPr lang="ko-KR" altLang="en-US" sz="900" dirty="0"/>
          </a:p>
        </p:txBody>
      </p:sp>
      <p:sp>
        <p:nvSpPr>
          <p:cNvPr id="176" name="직사각형 175"/>
          <p:cNvSpPr/>
          <p:nvPr/>
        </p:nvSpPr>
        <p:spPr>
          <a:xfrm>
            <a:off x="7606144" y="501324"/>
            <a:ext cx="1155469" cy="769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8969432" y="501322"/>
            <a:ext cx="1155469" cy="769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10332720" y="501322"/>
            <a:ext cx="1155469" cy="769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7606144" y="1465188"/>
            <a:ext cx="1155469" cy="222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8969432" y="1465186"/>
            <a:ext cx="1155469" cy="222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10332720" y="1465186"/>
            <a:ext cx="1155469" cy="222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7531329" y="1441829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사이트 설정</a:t>
            </a:r>
            <a:endParaRPr lang="ko-KR" altLang="en-US" sz="900" dirty="0"/>
          </a:p>
        </p:txBody>
      </p:sp>
      <p:sp>
        <p:nvSpPr>
          <p:cNvPr id="183" name="TextBox 182"/>
          <p:cNvSpPr txBox="1"/>
          <p:nvPr/>
        </p:nvSpPr>
        <p:spPr>
          <a:xfrm>
            <a:off x="8894617" y="522073"/>
            <a:ext cx="1305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회사 연혁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기술진 정보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특허 정보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주요제품</a:t>
            </a:r>
            <a:r>
              <a:rPr lang="ko-KR" altLang="en-US" sz="900" dirty="0" smtClean="0"/>
              <a:t> 정보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보유장비</a:t>
            </a:r>
            <a:r>
              <a:rPr lang="ko-KR" altLang="en-US" sz="900" dirty="0" smtClean="0"/>
              <a:t> 정보</a:t>
            </a:r>
            <a:endParaRPr lang="ko-KR" altLang="en-US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10257905" y="522073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사업 분야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보유 기술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제품 소개</a:t>
            </a:r>
            <a:endParaRPr lang="ko-KR" altLang="en-US" sz="900" dirty="0"/>
          </a:p>
        </p:txBody>
      </p:sp>
      <p:sp>
        <p:nvSpPr>
          <p:cNvPr id="185" name="TextBox 184"/>
          <p:cNvSpPr txBox="1"/>
          <p:nvPr/>
        </p:nvSpPr>
        <p:spPr>
          <a:xfrm>
            <a:off x="8894617" y="1453507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주요 정보 설정</a:t>
            </a:r>
            <a:endParaRPr lang="ko-KR" altLang="en-US" sz="9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0257905" y="1441828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주요 페이지 설정</a:t>
            </a:r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552112" y="513381"/>
            <a:ext cx="1305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웹사이트 기본정보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메인슬라이더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팝업 관리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관계사 </a:t>
            </a:r>
            <a:r>
              <a:rPr lang="ko-KR" altLang="en-US" sz="900" dirty="0" err="1" smtClean="0"/>
              <a:t>링크관리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회원 관리</a:t>
            </a:r>
            <a:endParaRPr lang="ko-KR" altLang="en-US" sz="900" dirty="0"/>
          </a:p>
        </p:txBody>
      </p:sp>
      <p:cxnSp>
        <p:nvCxnSpPr>
          <p:cNvPr id="188" name="직선 연결선 187"/>
          <p:cNvCxnSpPr/>
          <p:nvPr/>
        </p:nvCxnSpPr>
        <p:spPr>
          <a:xfrm flipV="1">
            <a:off x="8212973" y="1675201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flipV="1">
            <a:off x="9547166" y="1688049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 flipV="1">
            <a:off x="10910454" y="1688049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8204661" y="1812328"/>
            <a:ext cx="270579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 flipV="1">
            <a:off x="10332720" y="1812328"/>
            <a:ext cx="0" cy="904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/>
          <p:cNvSpPr/>
          <p:nvPr/>
        </p:nvSpPr>
        <p:spPr>
          <a:xfrm>
            <a:off x="9754986" y="2753145"/>
            <a:ext cx="1155469" cy="222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/>
          <p:cNvSpPr txBox="1"/>
          <p:nvPr/>
        </p:nvSpPr>
        <p:spPr>
          <a:xfrm>
            <a:off x="9680171" y="2729787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관리자 모드</a:t>
            </a:r>
            <a:endParaRPr lang="ko-KR" altLang="en-US" sz="900" dirty="0"/>
          </a:p>
        </p:txBody>
      </p:sp>
      <p:sp>
        <p:nvSpPr>
          <p:cNvPr id="202" name="직사각형 201"/>
          <p:cNvSpPr/>
          <p:nvPr/>
        </p:nvSpPr>
        <p:spPr>
          <a:xfrm>
            <a:off x="224444" y="1687484"/>
            <a:ext cx="1138843" cy="199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315883" y="1664125"/>
            <a:ext cx="955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Depth1</a:t>
            </a:r>
            <a:endParaRPr lang="ko-KR" altLang="en-US" sz="1000" dirty="0"/>
          </a:p>
        </p:txBody>
      </p:sp>
      <p:sp>
        <p:nvSpPr>
          <p:cNvPr id="204" name="직사각형 203"/>
          <p:cNvSpPr/>
          <p:nvPr/>
        </p:nvSpPr>
        <p:spPr>
          <a:xfrm>
            <a:off x="224444" y="2018413"/>
            <a:ext cx="1138843" cy="1995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/>
          <p:cNvSpPr txBox="1"/>
          <p:nvPr/>
        </p:nvSpPr>
        <p:spPr>
          <a:xfrm>
            <a:off x="315883" y="1995054"/>
            <a:ext cx="955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Depth2</a:t>
            </a:r>
            <a:endParaRPr lang="ko-KR" altLang="en-US" sz="1000" dirty="0"/>
          </a:p>
        </p:txBody>
      </p:sp>
      <p:sp>
        <p:nvSpPr>
          <p:cNvPr id="206" name="직사각형 205"/>
          <p:cNvSpPr/>
          <p:nvPr/>
        </p:nvSpPr>
        <p:spPr>
          <a:xfrm>
            <a:off x="224444" y="2349342"/>
            <a:ext cx="1138843" cy="1995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315883" y="2325983"/>
            <a:ext cx="955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Depth3</a:t>
            </a:r>
            <a:endParaRPr lang="ko-KR" altLang="en-US" sz="1000" dirty="0"/>
          </a:p>
        </p:txBody>
      </p:sp>
      <p:sp>
        <p:nvSpPr>
          <p:cNvPr id="208" name="직사각형 207"/>
          <p:cNvSpPr/>
          <p:nvPr/>
        </p:nvSpPr>
        <p:spPr>
          <a:xfrm>
            <a:off x="224444" y="2703630"/>
            <a:ext cx="1138843" cy="1995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/>
          <p:cNvSpPr txBox="1"/>
          <p:nvPr/>
        </p:nvSpPr>
        <p:spPr>
          <a:xfrm>
            <a:off x="315883" y="2680271"/>
            <a:ext cx="955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Depth4</a:t>
            </a:r>
            <a:endParaRPr lang="ko-KR" altLang="en-US" sz="1000" dirty="0"/>
          </a:p>
        </p:txBody>
      </p:sp>
      <p:sp>
        <p:nvSpPr>
          <p:cNvPr id="210" name="직사각형 209"/>
          <p:cNvSpPr/>
          <p:nvPr/>
        </p:nvSpPr>
        <p:spPr>
          <a:xfrm>
            <a:off x="224444" y="3057918"/>
            <a:ext cx="1138843" cy="1995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315883" y="3034559"/>
            <a:ext cx="955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Depth5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6189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822" y="598516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정보구조도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449533" y="3216674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374718" y="3193315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개인정보처리방침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793579" y="3234155"/>
            <a:ext cx="872455" cy="418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737089" y="3210797"/>
            <a:ext cx="9854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비밀번호 변경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6737089" y="3432494"/>
            <a:ext cx="9854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로그아웃</a:t>
            </a:r>
            <a:endParaRPr lang="ko-KR" altLang="en-US" sz="900" dirty="0"/>
          </a:p>
        </p:txBody>
      </p:sp>
      <p:cxnSp>
        <p:nvCxnSpPr>
          <p:cNvPr id="51" name="직선 연결선 50"/>
          <p:cNvCxnSpPr>
            <a:stCxn id="44" idx="1"/>
            <a:endCxn id="44" idx="3"/>
          </p:cNvCxnSpPr>
          <p:nvPr/>
        </p:nvCxnSpPr>
        <p:spPr>
          <a:xfrm>
            <a:off x="6793579" y="3443451"/>
            <a:ext cx="87245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5343671" y="2891959"/>
            <a:ext cx="985435" cy="452529"/>
            <a:chOff x="7834746" y="2838831"/>
            <a:chExt cx="1305098" cy="452529"/>
          </a:xfrm>
        </p:grpSpPr>
        <p:sp>
          <p:nvSpPr>
            <p:cNvPr id="62" name="직사각형 61"/>
            <p:cNvSpPr/>
            <p:nvPr/>
          </p:nvSpPr>
          <p:spPr>
            <a:xfrm>
              <a:off x="7909561" y="2862189"/>
              <a:ext cx="1155469" cy="4185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34746" y="2838831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비밀번호 변경</a:t>
              </a:r>
              <a:endParaRPr lang="ko-KR" altLang="en-US" sz="9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34746" y="3060528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로그아웃</a:t>
              </a:r>
              <a:endParaRPr lang="ko-KR" altLang="en-US" sz="900" dirty="0"/>
            </a:p>
          </p:txBody>
        </p:sp>
        <p:cxnSp>
          <p:nvCxnSpPr>
            <p:cNvPr id="65" name="직선 연결선 64"/>
            <p:cNvCxnSpPr>
              <a:stCxn id="62" idx="1"/>
              <a:endCxn id="62" idx="3"/>
            </p:cNvCxnSpPr>
            <p:nvPr/>
          </p:nvCxnSpPr>
          <p:spPr>
            <a:xfrm>
              <a:off x="7909561" y="3071485"/>
              <a:ext cx="115546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연결선 65"/>
          <p:cNvCxnSpPr/>
          <p:nvPr/>
        </p:nvCxnSpPr>
        <p:spPr>
          <a:xfrm>
            <a:off x="6264770" y="3026746"/>
            <a:ext cx="260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6525251" y="3026746"/>
            <a:ext cx="0" cy="40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6525251" y="3432494"/>
            <a:ext cx="268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4198965" y="3111046"/>
            <a:ext cx="1201197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4188574" y="2402470"/>
            <a:ext cx="10390" cy="2172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2608114" y="3328106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1449532" y="3429882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449532" y="2988138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374718" y="2974832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Sitemap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374718" y="343249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이메일무단수집거부</a:t>
            </a:r>
            <a:endParaRPr lang="ko-KR" altLang="en-US" sz="900" dirty="0"/>
          </a:p>
        </p:txBody>
      </p:sp>
      <p:sp>
        <p:nvSpPr>
          <p:cNvPr id="112" name="직사각형 111"/>
          <p:cNvSpPr/>
          <p:nvPr/>
        </p:nvSpPr>
        <p:spPr>
          <a:xfrm>
            <a:off x="3403539" y="1878218"/>
            <a:ext cx="1654230" cy="545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3536359" y="2028020"/>
            <a:ext cx="1388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Main Page</a:t>
            </a:r>
            <a:endParaRPr lang="ko-KR" altLang="en-US" sz="1000" b="1" dirty="0"/>
          </a:p>
        </p:txBody>
      </p:sp>
      <p:sp>
        <p:nvSpPr>
          <p:cNvPr id="114" name="직사각형 113"/>
          <p:cNvSpPr/>
          <p:nvPr/>
        </p:nvSpPr>
        <p:spPr>
          <a:xfrm>
            <a:off x="230674" y="4729903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1593962" y="4729901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2957250" y="4729901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155859" y="4706544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회사소개</a:t>
            </a:r>
            <a:endParaRPr lang="ko-KR" altLang="en-US" sz="9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519147" y="471822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신한 </a:t>
            </a:r>
            <a:r>
              <a:rPr lang="en-US" altLang="ko-KR" sz="900" dirty="0" smtClean="0"/>
              <a:t>ESG</a:t>
            </a:r>
            <a:endParaRPr lang="ko-KR" altLang="en-US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882435" y="470654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SOL ETE</a:t>
            </a:r>
            <a:endParaRPr lang="ko-KR" altLang="en-US" sz="900" dirty="0"/>
          </a:p>
        </p:txBody>
      </p:sp>
      <p:sp>
        <p:nvSpPr>
          <p:cNvPr id="124" name="직사각형 123"/>
          <p:cNvSpPr/>
          <p:nvPr/>
        </p:nvSpPr>
        <p:spPr>
          <a:xfrm>
            <a:off x="8493525" y="279169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5683826" y="4741579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7047114" y="4741579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8418710" y="276833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추천 펀드</a:t>
            </a:r>
            <a:endParaRPr lang="ko-KR" altLang="en-US" sz="9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609011" y="4729900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투자 정보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972299" y="471822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신한 라운지</a:t>
            </a:r>
            <a:endParaRPr lang="ko-KR" altLang="en-US" sz="900" dirty="0"/>
          </a:p>
        </p:txBody>
      </p:sp>
      <p:sp>
        <p:nvSpPr>
          <p:cNvPr id="130" name="직사각형 129"/>
          <p:cNvSpPr/>
          <p:nvPr/>
        </p:nvSpPr>
        <p:spPr>
          <a:xfrm>
            <a:off x="231715" y="5072748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1595003" y="5072746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2958291" y="5072746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4321579" y="5084426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5684867" y="5084424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7048155" y="5084424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/>
          <p:cNvCxnSpPr/>
          <p:nvPr/>
        </p:nvCxnSpPr>
        <p:spPr>
          <a:xfrm flipV="1">
            <a:off x="806334" y="4566039"/>
            <a:ext cx="8224925" cy="921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17" idx="0"/>
          </p:cNvCxnSpPr>
          <p:nvPr/>
        </p:nvCxnSpPr>
        <p:spPr>
          <a:xfrm flipH="1" flipV="1">
            <a:off x="805293" y="4571753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H="1" flipV="1">
            <a:off x="2169621" y="4575250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H="1" flipV="1">
            <a:off x="3529793" y="4566039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H="1" flipV="1">
            <a:off x="6255848" y="457524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H="1" flipV="1">
            <a:off x="7659662" y="457524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155859" y="5057357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회사 개요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그룹 회사 소개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투자 철학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윤리 경영</a:t>
            </a:r>
            <a:endParaRPr lang="en-US" altLang="ko-KR" sz="900" dirty="0" smtClean="0"/>
          </a:p>
        </p:txBody>
      </p:sp>
      <p:sp>
        <p:nvSpPr>
          <p:cNvPr id="164" name="TextBox 163"/>
          <p:cNvSpPr txBox="1"/>
          <p:nvPr/>
        </p:nvSpPr>
        <p:spPr>
          <a:xfrm>
            <a:off x="1519147" y="506673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ESG </a:t>
            </a:r>
            <a:r>
              <a:rPr lang="ko-KR" altLang="en-US" sz="900" dirty="0" smtClean="0"/>
              <a:t>투자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893866" y="5058757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SOL ETE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4239498" y="5066733"/>
            <a:ext cx="1305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전체 펀드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추천 펀드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테마 펀드 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SOL ETE</a:t>
            </a:r>
          </a:p>
          <a:p>
            <a:pPr algn="ctr"/>
            <a:r>
              <a:rPr lang="ko-KR" altLang="en-US" sz="900" dirty="0" smtClean="0"/>
              <a:t>펀드 </a:t>
            </a:r>
            <a:r>
              <a:rPr lang="ko-KR" altLang="en-US" sz="900" dirty="0" err="1" smtClean="0"/>
              <a:t>판매사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펀드 비교</a:t>
            </a:r>
            <a:endParaRPr lang="en-US" altLang="ko-KR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5621996" y="5069066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펀드 뉴스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카드 뉴스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리서치 자료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6982691" y="5092021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자주 묻는 질문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신한 </a:t>
            </a:r>
            <a:r>
              <a:rPr lang="en-US" altLang="ko-KR" sz="900" dirty="0" smtClean="0"/>
              <a:t>TV</a:t>
            </a:r>
          </a:p>
          <a:p>
            <a:pPr algn="ctr"/>
            <a:r>
              <a:rPr lang="ko-KR" altLang="en-US" sz="900" dirty="0" smtClean="0"/>
              <a:t>신한 </a:t>
            </a:r>
            <a:r>
              <a:rPr lang="en-US" altLang="ko-KR" sz="900" dirty="0" smtClean="0"/>
              <a:t>Live</a:t>
            </a:r>
            <a:endParaRPr lang="ko-KR" altLang="en-US" sz="900" dirty="0"/>
          </a:p>
        </p:txBody>
      </p:sp>
      <p:sp>
        <p:nvSpPr>
          <p:cNvPr id="88" name="직사각형 87"/>
          <p:cNvSpPr/>
          <p:nvPr/>
        </p:nvSpPr>
        <p:spPr>
          <a:xfrm>
            <a:off x="8418711" y="4733125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8343896" y="4709767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공지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공시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8419752" y="5075970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 flipH="1" flipV="1">
            <a:off x="8782918" y="4494824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354288" y="5083567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공지 사항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공시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스튜어드십</a:t>
            </a:r>
            <a:r>
              <a:rPr lang="ko-KR" altLang="en-US" sz="900" dirty="0" smtClean="0"/>
              <a:t> 코드</a:t>
            </a:r>
            <a:endParaRPr lang="ko-KR" altLang="en-US" sz="900" dirty="0"/>
          </a:p>
        </p:txBody>
      </p:sp>
      <p:sp>
        <p:nvSpPr>
          <p:cNvPr id="95" name="직사각형 94"/>
          <p:cNvSpPr/>
          <p:nvPr/>
        </p:nvSpPr>
        <p:spPr>
          <a:xfrm>
            <a:off x="9982544" y="3033532"/>
            <a:ext cx="1627412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9907728" y="3010173"/>
            <a:ext cx="183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판매순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9982543" y="3246740"/>
            <a:ext cx="1627412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982543" y="2804996"/>
            <a:ext cx="1627412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9907728" y="2791690"/>
            <a:ext cx="183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수익률 순</a:t>
            </a:r>
            <a:endParaRPr lang="ko-KR" alt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9907728" y="3249351"/>
            <a:ext cx="18381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신규 출시</a:t>
            </a:r>
            <a:endParaRPr lang="ko-KR" altLang="en-US" sz="900" dirty="0"/>
          </a:p>
        </p:txBody>
      </p:sp>
      <p:cxnSp>
        <p:nvCxnSpPr>
          <p:cNvPr id="101" name="직선 연결선 100"/>
          <p:cNvCxnSpPr/>
          <p:nvPr/>
        </p:nvCxnSpPr>
        <p:spPr>
          <a:xfrm>
            <a:off x="9636525" y="2904303"/>
            <a:ext cx="331470" cy="6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8493525" y="3704454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8418710" y="3681095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테마 펀드</a:t>
            </a:r>
            <a:endParaRPr lang="ko-KR" altLang="en-US" sz="900" dirty="0"/>
          </a:p>
        </p:txBody>
      </p:sp>
      <p:sp>
        <p:nvSpPr>
          <p:cNvPr id="121" name="직사각형 120"/>
          <p:cNvSpPr/>
          <p:nvPr/>
        </p:nvSpPr>
        <p:spPr>
          <a:xfrm>
            <a:off x="9982544" y="3946296"/>
            <a:ext cx="1627412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9907728" y="3922937"/>
            <a:ext cx="183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Target </a:t>
            </a:r>
            <a:r>
              <a:rPr lang="ko-KR" altLang="en-US" sz="1000" dirty="0" err="1" smtClean="0"/>
              <a:t>추천펀드</a:t>
            </a:r>
            <a:endParaRPr lang="ko-KR" altLang="en-US" sz="1000" dirty="0"/>
          </a:p>
        </p:txBody>
      </p:sp>
      <p:sp>
        <p:nvSpPr>
          <p:cNvPr id="136" name="직사각형 135"/>
          <p:cNvSpPr/>
          <p:nvPr/>
        </p:nvSpPr>
        <p:spPr>
          <a:xfrm>
            <a:off x="9982543" y="3717760"/>
            <a:ext cx="1627412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9907728" y="3704454"/>
            <a:ext cx="183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추천 메타</a:t>
            </a:r>
            <a:endParaRPr lang="ko-KR" altLang="en-US" sz="1000" dirty="0"/>
          </a:p>
        </p:txBody>
      </p:sp>
      <p:cxnSp>
        <p:nvCxnSpPr>
          <p:cNvPr id="140" name="직선 연결선 139"/>
          <p:cNvCxnSpPr/>
          <p:nvPr/>
        </p:nvCxnSpPr>
        <p:spPr>
          <a:xfrm>
            <a:off x="9636525" y="3817067"/>
            <a:ext cx="331470" cy="6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직사각형 197"/>
          <p:cNvSpPr/>
          <p:nvPr/>
        </p:nvSpPr>
        <p:spPr>
          <a:xfrm>
            <a:off x="8493526" y="407624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/>
          <p:cNvSpPr txBox="1"/>
          <p:nvPr/>
        </p:nvSpPr>
        <p:spPr>
          <a:xfrm>
            <a:off x="8418711" y="384265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공시</a:t>
            </a:r>
            <a:endParaRPr lang="ko-KR" altLang="en-US" sz="900" dirty="0"/>
          </a:p>
        </p:txBody>
      </p:sp>
      <p:sp>
        <p:nvSpPr>
          <p:cNvPr id="200" name="직사각형 199"/>
          <p:cNvSpPr/>
          <p:nvPr/>
        </p:nvSpPr>
        <p:spPr>
          <a:xfrm>
            <a:off x="9982545" y="649466"/>
            <a:ext cx="1627410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TextBox 200"/>
          <p:cNvSpPr txBox="1"/>
          <p:nvPr/>
        </p:nvSpPr>
        <p:spPr>
          <a:xfrm>
            <a:off x="10081255" y="642765"/>
            <a:ext cx="1452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수시공시</a:t>
            </a:r>
            <a:endParaRPr lang="ko-KR" altLang="en-US" sz="1000" dirty="0"/>
          </a:p>
        </p:txBody>
      </p:sp>
      <p:sp>
        <p:nvSpPr>
          <p:cNvPr id="212" name="직사각형 211"/>
          <p:cNvSpPr/>
          <p:nvPr/>
        </p:nvSpPr>
        <p:spPr>
          <a:xfrm>
            <a:off x="9982544" y="862674"/>
            <a:ext cx="1627410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/>
          <p:cNvSpPr/>
          <p:nvPr/>
        </p:nvSpPr>
        <p:spPr>
          <a:xfrm>
            <a:off x="9982544" y="420930"/>
            <a:ext cx="1627410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TextBox 213"/>
          <p:cNvSpPr txBox="1"/>
          <p:nvPr/>
        </p:nvSpPr>
        <p:spPr>
          <a:xfrm>
            <a:off x="10081255" y="424282"/>
            <a:ext cx="1452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경영공시</a:t>
            </a:r>
            <a:endParaRPr lang="ko-KR" altLang="en-US" sz="1000" dirty="0"/>
          </a:p>
        </p:txBody>
      </p:sp>
      <p:sp>
        <p:nvSpPr>
          <p:cNvPr id="215" name="TextBox 214"/>
          <p:cNvSpPr txBox="1"/>
          <p:nvPr/>
        </p:nvSpPr>
        <p:spPr>
          <a:xfrm>
            <a:off x="10081255" y="881943"/>
            <a:ext cx="14527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파생공시</a:t>
            </a:r>
            <a:endParaRPr lang="ko-KR" altLang="en-US" sz="900" dirty="0"/>
          </a:p>
        </p:txBody>
      </p:sp>
      <p:cxnSp>
        <p:nvCxnSpPr>
          <p:cNvPr id="216" name="직선 연결선 215"/>
          <p:cNvCxnSpPr/>
          <p:nvPr/>
        </p:nvCxnSpPr>
        <p:spPr>
          <a:xfrm>
            <a:off x="9636526" y="520237"/>
            <a:ext cx="331470" cy="6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>
            <a:off x="8493526" y="1320388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TextBox 217"/>
          <p:cNvSpPr txBox="1"/>
          <p:nvPr/>
        </p:nvSpPr>
        <p:spPr>
          <a:xfrm>
            <a:off x="8418711" y="1297029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스듀어드십</a:t>
            </a:r>
            <a:r>
              <a:rPr lang="ko-KR" altLang="en-US" sz="900" dirty="0" smtClean="0"/>
              <a:t> 코드</a:t>
            </a:r>
            <a:endParaRPr lang="ko-KR" altLang="en-US" sz="900" dirty="0"/>
          </a:p>
        </p:txBody>
      </p:sp>
      <p:sp>
        <p:nvSpPr>
          <p:cNvPr id="219" name="직사각형 218"/>
          <p:cNvSpPr/>
          <p:nvPr/>
        </p:nvSpPr>
        <p:spPr>
          <a:xfrm>
            <a:off x="9982545" y="1562230"/>
            <a:ext cx="1627411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9907729" y="1538871"/>
            <a:ext cx="1838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의결권 행사에 관한 규정</a:t>
            </a:r>
            <a:endParaRPr lang="ko-KR" altLang="en-US" sz="1000" dirty="0"/>
          </a:p>
        </p:txBody>
      </p:sp>
      <p:sp>
        <p:nvSpPr>
          <p:cNvPr id="221" name="직사각형 220"/>
          <p:cNvSpPr/>
          <p:nvPr/>
        </p:nvSpPr>
        <p:spPr>
          <a:xfrm>
            <a:off x="9982544" y="1333694"/>
            <a:ext cx="1627411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9907729" y="1320388"/>
            <a:ext cx="1838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스튜어드십코드</a:t>
            </a:r>
            <a:r>
              <a:rPr lang="ko-KR" altLang="en-US" sz="1000" dirty="0" smtClean="0"/>
              <a:t> 소개</a:t>
            </a:r>
            <a:endParaRPr lang="ko-KR" altLang="en-US" sz="1000" dirty="0"/>
          </a:p>
        </p:txBody>
      </p:sp>
      <p:cxnSp>
        <p:nvCxnSpPr>
          <p:cNvPr id="223" name="직선 연결선 222"/>
          <p:cNvCxnSpPr/>
          <p:nvPr/>
        </p:nvCxnSpPr>
        <p:spPr>
          <a:xfrm>
            <a:off x="9636526" y="1433001"/>
            <a:ext cx="331470" cy="6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/>
          <p:cNvSpPr/>
          <p:nvPr/>
        </p:nvSpPr>
        <p:spPr>
          <a:xfrm>
            <a:off x="9982544" y="1769444"/>
            <a:ext cx="1627411" cy="441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9907729" y="1787872"/>
            <a:ext cx="1838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의결권행사와 </a:t>
            </a:r>
            <a:r>
              <a:rPr lang="ko-KR" altLang="en-US" sz="1000" dirty="0" err="1" smtClean="0"/>
              <a:t>수택자</a:t>
            </a:r>
            <a:r>
              <a:rPr lang="ko-KR" altLang="en-US" sz="1000" dirty="0" smtClean="0"/>
              <a:t> 책임 </a:t>
            </a:r>
            <a:r>
              <a:rPr lang="ko-KR" altLang="en-US" sz="1000" dirty="0" err="1" smtClean="0"/>
              <a:t>이행활동</a:t>
            </a:r>
            <a:r>
              <a:rPr lang="ko-KR" altLang="en-US" sz="1000" dirty="0" smtClean="0"/>
              <a:t> 내역</a:t>
            </a:r>
            <a:endParaRPr lang="ko-KR" altLang="en-US" sz="1000" dirty="0"/>
          </a:p>
        </p:txBody>
      </p:sp>
      <p:sp>
        <p:nvSpPr>
          <p:cNvPr id="226" name="직사각형 225"/>
          <p:cNvSpPr/>
          <p:nvPr/>
        </p:nvSpPr>
        <p:spPr>
          <a:xfrm>
            <a:off x="4312223" y="4741579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4237408" y="4729900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펀드 상품</a:t>
            </a:r>
            <a:endParaRPr lang="ko-KR" altLang="en-US" sz="900" dirty="0"/>
          </a:p>
        </p:txBody>
      </p:sp>
      <p:cxnSp>
        <p:nvCxnSpPr>
          <p:cNvPr id="228" name="직선 연결선 227"/>
          <p:cNvCxnSpPr/>
          <p:nvPr/>
        </p:nvCxnSpPr>
        <p:spPr>
          <a:xfrm flipH="1" flipV="1">
            <a:off x="4884245" y="457524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96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822" y="598516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정보구조도</a:t>
            </a:r>
            <a:endParaRPr lang="ko-KR" altLang="en-US" dirty="0"/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10910454" y="1664122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569279" y="3028753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494464" y="3005394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개인정보처리방침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9754986" y="3046234"/>
            <a:ext cx="1155469" cy="418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680171" y="3022876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비밀번호 변경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9680171" y="324457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로그아웃</a:t>
            </a:r>
            <a:endParaRPr lang="ko-KR" altLang="en-US" sz="900" dirty="0"/>
          </a:p>
        </p:txBody>
      </p:sp>
      <p:cxnSp>
        <p:nvCxnSpPr>
          <p:cNvPr id="51" name="직선 연결선 50"/>
          <p:cNvCxnSpPr>
            <a:stCxn id="44" idx="1"/>
            <a:endCxn id="44" idx="3"/>
          </p:cNvCxnSpPr>
          <p:nvPr/>
        </p:nvCxnSpPr>
        <p:spPr>
          <a:xfrm>
            <a:off x="9754986" y="3255530"/>
            <a:ext cx="115546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7834746" y="2704038"/>
            <a:ext cx="1305098" cy="452529"/>
            <a:chOff x="7834746" y="2838831"/>
            <a:chExt cx="1305098" cy="452529"/>
          </a:xfrm>
        </p:grpSpPr>
        <p:sp>
          <p:nvSpPr>
            <p:cNvPr id="62" name="직사각형 61"/>
            <p:cNvSpPr/>
            <p:nvPr/>
          </p:nvSpPr>
          <p:spPr>
            <a:xfrm>
              <a:off x="7909561" y="2862189"/>
              <a:ext cx="1155469" cy="4185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34746" y="2838831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비밀번호 변경</a:t>
              </a:r>
              <a:endParaRPr lang="ko-KR" altLang="en-US" sz="9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34746" y="3060528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로그아웃</a:t>
              </a:r>
              <a:endParaRPr lang="ko-KR" altLang="en-US" sz="900" dirty="0"/>
            </a:p>
          </p:txBody>
        </p:sp>
        <p:cxnSp>
          <p:nvCxnSpPr>
            <p:cNvPr id="65" name="직선 연결선 64"/>
            <p:cNvCxnSpPr>
              <a:stCxn id="62" idx="1"/>
              <a:endCxn id="62" idx="3"/>
            </p:cNvCxnSpPr>
            <p:nvPr/>
          </p:nvCxnSpPr>
          <p:spPr>
            <a:xfrm>
              <a:off x="7909561" y="3071485"/>
              <a:ext cx="115546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연결선 65"/>
          <p:cNvCxnSpPr/>
          <p:nvPr/>
        </p:nvCxnSpPr>
        <p:spPr>
          <a:xfrm>
            <a:off x="9054638" y="2838825"/>
            <a:ext cx="3449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9399616" y="2838825"/>
            <a:ext cx="0" cy="40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9399616" y="3244573"/>
            <a:ext cx="355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318711" y="2923125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308320" y="2214549"/>
            <a:ext cx="10390" cy="2172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4727860" y="3140185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3569278" y="3241961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3569278" y="2800217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3494464" y="2786911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Sitemap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494464" y="324457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이메일무단수집거부</a:t>
            </a:r>
            <a:endParaRPr lang="ko-KR" altLang="en-US" sz="900" dirty="0"/>
          </a:p>
        </p:txBody>
      </p:sp>
      <p:sp>
        <p:nvSpPr>
          <p:cNvPr id="112" name="직사각형 111"/>
          <p:cNvSpPr/>
          <p:nvPr/>
        </p:nvSpPr>
        <p:spPr>
          <a:xfrm>
            <a:off x="5523285" y="1690297"/>
            <a:ext cx="1654230" cy="545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656105" y="1840099"/>
            <a:ext cx="1388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Home Page</a:t>
            </a:r>
            <a:endParaRPr lang="ko-KR" altLang="en-US" sz="1000" b="1" dirty="0"/>
          </a:p>
        </p:txBody>
      </p:sp>
      <p:sp>
        <p:nvSpPr>
          <p:cNvPr id="115" name="직사각형 114"/>
          <p:cNvSpPr/>
          <p:nvPr/>
        </p:nvSpPr>
        <p:spPr>
          <a:xfrm>
            <a:off x="3713708" y="454198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5076996" y="454198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3638893" y="453030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경기 지역 화폐</a:t>
            </a:r>
            <a:endParaRPr lang="ko-KR" altLang="en-US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002181" y="451862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이용 안내</a:t>
            </a:r>
            <a:endParaRPr lang="ko-KR" altLang="en-US" sz="900" dirty="0"/>
          </a:p>
        </p:txBody>
      </p:sp>
      <p:sp>
        <p:nvSpPr>
          <p:cNvPr id="124" name="직사각형 123"/>
          <p:cNvSpPr/>
          <p:nvPr/>
        </p:nvSpPr>
        <p:spPr>
          <a:xfrm>
            <a:off x="6440284" y="455366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7803572" y="4553658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6365469" y="453030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알림 소식</a:t>
            </a:r>
            <a:endParaRPr lang="ko-KR" altLang="en-US" sz="9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728757" y="4541979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우리 동네 가맹점</a:t>
            </a:r>
            <a:endParaRPr lang="ko-KR" altLang="en-US" sz="900" dirty="0"/>
          </a:p>
        </p:txBody>
      </p:sp>
      <p:sp>
        <p:nvSpPr>
          <p:cNvPr id="131" name="직사각형 130"/>
          <p:cNvSpPr/>
          <p:nvPr/>
        </p:nvSpPr>
        <p:spPr>
          <a:xfrm>
            <a:off x="3714749" y="4884825"/>
            <a:ext cx="1155469" cy="1321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5078037" y="4884825"/>
            <a:ext cx="1155469" cy="1321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6441325" y="4896505"/>
            <a:ext cx="1155469" cy="1321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7804613" y="4896503"/>
            <a:ext cx="1155469" cy="1321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/>
          <p:cNvCxnSpPr/>
          <p:nvPr/>
        </p:nvCxnSpPr>
        <p:spPr>
          <a:xfrm>
            <a:off x="4289367" y="4387327"/>
            <a:ext cx="408622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H="1" flipV="1">
            <a:off x="4289367" y="4387329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H="1" flipV="1">
            <a:off x="5649539" y="437811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H="1" flipV="1">
            <a:off x="7011793" y="438732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H="1" flipV="1">
            <a:off x="8375594" y="4387327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638893" y="4878812"/>
            <a:ext cx="13050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경기 지역 </a:t>
            </a:r>
            <a:r>
              <a:rPr lang="ko-KR" altLang="en-US" sz="900" dirty="0" err="1" smtClean="0"/>
              <a:t>화폐란</a:t>
            </a:r>
            <a:r>
              <a:rPr lang="en-US" altLang="ko-KR" sz="900" dirty="0" smtClean="0"/>
              <a:t>?</a:t>
            </a:r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사용자 혜택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가맹점 혜택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가맹점 신규 등록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013612" y="4870836"/>
            <a:ext cx="13050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카드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모바일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지류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err="1" smtClean="0"/>
              <a:t>현장구매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359244" y="4878812"/>
            <a:ext cx="130509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공지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보도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홍보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이벤트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인센티브 현황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741742" y="4881145"/>
            <a:ext cx="1305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가맹점 찾기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err="1" smtClean="0"/>
              <a:t>할인가맹점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차별거래신고</a:t>
            </a:r>
            <a:endParaRPr lang="ko-KR" altLang="en-US" sz="900" dirty="0"/>
          </a:p>
        </p:txBody>
      </p:sp>
      <p:sp>
        <p:nvSpPr>
          <p:cNvPr id="88" name="직사각형 87"/>
          <p:cNvSpPr/>
          <p:nvPr/>
        </p:nvSpPr>
        <p:spPr>
          <a:xfrm>
            <a:off x="10768092" y="461181"/>
            <a:ext cx="1138843" cy="4248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0854328" y="539374"/>
            <a:ext cx="95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홈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0768092" y="982820"/>
            <a:ext cx="1138843" cy="424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0779514" y="1495972"/>
            <a:ext cx="1138843" cy="4248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10779514" y="2066389"/>
            <a:ext cx="1138843" cy="424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0854328" y="1052217"/>
            <a:ext cx="955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주요 안내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10854328" y="1593004"/>
            <a:ext cx="955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다운 로드 센터</a:t>
            </a:r>
            <a:endParaRPr lang="ko-KR" alt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10854328" y="2134308"/>
            <a:ext cx="955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소셜미디어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3573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645920"/>
            <a:ext cx="12192000" cy="5212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07076" y="3125585"/>
            <a:ext cx="11139055" cy="3150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7077" y="482138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T</a:t>
            </a:r>
            <a:r>
              <a:rPr lang="en-US" altLang="ko-KR" dirty="0" smtClean="0"/>
              <a:t>he </a:t>
            </a:r>
            <a:r>
              <a:rPr lang="en-US" altLang="ko-KR" dirty="0" err="1" smtClean="0"/>
              <a:t>chalenge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0894" y="573578"/>
            <a:ext cx="5378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기존 모바일 시루의 사용 시 불편한 점을 조사하고 개선해 더욱 편리한 앱 환경을 만듭니다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이는 지역주민들의 모바일 사용에 대한 접근성을 높이고 지역경제에 도움이 되도록 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07075" y="1961803"/>
            <a:ext cx="189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User </a:t>
            </a:r>
            <a:r>
              <a:rPr lang="en-US" altLang="ko-KR" dirty="0" err="1" smtClean="0">
                <a:solidFill>
                  <a:schemeClr val="accent4"/>
                </a:solidFill>
              </a:rPr>
              <a:t>Experlence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00893" y="2053243"/>
            <a:ext cx="5378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모바일 </a:t>
            </a:r>
            <a:r>
              <a:rPr lang="ko-KR" altLang="en-US" sz="1100" dirty="0" err="1" smtClean="0"/>
              <a:t>온통대전</a:t>
            </a:r>
            <a:r>
              <a:rPr lang="ko-KR" altLang="en-US" sz="1100" dirty="0" smtClean="0"/>
              <a:t> 사용자의 건의사항 분석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000893" y="2328250"/>
            <a:ext cx="7115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대전광역시 </a:t>
            </a:r>
            <a:r>
              <a:rPr lang="ko-KR" altLang="en-US" sz="1000" dirty="0" err="1" smtClean="0"/>
              <a:t>온통대전</a:t>
            </a:r>
            <a:r>
              <a:rPr lang="ko-KR" altLang="en-US" sz="1000" dirty="0" smtClean="0"/>
              <a:t> 홈페이지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건의사항 페이지에서의 모바일 사용에 대한 문의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개선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건의사항 등을 조사하였습니다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반복된 건의사항을 체크해 도표로 </a:t>
            </a:r>
            <a:r>
              <a:rPr lang="ko-KR" altLang="en-US" sz="1000" dirty="0" err="1" smtClean="0"/>
              <a:t>나태내었습니다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964275" y="3414605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accent1"/>
                </a:solidFill>
              </a:rPr>
              <a:t>① 이벤트</a:t>
            </a:r>
            <a:r>
              <a:rPr lang="en-US" altLang="ko-KR" sz="1000" dirty="0" smtClean="0">
                <a:solidFill>
                  <a:schemeClr val="accent1"/>
                </a:solidFill>
              </a:rPr>
              <a:t>, </a:t>
            </a:r>
            <a:r>
              <a:rPr lang="ko-KR" altLang="en-US" sz="1000" dirty="0" smtClean="0">
                <a:solidFill>
                  <a:schemeClr val="accent1"/>
                </a:solidFill>
              </a:rPr>
              <a:t>선물하기 금액 등 단순 정보 문의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4275" y="3660826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accent1"/>
                </a:solidFill>
              </a:rPr>
              <a:t>② 지도상 가맹점 </a:t>
            </a:r>
            <a:r>
              <a:rPr lang="ko-KR" altLang="en-US" sz="1000" smtClean="0">
                <a:solidFill>
                  <a:schemeClr val="accent1"/>
                </a:solidFill>
              </a:rPr>
              <a:t>찾기 기능 불편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4275" y="3907112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accent1"/>
                </a:solidFill>
              </a:rPr>
              <a:t>③ 가맹점의 은행</a:t>
            </a:r>
            <a:r>
              <a:rPr lang="en-US" altLang="ko-KR" sz="1000" dirty="0" smtClean="0">
                <a:solidFill>
                  <a:schemeClr val="accent1"/>
                </a:solidFill>
              </a:rPr>
              <a:t>, </a:t>
            </a:r>
            <a:r>
              <a:rPr lang="ko-KR" altLang="en-US" sz="1000" dirty="0" smtClean="0">
                <a:solidFill>
                  <a:schemeClr val="accent1"/>
                </a:solidFill>
              </a:rPr>
              <a:t>계좌</a:t>
            </a:r>
            <a:r>
              <a:rPr lang="en-US" altLang="ko-KR" sz="1000" dirty="0">
                <a:solidFill>
                  <a:schemeClr val="accent1"/>
                </a:solidFill>
              </a:rPr>
              <a:t> </a:t>
            </a:r>
            <a:r>
              <a:rPr lang="ko-KR" altLang="en-US" sz="1000" dirty="0" smtClean="0">
                <a:solidFill>
                  <a:schemeClr val="accent1"/>
                </a:solidFill>
              </a:rPr>
              <a:t>정보 확인 불편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4275" y="4153268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accent1"/>
                </a:solidFill>
              </a:rPr>
              <a:t>④ </a:t>
            </a:r>
            <a:r>
              <a:rPr lang="ko-KR" altLang="en-US" sz="1000" dirty="0" err="1" smtClean="0">
                <a:solidFill>
                  <a:schemeClr val="accent1"/>
                </a:solidFill>
              </a:rPr>
              <a:t>현금연수증</a:t>
            </a:r>
            <a:r>
              <a:rPr lang="ko-KR" altLang="en-US" sz="1000" dirty="0" smtClean="0">
                <a:solidFill>
                  <a:schemeClr val="accent1"/>
                </a:solidFill>
              </a:rPr>
              <a:t> 발행</a:t>
            </a:r>
            <a:r>
              <a:rPr lang="en-US" altLang="ko-KR" sz="1000" dirty="0" smtClean="0">
                <a:solidFill>
                  <a:schemeClr val="accent1"/>
                </a:solidFill>
              </a:rPr>
              <a:t>, </a:t>
            </a:r>
            <a:r>
              <a:rPr lang="ko-KR" altLang="en-US" sz="1000" dirty="0" smtClean="0">
                <a:solidFill>
                  <a:schemeClr val="accent1"/>
                </a:solidFill>
              </a:rPr>
              <a:t>확인</a:t>
            </a:r>
            <a:r>
              <a:rPr lang="en-US" altLang="ko-KR" sz="1000" dirty="0" smtClean="0">
                <a:solidFill>
                  <a:schemeClr val="accent1"/>
                </a:solidFill>
              </a:rPr>
              <a:t>, </a:t>
            </a:r>
            <a:r>
              <a:rPr lang="ko-KR" altLang="en-US" sz="1000" dirty="0" smtClean="0">
                <a:solidFill>
                  <a:schemeClr val="accent1"/>
                </a:solidFill>
              </a:rPr>
              <a:t>출력 등 문의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4275" y="4399424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smtClean="0">
                <a:solidFill>
                  <a:schemeClr val="accent1"/>
                </a:solidFill>
              </a:rPr>
              <a:t>⑤ 배달 결제에 대한 모바일 시루 사용 문의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75" y="4645580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smtClean="0">
                <a:solidFill>
                  <a:schemeClr val="accent1"/>
                </a:solidFill>
              </a:rPr>
              <a:t>⑥ 원격 결제 방법 등 문의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4275" y="4891671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accent1"/>
                </a:solidFill>
              </a:rPr>
              <a:t>⑦ </a:t>
            </a:r>
            <a:r>
              <a:rPr lang="en-US" altLang="ko-KR" sz="1000" dirty="0" smtClean="0">
                <a:solidFill>
                  <a:schemeClr val="accent1"/>
                </a:solidFill>
              </a:rPr>
              <a:t>QR </a:t>
            </a:r>
            <a:r>
              <a:rPr lang="ko-KR" altLang="en-US" sz="1000" dirty="0" smtClean="0">
                <a:solidFill>
                  <a:schemeClr val="accent1"/>
                </a:solidFill>
              </a:rPr>
              <a:t>코드 사용에 대한 문의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275" y="5137697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accent4"/>
                </a:solidFill>
              </a:rPr>
              <a:t>⑧ 가맹점 </a:t>
            </a:r>
            <a:r>
              <a:rPr lang="ko-KR" altLang="en-US" sz="1000" dirty="0">
                <a:solidFill>
                  <a:schemeClr val="accent4"/>
                </a:solidFill>
              </a:rPr>
              <a:t>폐</a:t>
            </a:r>
            <a:r>
              <a:rPr lang="ko-KR" altLang="en-US" sz="1000" dirty="0" smtClean="0">
                <a:solidFill>
                  <a:schemeClr val="accent4"/>
                </a:solidFill>
              </a:rPr>
              <a:t>점</a:t>
            </a:r>
            <a:r>
              <a:rPr lang="en-US" altLang="ko-KR" sz="1000" dirty="0" smtClean="0">
                <a:solidFill>
                  <a:schemeClr val="accent4"/>
                </a:solidFill>
              </a:rPr>
              <a:t>, </a:t>
            </a:r>
            <a:r>
              <a:rPr lang="ko-KR" altLang="en-US" sz="1000" dirty="0" smtClean="0">
                <a:solidFill>
                  <a:schemeClr val="accent4"/>
                </a:solidFill>
              </a:rPr>
              <a:t>변경 등으로 인한 혼선</a:t>
            </a:r>
            <a:endParaRPr lang="ko-KR" altLang="en-US" sz="1000" dirty="0">
              <a:solidFill>
                <a:schemeClr val="accent4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4275" y="5380734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smtClean="0">
                <a:solidFill>
                  <a:schemeClr val="accent4"/>
                </a:solidFill>
              </a:rPr>
              <a:t>⑨ 가맹점의 모바일 시루 결제 거부</a:t>
            </a:r>
            <a:endParaRPr lang="ko-KR" altLang="en-US" sz="1000" dirty="0">
              <a:solidFill>
                <a:schemeClr val="accent4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7075" y="5623576"/>
            <a:ext cx="325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smtClean="0">
                <a:solidFill>
                  <a:schemeClr val="accent4"/>
                </a:solidFill>
              </a:rPr>
              <a:t>⑩ 모바일 시루 전체 결제 과정의 진행 속도 느림</a:t>
            </a:r>
            <a:endParaRPr lang="ko-KR" altLang="en-US" sz="1000" dirty="0">
              <a:solidFill>
                <a:schemeClr val="accent4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40233" y="3467335"/>
            <a:ext cx="889462" cy="11094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898669" y="3716471"/>
            <a:ext cx="2568633" cy="7804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81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현대자동차, 고성능과 실용성 갖춘 '코나 N' 세계 최초 공개 - 미래경제뉴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000" y="3603376"/>
            <a:ext cx="1797622" cy="77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5835576" y="763923"/>
            <a:ext cx="1097275" cy="2598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107517" y="763923"/>
            <a:ext cx="652549" cy="246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384653" y="763923"/>
            <a:ext cx="652549" cy="246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122255" y="0"/>
            <a:ext cx="9634451" cy="649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97069" y="85497"/>
            <a:ext cx="1188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 smtClean="0">
                <a:solidFill>
                  <a:schemeClr val="bg1"/>
                </a:solidFill>
              </a:rPr>
              <a:t>한석율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22255" y="590204"/>
            <a:ext cx="0" cy="62677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1122255" y="6858000"/>
            <a:ext cx="96321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 flipV="1">
            <a:off x="10754421" y="621666"/>
            <a:ext cx="1" cy="62677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무료 동물, 물, 물을 튀기는의 무료 스톡 사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098" y="675701"/>
            <a:ext cx="1863462" cy="199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287098" y="2809701"/>
            <a:ext cx="1863462" cy="44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46240" y="2829933"/>
            <a:ext cx="1945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“</a:t>
            </a:r>
            <a:r>
              <a:rPr lang="ko-KR" altLang="en-US" sz="1000" dirty="0" smtClean="0">
                <a:solidFill>
                  <a:schemeClr val="bg1"/>
                </a:solidFill>
              </a:rPr>
              <a:t>회사가 좋아요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일도 좋습니다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물론 여자도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좋구요</a:t>
            </a:r>
            <a:r>
              <a:rPr lang="en-US" altLang="ko-KR" sz="1000" dirty="0" smtClean="0">
                <a:solidFill>
                  <a:schemeClr val="bg1"/>
                </a:solidFill>
              </a:rPr>
              <a:t>.”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0320" y="3316778"/>
            <a:ext cx="20948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accent1"/>
                </a:solidFill>
              </a:rPr>
              <a:t>Age: </a:t>
            </a:r>
            <a:r>
              <a:rPr lang="en-US" altLang="ko-KR" sz="900" dirty="0" smtClean="0"/>
              <a:t>32</a:t>
            </a:r>
          </a:p>
          <a:p>
            <a:r>
              <a:rPr lang="en-US" altLang="ko-KR" sz="900" dirty="0" smtClean="0">
                <a:solidFill>
                  <a:schemeClr val="accent1"/>
                </a:solidFill>
              </a:rPr>
              <a:t>Work : </a:t>
            </a:r>
            <a:r>
              <a:rPr lang="ko-KR" altLang="en-US" sz="900" dirty="0" smtClean="0"/>
              <a:t>영업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팀</a:t>
            </a:r>
            <a:r>
              <a:rPr lang="en-US" altLang="ko-KR" sz="900" dirty="0" smtClean="0"/>
              <a:t>/2</a:t>
            </a:r>
            <a:r>
              <a:rPr lang="ko-KR" altLang="en-US" sz="900" dirty="0" err="1" smtClean="0"/>
              <a:t>년차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사원</a:t>
            </a:r>
            <a:endParaRPr lang="en-US" altLang="ko-KR" sz="900" dirty="0" smtClean="0"/>
          </a:p>
          <a:p>
            <a:r>
              <a:rPr lang="en-US" altLang="ko-KR" sz="900" dirty="0" smtClean="0">
                <a:solidFill>
                  <a:schemeClr val="accent1"/>
                </a:solidFill>
              </a:rPr>
              <a:t>Family: </a:t>
            </a:r>
            <a:r>
              <a:rPr lang="ko-KR" altLang="en-US" sz="900" dirty="0" smtClean="0"/>
              <a:t>독신</a:t>
            </a:r>
            <a:endParaRPr lang="en-US" altLang="ko-KR" sz="900" dirty="0" smtClean="0"/>
          </a:p>
          <a:p>
            <a:r>
              <a:rPr lang="en-US" altLang="ko-KR" sz="900" dirty="0" smtClean="0">
                <a:solidFill>
                  <a:schemeClr val="accent1"/>
                </a:solidFill>
              </a:rPr>
              <a:t>Location: </a:t>
            </a:r>
            <a:r>
              <a:rPr lang="ko-KR" altLang="en-US" sz="900" dirty="0" smtClean="0"/>
              <a:t>서울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혜화동</a:t>
            </a:r>
            <a:endParaRPr lang="en-US" altLang="ko-KR" sz="900" dirty="0" smtClean="0"/>
          </a:p>
          <a:p>
            <a:r>
              <a:rPr lang="en-US" altLang="ko-KR" sz="900" dirty="0" smtClean="0">
                <a:solidFill>
                  <a:schemeClr val="accent1"/>
                </a:solidFill>
              </a:rPr>
              <a:t>Character: </a:t>
            </a:r>
            <a:r>
              <a:rPr lang="ko-KR" altLang="en-US" sz="900" dirty="0" err="1" smtClean="0"/>
              <a:t>연변가형</a:t>
            </a:r>
            <a:r>
              <a:rPr lang="en-US" altLang="ko-KR" sz="900" dirty="0" smtClean="0"/>
              <a:t>(ENFJ)</a:t>
            </a:r>
          </a:p>
          <a:p>
            <a:r>
              <a:rPr lang="ko-KR" altLang="en-US" sz="900" dirty="0" smtClean="0">
                <a:solidFill>
                  <a:schemeClr val="accent1"/>
                </a:solidFill>
              </a:rPr>
              <a:t>사용자 정의 유형 </a:t>
            </a:r>
            <a:r>
              <a:rPr lang="en-US" altLang="ko-KR" sz="900" dirty="0" smtClean="0">
                <a:solidFill>
                  <a:schemeClr val="accent1"/>
                </a:solidFill>
              </a:rPr>
              <a:t>: </a:t>
            </a:r>
            <a:r>
              <a:rPr lang="ko-KR" altLang="en-US" sz="900" dirty="0" smtClean="0"/>
              <a:t>빠른 출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퇴근 선</a:t>
            </a:r>
            <a:endParaRPr lang="en-US" altLang="ko-KR" sz="900" dirty="0" smtClean="0"/>
          </a:p>
          <a:p>
            <a:r>
              <a:rPr lang="ko-KR" altLang="en-US" sz="900" dirty="0" smtClean="0"/>
              <a:t>호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중 상급  운전자</a:t>
            </a:r>
            <a:endParaRPr lang="ko-KR" altLang="en-US" sz="900" dirty="0"/>
          </a:p>
        </p:txBody>
      </p:sp>
      <p:sp>
        <p:nvSpPr>
          <p:cNvPr id="17" name="타원 16"/>
          <p:cNvSpPr/>
          <p:nvPr/>
        </p:nvSpPr>
        <p:spPr>
          <a:xfrm>
            <a:off x="1890475" y="42478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7069" y="4465342"/>
            <a:ext cx="2094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/>
                </a:solidFill>
              </a:rPr>
              <a:t>성격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1287098" y="4862945"/>
            <a:ext cx="1796961" cy="166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flipH="1">
            <a:off x="2892864" y="4859854"/>
            <a:ext cx="182880" cy="169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87098" y="5224543"/>
            <a:ext cx="1796961" cy="166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flipH="1">
            <a:off x="2310972" y="5221452"/>
            <a:ext cx="182880" cy="169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783" y="5590292"/>
            <a:ext cx="1796961" cy="166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flipH="1">
            <a:off x="2261098" y="5587201"/>
            <a:ext cx="182880" cy="169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278783" y="5951890"/>
            <a:ext cx="1796961" cy="166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 flipH="1">
            <a:off x="2884549" y="5948799"/>
            <a:ext cx="182880" cy="169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197069" y="4680873"/>
            <a:ext cx="1953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내향적                           외향적</a:t>
            </a:r>
            <a:endParaRPr lang="ko-KR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1197069" y="5005506"/>
            <a:ext cx="1953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분석적                           창의적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1197068" y="5394904"/>
            <a:ext cx="1953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보수적                           진보적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1197067" y="5737054"/>
            <a:ext cx="1953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수동적                           활동적</a:t>
            </a:r>
            <a:endParaRPr lang="ko-KR" altLang="en-US" sz="900" dirty="0"/>
          </a:p>
        </p:txBody>
      </p:sp>
      <p:sp>
        <p:nvSpPr>
          <p:cNvPr id="29" name="직사각형 28"/>
          <p:cNvSpPr/>
          <p:nvPr/>
        </p:nvSpPr>
        <p:spPr>
          <a:xfrm>
            <a:off x="3657637" y="770895"/>
            <a:ext cx="652549" cy="246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705433" y="770893"/>
            <a:ext cx="556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조급함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430374" y="770893"/>
            <a:ext cx="556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즉흥적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5155313" y="770041"/>
            <a:ext cx="556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적극적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5797126" y="771775"/>
            <a:ext cx="1174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빠른 길 선호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3657637" y="1088052"/>
            <a:ext cx="3546765" cy="3030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657637" y="1087740"/>
            <a:ext cx="168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1"/>
                </a:solidFill>
              </a:rPr>
              <a:t>라이프 스타일</a:t>
            </a:r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57637" y="1422358"/>
            <a:ext cx="346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한석율씨는</a:t>
            </a:r>
            <a:r>
              <a:rPr lang="ko-KR" altLang="en-US" sz="900" dirty="0" smtClean="0"/>
              <a:t> 회사일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특히 </a:t>
            </a:r>
            <a:r>
              <a:rPr lang="ko-KR" altLang="en-US" sz="900" dirty="0" err="1" smtClean="0"/>
              <a:t>현장직을</a:t>
            </a:r>
            <a:r>
              <a:rPr lang="ko-KR" altLang="en-US" sz="900" dirty="0" smtClean="0"/>
              <a:t> 중요시 하는 열정적인 청년이다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3657637" y="1855934"/>
            <a:ext cx="3466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아직 신입이기 때문에 다른 선배들 보다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시간 정도 일찍 출근하며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대중교통 보다는 자가용을 이용한 빠른 출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퇴근을 선호한다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스마트폰에 다양한 네비게이션을 설치해놓고 목적지 혹은 종류에 따라 골라 쓰기도 한다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3657637" y="2654098"/>
            <a:ext cx="3466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영업팀이기</a:t>
            </a:r>
            <a:r>
              <a:rPr lang="ko-KR" altLang="en-US" sz="900" dirty="0" smtClean="0"/>
              <a:t> 때문에 </a:t>
            </a:r>
            <a:r>
              <a:rPr lang="ko-KR" altLang="en-US" sz="900" dirty="0" err="1" smtClean="0"/>
              <a:t>자차</a:t>
            </a:r>
            <a:r>
              <a:rPr lang="ko-KR" altLang="en-US" sz="900" dirty="0" smtClean="0"/>
              <a:t> 이외에도 회사차를 이용하여 협력업체 미팅을 가는 경우가 많으며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특히 사내 그룹웨어의 캘린더에 일정을 자주 이용하는데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이와 별도로 </a:t>
            </a:r>
            <a:r>
              <a:rPr lang="ko-KR" altLang="en-US" sz="900" dirty="0" err="1" smtClean="0"/>
              <a:t>네이게이션과</a:t>
            </a:r>
            <a:r>
              <a:rPr lang="ko-KR" altLang="en-US" sz="900" dirty="0" smtClean="0"/>
              <a:t> 휴대폰의 캘린더에 장소와 일정을 입력해야하는 불편함을 가지고 있으며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협력업체 </a:t>
            </a:r>
            <a:r>
              <a:rPr lang="ko-KR" altLang="en-US" sz="900" dirty="0" err="1" smtClean="0"/>
              <a:t>미팅장소</a:t>
            </a:r>
            <a:r>
              <a:rPr lang="ko-KR" altLang="en-US" sz="900" dirty="0" smtClean="0"/>
              <a:t> 주변의 </a:t>
            </a:r>
            <a:r>
              <a:rPr lang="ko-KR" altLang="en-US" sz="900" dirty="0" err="1" smtClean="0"/>
              <a:t>주자창을</a:t>
            </a:r>
            <a:r>
              <a:rPr lang="ko-KR" altLang="en-US" sz="900" dirty="0" smtClean="0"/>
              <a:t> 찾는데 상당한 애를 먹고 있다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3667336" y="3611173"/>
            <a:ext cx="35647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최근 영업부분에서 도움이 되고자 </a:t>
            </a:r>
            <a:r>
              <a:rPr lang="ko-KR" altLang="en-US" sz="900" dirty="0" err="1" smtClean="0"/>
              <a:t>투폰</a:t>
            </a:r>
            <a:r>
              <a:rPr lang="en-US" altLang="ko-KR" sz="900" dirty="0" smtClean="0"/>
              <a:t>(2</a:t>
            </a:r>
            <a:r>
              <a:rPr lang="ko-KR" altLang="en-US" sz="900" dirty="0" smtClean="0"/>
              <a:t>개의 휴대폰을 사용함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보다는 </a:t>
            </a:r>
            <a:r>
              <a:rPr lang="ko-KR" altLang="en-US" sz="900" dirty="0" err="1" smtClean="0"/>
              <a:t>웨어러블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워치를</a:t>
            </a:r>
            <a:r>
              <a:rPr lang="ko-KR" altLang="en-US" sz="900" dirty="0" smtClean="0"/>
              <a:t> 구매 했으나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딱히 도움이 되지 않아 후회하고 있다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3692271" y="4196068"/>
            <a:ext cx="164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목표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54617" y="4488389"/>
            <a:ext cx="336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최대한 빠른 출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퇴근</a:t>
            </a: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사내 그룹웨어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개인 캘린더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네비게이션 간의 연동</a:t>
            </a: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err="1" smtClean="0"/>
              <a:t>외근시</a:t>
            </a:r>
            <a:r>
              <a:rPr lang="ko-KR" altLang="en-US" sz="900" dirty="0" smtClean="0"/>
              <a:t> 최적화된 길 안내</a:t>
            </a: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err="1" smtClean="0"/>
              <a:t>웨어러블</a:t>
            </a:r>
            <a:r>
              <a:rPr lang="ko-KR" altLang="en-US" sz="900" dirty="0" smtClean="0"/>
              <a:t> 위치 활용도 </a:t>
            </a:r>
            <a:r>
              <a:rPr lang="ko-KR" altLang="en-US" sz="900" dirty="0" err="1" smtClean="0"/>
              <a:t>높히기</a:t>
            </a:r>
            <a:endParaRPr lang="ko-KR" alt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3695042" y="5161897"/>
            <a:ext cx="164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불만사항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57388" y="5454218"/>
            <a:ext cx="3746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잦은 외근 미팅과 </a:t>
            </a:r>
            <a:r>
              <a:rPr lang="ko-KR" altLang="en-US" sz="900" dirty="0" err="1" smtClean="0"/>
              <a:t>고객사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방문시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교통체등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초행길로 인한 스트레스</a:t>
            </a: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근처 주차문제</a:t>
            </a: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err="1" smtClean="0"/>
              <a:t>웨어러블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워치의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활용성</a:t>
            </a:r>
            <a:r>
              <a:rPr lang="ko-KR" altLang="en-US" sz="900" dirty="0" smtClean="0"/>
              <a:t> 주재</a:t>
            </a: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그룹웨어</a:t>
            </a:r>
            <a:r>
              <a:rPr lang="en-US" altLang="ko-KR" sz="900" dirty="0" smtClean="0"/>
              <a:t>. </a:t>
            </a:r>
            <a:r>
              <a:rPr lang="ko-KR" altLang="en-US" sz="900" dirty="0" err="1" smtClean="0"/>
              <a:t>개인캘린더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네비게이션과의 연동 </a:t>
            </a:r>
            <a:r>
              <a:rPr lang="ko-KR" altLang="en-US" sz="900" dirty="0" err="1" smtClean="0"/>
              <a:t>미지원</a:t>
            </a: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중</a:t>
            </a:r>
            <a:r>
              <a:rPr lang="en-US" altLang="ko-KR" sz="900" dirty="0" smtClean="0"/>
              <a:t>. </a:t>
            </a:r>
            <a:r>
              <a:rPr lang="ko-KR" altLang="en-US" sz="900" dirty="0" err="1" smtClean="0"/>
              <a:t>강급운전자</a:t>
            </a:r>
            <a:r>
              <a:rPr lang="ko-KR" altLang="en-US" sz="900" dirty="0" smtClean="0"/>
              <a:t> 기준으로 네비게이션의 </a:t>
            </a:r>
            <a:r>
              <a:rPr lang="ko-KR" altLang="en-US" sz="900" dirty="0" err="1" smtClean="0"/>
              <a:t>필요없는</a:t>
            </a:r>
            <a:r>
              <a:rPr lang="ko-KR" altLang="en-US" sz="900" dirty="0" smtClean="0"/>
              <a:t> 안내가 많음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7690005" y="636949"/>
            <a:ext cx="164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동기부여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804276" y="1172140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 flipH="1">
            <a:off x="7804275" y="1169048"/>
            <a:ext cx="2104532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797177" y="1513426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 flipH="1">
            <a:off x="7797176" y="1513426"/>
            <a:ext cx="648592" cy="157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797177" y="1882736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flipH="1">
            <a:off x="7797175" y="1879644"/>
            <a:ext cx="2250177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7804277" y="2277092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 flipH="1">
            <a:off x="7804275" y="2274000"/>
            <a:ext cx="2250177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804277" y="2650883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 flipH="1">
            <a:off x="7804275" y="2647791"/>
            <a:ext cx="2250177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706286" y="936670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Incentive(</a:t>
            </a:r>
            <a:r>
              <a:rPr lang="ko-KR" altLang="en-US" sz="900" dirty="0" smtClean="0"/>
              <a:t>자극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7721529" y="1270262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Fear(</a:t>
            </a:r>
            <a:r>
              <a:rPr lang="ko-KR" altLang="en-US" sz="900" dirty="0" smtClean="0"/>
              <a:t>무서움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7734344" y="1636480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Achievement(</a:t>
            </a:r>
            <a:r>
              <a:rPr lang="ko-KR" altLang="en-US" sz="900" dirty="0" smtClean="0"/>
              <a:t>성취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7742657" y="2000731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Growth(</a:t>
            </a:r>
            <a:r>
              <a:rPr lang="ko-KR" altLang="en-US" sz="900" dirty="0" smtClean="0"/>
              <a:t>성장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7757608" y="2391187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power</a:t>
            </a:r>
            <a:endParaRPr lang="ko-KR" altLang="en-US" sz="900" dirty="0"/>
          </a:p>
        </p:txBody>
      </p:sp>
      <p:sp>
        <p:nvSpPr>
          <p:cNvPr id="73" name="직사각형 72"/>
          <p:cNvSpPr/>
          <p:nvPr/>
        </p:nvSpPr>
        <p:spPr>
          <a:xfrm>
            <a:off x="7797177" y="3049801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flipH="1">
            <a:off x="7797175" y="3046709"/>
            <a:ext cx="2250177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750508" y="2790105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Social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7751299" y="3289254"/>
            <a:ext cx="164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Brands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028" name="Picture 4" descr="SC VD04 그린 핸드폰케이스 심플 단색 파스텔 비비드 무지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508" y="3611173"/>
            <a:ext cx="882875" cy="88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스마트워치 젤센 스마트워치 에어워치5 아몰레드 완벽 통화 웨어러블 스마트 밴드 워치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190" y="3548657"/>
            <a:ext cx="888771" cy="88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직사각형 79"/>
          <p:cNvSpPr/>
          <p:nvPr/>
        </p:nvSpPr>
        <p:spPr>
          <a:xfrm>
            <a:off x="7888617" y="5414956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flipH="1">
            <a:off x="7888614" y="5411865"/>
            <a:ext cx="754575" cy="1472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7895717" y="5809312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 flipH="1">
            <a:off x="7895713" y="5806221"/>
            <a:ext cx="2013093" cy="150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7895717" y="6183103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 flipH="1">
            <a:off x="7895715" y="6180011"/>
            <a:ext cx="1279038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825784" y="5168700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Traditional Ads</a:t>
            </a:r>
            <a:endParaRPr lang="ko-KR" alt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7834097" y="5532951"/>
            <a:ext cx="19401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Online A&amp; Social Media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7849048" y="5923407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Referral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7888617" y="6582021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 flipH="1">
            <a:off x="7888614" y="6578930"/>
            <a:ext cx="997727" cy="142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7841948" y="6322325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Guerrilla Efforts &amp; PR</a:t>
            </a:r>
            <a:endParaRPr lang="ko-KR" altLang="en-US" sz="900" dirty="0"/>
          </a:p>
        </p:txBody>
      </p:sp>
      <p:sp>
        <p:nvSpPr>
          <p:cNvPr id="92" name="TextBox 91"/>
          <p:cNvSpPr txBox="1"/>
          <p:nvPr/>
        </p:nvSpPr>
        <p:spPr>
          <a:xfrm>
            <a:off x="7766890" y="4794556"/>
            <a:ext cx="258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Preferred Channels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5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1409</Words>
  <Application>Microsoft Office PowerPoint</Application>
  <PresentationFormat>와이드스크린</PresentationFormat>
  <Paragraphs>578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DW-023</dc:creator>
  <cp:lastModifiedBy>DW-023</cp:lastModifiedBy>
  <cp:revision>87</cp:revision>
  <dcterms:created xsi:type="dcterms:W3CDTF">2023-10-04T06:12:58Z</dcterms:created>
  <dcterms:modified xsi:type="dcterms:W3CDTF">2023-10-12T08:24:48Z</dcterms:modified>
</cp:coreProperties>
</file>