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8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0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99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40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8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7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19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48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76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74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66639-8AD4-430A-855E-610B8F81E84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5281" y="1112565"/>
            <a:ext cx="2574174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18163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93130" y="1137503"/>
            <a:ext cx="3114501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4607" y="1766322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494607" y="2431235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93223" y="2096528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1333501" y="2087431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2764" y="2085298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93223" y="2786269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333501" y="2777172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022764" y="2775039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2023.10.04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모바일 스토리 보드 제작</a:t>
            </a:r>
            <a:endParaRPr lang="ko-KR" altLang="en-US" sz="1200"/>
          </a:p>
        </p:txBody>
      </p:sp>
      <p:grpSp>
        <p:nvGrpSpPr>
          <p:cNvPr id="53" name="그룹 52"/>
          <p:cNvGrpSpPr/>
          <p:nvPr/>
        </p:nvGrpSpPr>
        <p:grpSpPr>
          <a:xfrm>
            <a:off x="504304" y="3136295"/>
            <a:ext cx="2143300" cy="1916497"/>
            <a:chOff x="3426226" y="1556808"/>
            <a:chExt cx="2725192" cy="2067541"/>
          </a:xfrm>
        </p:grpSpPr>
        <p:sp>
          <p:nvSpPr>
            <p:cNvPr id="47" name="직사각형 46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280598" y="2391358"/>
              <a:ext cx="1531445" cy="398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04304" y="5134171"/>
            <a:ext cx="996140" cy="890729"/>
            <a:chOff x="3426226" y="1556808"/>
            <a:chExt cx="2725192" cy="2067541"/>
          </a:xfrm>
        </p:grpSpPr>
        <p:sp>
          <p:nvSpPr>
            <p:cNvPr id="65" name="직사각형 64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140629" y="2333481"/>
              <a:ext cx="1808017" cy="5000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565568" y="5119366"/>
            <a:ext cx="653930" cy="584731"/>
            <a:chOff x="3426226" y="1556808"/>
            <a:chExt cx="2725192" cy="2067541"/>
          </a:xfrm>
        </p:grpSpPr>
        <p:sp>
          <p:nvSpPr>
            <p:cNvPr id="80" name="직사각형 79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300354" y="5113736"/>
            <a:ext cx="389310" cy="348113"/>
            <a:chOff x="3426226" y="1556808"/>
            <a:chExt cx="2725192" cy="2067541"/>
          </a:xfrm>
        </p:grpSpPr>
        <p:sp>
          <p:nvSpPr>
            <p:cNvPr id="86" name="직사각형 85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509751" y="2176536"/>
              <a:ext cx="2539838" cy="9139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dirty="0" smtClean="0"/>
                <a:t>IMAGE</a:t>
              </a:r>
              <a:endParaRPr lang="ko-KR" altLang="en-US" sz="400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8303" y="1280028"/>
            <a:ext cx="1520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TITLE </a:t>
            </a:r>
            <a:r>
              <a:rPr lang="ko-KR" altLang="en-US" sz="1600" dirty="0" smtClean="0"/>
              <a:t>텍스트</a:t>
            </a:r>
            <a:endParaRPr lang="ko-KR" alt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438303" y="1505364"/>
            <a:ext cx="1520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기본 내용 </a:t>
            </a:r>
            <a:r>
              <a:rPr lang="ko-KR" altLang="en-US" sz="1000" dirty="0"/>
              <a:t>텍</a:t>
            </a:r>
            <a:r>
              <a:rPr lang="ko-KR" altLang="en-US" sz="1000" dirty="0" smtClean="0"/>
              <a:t>스트</a:t>
            </a:r>
            <a:endParaRPr lang="ko-KR" altLang="en-US" sz="1000" dirty="0"/>
          </a:p>
        </p:txBody>
      </p:sp>
      <p:grpSp>
        <p:nvGrpSpPr>
          <p:cNvPr id="96" name="그룹 95"/>
          <p:cNvGrpSpPr/>
          <p:nvPr/>
        </p:nvGrpSpPr>
        <p:grpSpPr>
          <a:xfrm>
            <a:off x="3613163" y="5414943"/>
            <a:ext cx="330522" cy="578307"/>
            <a:chOff x="3945168" y="2839833"/>
            <a:chExt cx="475386" cy="917520"/>
          </a:xfrm>
        </p:grpSpPr>
        <p:sp>
          <p:nvSpPr>
            <p:cNvPr id="94" name="타원 93"/>
            <p:cNvSpPr/>
            <p:nvPr/>
          </p:nvSpPr>
          <p:spPr>
            <a:xfrm>
              <a:off x="3956858" y="2839833"/>
              <a:ext cx="452007" cy="4520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 rot="16200000">
              <a:off x="3924244" y="3261043"/>
              <a:ext cx="517234" cy="4753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521135" y="1280028"/>
            <a:ext cx="653930" cy="584731"/>
            <a:chOff x="3426226" y="1556808"/>
            <a:chExt cx="2725192" cy="2067541"/>
          </a:xfrm>
        </p:grpSpPr>
        <p:sp>
          <p:nvSpPr>
            <p:cNvPr id="98" name="직사각형 9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459768" y="1284405"/>
            <a:ext cx="653930" cy="584731"/>
            <a:chOff x="3426226" y="1556808"/>
            <a:chExt cx="2725192" cy="2067541"/>
          </a:xfrm>
        </p:grpSpPr>
        <p:sp>
          <p:nvSpPr>
            <p:cNvPr id="103" name="직사각형 10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5353396" y="1291442"/>
            <a:ext cx="653930" cy="584731"/>
            <a:chOff x="3426226" y="1556808"/>
            <a:chExt cx="2725192" cy="2067541"/>
          </a:xfrm>
        </p:grpSpPr>
        <p:sp>
          <p:nvSpPr>
            <p:cNvPr id="108" name="직사각형 10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521135" y="2008291"/>
            <a:ext cx="653930" cy="584731"/>
            <a:chOff x="3426226" y="1556808"/>
            <a:chExt cx="2725192" cy="2067541"/>
          </a:xfrm>
        </p:grpSpPr>
        <p:sp>
          <p:nvSpPr>
            <p:cNvPr id="113" name="직사각형 11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459768" y="2012668"/>
            <a:ext cx="653930" cy="584731"/>
            <a:chOff x="3426226" y="1556808"/>
            <a:chExt cx="2725192" cy="2067541"/>
          </a:xfrm>
        </p:grpSpPr>
        <p:sp>
          <p:nvSpPr>
            <p:cNvPr id="118" name="직사각형 11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5353396" y="2019705"/>
            <a:ext cx="653930" cy="584731"/>
            <a:chOff x="3426226" y="1556808"/>
            <a:chExt cx="2725192" cy="2067541"/>
          </a:xfrm>
        </p:grpSpPr>
        <p:sp>
          <p:nvSpPr>
            <p:cNvPr id="123" name="직사각형 12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3509017" y="377549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28" name="직사각형 12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4447650" y="3779876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33" name="직사각형 13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5341278" y="3786913"/>
            <a:ext cx="653930" cy="584731"/>
            <a:chOff x="3426226" y="1556808"/>
            <a:chExt cx="2725192" cy="2067541"/>
          </a:xfrm>
        </p:grpSpPr>
        <p:sp>
          <p:nvSpPr>
            <p:cNvPr id="138" name="직사각형 13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509017" y="4503762"/>
            <a:ext cx="653930" cy="584731"/>
            <a:chOff x="3426226" y="1556808"/>
            <a:chExt cx="2725192" cy="2067541"/>
          </a:xfrm>
        </p:grpSpPr>
        <p:sp>
          <p:nvSpPr>
            <p:cNvPr id="143" name="직사각형 14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4447650" y="450813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48" name="직사각형 14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직선 연결선 1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5341278" y="4515176"/>
            <a:ext cx="653930" cy="584731"/>
            <a:chOff x="3426226" y="1556808"/>
            <a:chExt cx="2725192" cy="2067541"/>
          </a:xfrm>
        </p:grpSpPr>
        <p:sp>
          <p:nvSpPr>
            <p:cNvPr id="153" name="직사각형 15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4285394" y="2708904"/>
            <a:ext cx="978442" cy="885092"/>
            <a:chOff x="4200387" y="2634081"/>
            <a:chExt cx="1109237" cy="1003408"/>
          </a:xfrm>
        </p:grpSpPr>
        <p:sp>
          <p:nvSpPr>
            <p:cNvPr id="157" name="순서도: 연결자 156"/>
            <p:cNvSpPr/>
            <p:nvPr/>
          </p:nvSpPr>
          <p:spPr>
            <a:xfrm>
              <a:off x="4456304" y="26340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순서도: 연결자 157"/>
            <p:cNvSpPr/>
            <p:nvPr/>
          </p:nvSpPr>
          <p:spPr>
            <a:xfrm>
              <a:off x="4456304" y="281736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순서도: 연결자 158"/>
            <p:cNvSpPr/>
            <p:nvPr/>
          </p:nvSpPr>
          <p:spPr>
            <a:xfrm>
              <a:off x="4455406" y="301923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순서도: 연결자 159"/>
            <p:cNvSpPr/>
            <p:nvPr/>
          </p:nvSpPr>
          <p:spPr>
            <a:xfrm>
              <a:off x="4455406" y="3251434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순서도: 연결자 160"/>
            <p:cNvSpPr/>
            <p:nvPr/>
          </p:nvSpPr>
          <p:spPr>
            <a:xfrm>
              <a:off x="4448557" y="347500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연결자 166"/>
            <p:cNvSpPr/>
            <p:nvPr/>
          </p:nvSpPr>
          <p:spPr>
            <a:xfrm>
              <a:off x="4687685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순서도: 연결자 167"/>
            <p:cNvSpPr/>
            <p:nvPr/>
          </p:nvSpPr>
          <p:spPr>
            <a:xfrm>
              <a:off x="4687685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순서도: 연결자 168"/>
            <p:cNvSpPr/>
            <p:nvPr/>
          </p:nvSpPr>
          <p:spPr>
            <a:xfrm>
              <a:off x="4686787" y="302771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순서도: 연결자 169"/>
            <p:cNvSpPr/>
            <p:nvPr/>
          </p:nvSpPr>
          <p:spPr>
            <a:xfrm>
              <a:off x="4686787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순서도: 연결자 170"/>
            <p:cNvSpPr/>
            <p:nvPr/>
          </p:nvSpPr>
          <p:spPr>
            <a:xfrm>
              <a:off x="4679938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순서도: 연결자 171"/>
            <p:cNvSpPr/>
            <p:nvPr/>
          </p:nvSpPr>
          <p:spPr>
            <a:xfrm>
              <a:off x="4911810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연결자 172"/>
            <p:cNvSpPr/>
            <p:nvPr/>
          </p:nvSpPr>
          <p:spPr>
            <a:xfrm>
              <a:off x="4911810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순서도: 연결자 173"/>
            <p:cNvSpPr/>
            <p:nvPr/>
          </p:nvSpPr>
          <p:spPr>
            <a:xfrm>
              <a:off x="4910912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순서도: 연결자 174"/>
            <p:cNvSpPr/>
            <p:nvPr/>
          </p:nvSpPr>
          <p:spPr>
            <a:xfrm>
              <a:off x="4910912" y="3259922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순서도: 연결자 175"/>
            <p:cNvSpPr/>
            <p:nvPr/>
          </p:nvSpPr>
          <p:spPr>
            <a:xfrm>
              <a:off x="4904063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순서도: 연결자 176"/>
            <p:cNvSpPr/>
            <p:nvPr/>
          </p:nvSpPr>
          <p:spPr>
            <a:xfrm>
              <a:off x="5156386" y="264333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순서도: 연결자 177"/>
            <p:cNvSpPr/>
            <p:nvPr/>
          </p:nvSpPr>
          <p:spPr>
            <a:xfrm>
              <a:off x="5156386" y="282661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순서도: 연결자 178"/>
            <p:cNvSpPr/>
            <p:nvPr/>
          </p:nvSpPr>
          <p:spPr>
            <a:xfrm>
              <a:off x="5155488" y="30284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순서도: 연결자 179"/>
            <p:cNvSpPr/>
            <p:nvPr/>
          </p:nvSpPr>
          <p:spPr>
            <a:xfrm>
              <a:off x="5155488" y="3260685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순서도: 연결자 180"/>
            <p:cNvSpPr/>
            <p:nvPr/>
          </p:nvSpPr>
          <p:spPr>
            <a:xfrm>
              <a:off x="5148639" y="3484251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순서도: 연결자 181"/>
            <p:cNvSpPr/>
            <p:nvPr/>
          </p:nvSpPr>
          <p:spPr>
            <a:xfrm>
              <a:off x="4208134" y="2642569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순서도: 연결자 182"/>
            <p:cNvSpPr/>
            <p:nvPr/>
          </p:nvSpPr>
          <p:spPr>
            <a:xfrm>
              <a:off x="4208134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순서도: 연결자 183"/>
            <p:cNvSpPr/>
            <p:nvPr/>
          </p:nvSpPr>
          <p:spPr>
            <a:xfrm>
              <a:off x="4207236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순서도: 연결자 184"/>
            <p:cNvSpPr/>
            <p:nvPr/>
          </p:nvSpPr>
          <p:spPr>
            <a:xfrm>
              <a:off x="4207236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연결자 185"/>
            <p:cNvSpPr/>
            <p:nvPr/>
          </p:nvSpPr>
          <p:spPr>
            <a:xfrm>
              <a:off x="4200387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8" name="L 도형 187"/>
          <p:cNvSpPr/>
          <p:nvPr/>
        </p:nvSpPr>
        <p:spPr>
          <a:xfrm rot="19170624">
            <a:off x="3401414" y="3530914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L 도형 188"/>
          <p:cNvSpPr/>
          <p:nvPr/>
        </p:nvSpPr>
        <p:spPr>
          <a:xfrm rot="19170624">
            <a:off x="4324528" y="3505697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L 도형 189"/>
          <p:cNvSpPr/>
          <p:nvPr/>
        </p:nvSpPr>
        <p:spPr>
          <a:xfrm rot="19170624">
            <a:off x="4306753" y="4246809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3465517" y="5340136"/>
            <a:ext cx="656299" cy="656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4578719" y="5302721"/>
            <a:ext cx="285099" cy="2850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포인트가 5개인 별 91"/>
          <p:cNvSpPr/>
          <p:nvPr/>
        </p:nvSpPr>
        <p:spPr>
          <a:xfrm>
            <a:off x="4596001" y="5317297"/>
            <a:ext cx="250537" cy="250537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포인트가 5개인 별 316"/>
          <p:cNvSpPr/>
          <p:nvPr/>
        </p:nvSpPr>
        <p:spPr>
          <a:xfrm>
            <a:off x="7889375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6" name="그룹 195"/>
          <p:cNvGrpSpPr/>
          <p:nvPr/>
        </p:nvGrpSpPr>
        <p:grpSpPr>
          <a:xfrm>
            <a:off x="4226036" y="5311383"/>
            <a:ext cx="285099" cy="285099"/>
            <a:chOff x="4226036" y="5311383"/>
            <a:chExt cx="285099" cy="285099"/>
          </a:xfrm>
        </p:grpSpPr>
        <p:sp>
          <p:nvSpPr>
            <p:cNvPr id="194" name="모서리가 둥근 직사각형 193"/>
            <p:cNvSpPr/>
            <p:nvPr/>
          </p:nvSpPr>
          <p:spPr>
            <a:xfrm>
              <a:off x="4226036" y="5311383"/>
              <a:ext cx="285099" cy="28509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포인트가 5개인 별 194"/>
            <p:cNvSpPr/>
            <p:nvPr/>
          </p:nvSpPr>
          <p:spPr>
            <a:xfrm>
              <a:off x="4243318" y="5325959"/>
              <a:ext cx="250537" cy="250537"/>
            </a:xfrm>
            <a:prstGeom prst="star5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6808124" y="1280028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6808123" y="1512662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>
            <a:off x="6808123" y="1745296"/>
            <a:ext cx="1180405" cy="191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8013466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8853041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4" name="그룹 213"/>
          <p:cNvGrpSpPr/>
          <p:nvPr/>
        </p:nvGrpSpPr>
        <p:grpSpPr>
          <a:xfrm>
            <a:off x="7791792" y="1753755"/>
            <a:ext cx="195166" cy="193210"/>
            <a:chOff x="7730578" y="2617832"/>
            <a:chExt cx="195166" cy="193210"/>
          </a:xfrm>
        </p:grpSpPr>
        <p:sp>
          <p:nvSpPr>
            <p:cNvPr id="213" name="직사각형 212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순서도: 병합 92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8632937" y="1745296"/>
            <a:ext cx="195166" cy="193210"/>
            <a:chOff x="7730578" y="2617832"/>
            <a:chExt cx="195166" cy="193210"/>
          </a:xfrm>
        </p:grpSpPr>
        <p:sp>
          <p:nvSpPr>
            <p:cNvPr id="231" name="직사각형 230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순서도: 병합 231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3" name="그룹 232"/>
          <p:cNvGrpSpPr/>
          <p:nvPr/>
        </p:nvGrpSpPr>
        <p:grpSpPr>
          <a:xfrm>
            <a:off x="9480049" y="1745296"/>
            <a:ext cx="195166" cy="193210"/>
            <a:chOff x="7730578" y="2617832"/>
            <a:chExt cx="195166" cy="193210"/>
          </a:xfrm>
        </p:grpSpPr>
        <p:sp>
          <p:nvSpPr>
            <p:cNvPr id="234" name="직사각형 233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순서도: 병합 234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794856" y="1954369"/>
            <a:ext cx="2895703" cy="1034037"/>
            <a:chOff x="6794856" y="1954369"/>
            <a:chExt cx="2895703" cy="1034037"/>
          </a:xfrm>
        </p:grpSpPr>
        <p:sp>
          <p:nvSpPr>
            <p:cNvPr id="202" name="직사각형 201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6" name="그룹 235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237" name="직사각형 236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순서도: 병합 237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240" name="직사각형 239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순서도: 병합 240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6" name="직사각형 245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252" name="그룹 251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242" name="직사각형 241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사각형 242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7" name="TextBox 24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257" name="TextBox 256"/>
          <p:cNvSpPr txBox="1"/>
          <p:nvPr/>
        </p:nvSpPr>
        <p:spPr>
          <a:xfrm>
            <a:off x="6790556" y="148545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이메일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6801490" y="1244216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이름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6801490" y="171320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년도</a:t>
            </a:r>
            <a:endParaRPr lang="ko-KR" altLang="en-US" sz="900" dirty="0"/>
          </a:p>
        </p:txBody>
      </p:sp>
      <p:sp>
        <p:nvSpPr>
          <p:cNvPr id="255" name="TextBox 254"/>
          <p:cNvSpPr txBox="1"/>
          <p:nvPr/>
        </p:nvSpPr>
        <p:spPr>
          <a:xfrm>
            <a:off x="8134734" y="1729079"/>
            <a:ext cx="3828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월</a:t>
            </a:r>
            <a:endParaRPr lang="ko-KR" altLang="en-US" sz="900" dirty="0"/>
          </a:p>
        </p:txBody>
      </p:sp>
      <p:sp>
        <p:nvSpPr>
          <p:cNvPr id="256" name="TextBox 255"/>
          <p:cNvSpPr txBox="1"/>
          <p:nvPr/>
        </p:nvSpPr>
        <p:spPr>
          <a:xfrm>
            <a:off x="8929009" y="1721188"/>
            <a:ext cx="499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일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6828607" y="4161160"/>
            <a:ext cx="963334" cy="192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>
            <a:off x="6830683" y="4425803"/>
            <a:ext cx="961233" cy="183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3" name="그룹 262"/>
          <p:cNvGrpSpPr/>
          <p:nvPr/>
        </p:nvGrpSpPr>
        <p:grpSpPr>
          <a:xfrm>
            <a:off x="7585721" y="4159543"/>
            <a:ext cx="197431" cy="193210"/>
            <a:chOff x="7730578" y="2617832"/>
            <a:chExt cx="195166" cy="193210"/>
          </a:xfrm>
        </p:grpSpPr>
        <p:sp>
          <p:nvSpPr>
            <p:cNvPr id="277" name="직사각형 276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순서도: 병합 277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7585721" y="4434119"/>
            <a:ext cx="197431" cy="156716"/>
            <a:chOff x="7730578" y="2617832"/>
            <a:chExt cx="195166" cy="193210"/>
          </a:xfrm>
        </p:grpSpPr>
        <p:sp>
          <p:nvSpPr>
            <p:cNvPr id="275" name="직사각형 274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순서도: 병합 275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5" name="직사각형 264"/>
          <p:cNvSpPr/>
          <p:nvPr/>
        </p:nvSpPr>
        <p:spPr>
          <a:xfrm>
            <a:off x="6830202" y="4590835"/>
            <a:ext cx="961720" cy="531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TextBox 265"/>
          <p:cNvSpPr txBox="1"/>
          <p:nvPr/>
        </p:nvSpPr>
        <p:spPr>
          <a:xfrm>
            <a:off x="6828604" y="4393369"/>
            <a:ext cx="1072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828579" y="4158645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grpSp>
        <p:nvGrpSpPr>
          <p:cNvPr id="268" name="그룹 267"/>
          <p:cNvGrpSpPr/>
          <p:nvPr/>
        </p:nvGrpSpPr>
        <p:grpSpPr>
          <a:xfrm>
            <a:off x="6831892" y="4639287"/>
            <a:ext cx="2877969" cy="508821"/>
            <a:chOff x="6794856" y="3007143"/>
            <a:chExt cx="2880359" cy="508821"/>
          </a:xfrm>
        </p:grpSpPr>
        <p:sp>
          <p:nvSpPr>
            <p:cNvPr id="272" name="직사각형 271"/>
            <p:cNvSpPr/>
            <p:nvPr/>
          </p:nvSpPr>
          <p:spPr>
            <a:xfrm>
              <a:off x="6794856" y="3007143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6801491" y="3156637"/>
              <a:ext cx="944052" cy="2011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6794856" y="3341137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6815339" y="4581365"/>
            <a:ext cx="976755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815339" y="4765466"/>
            <a:ext cx="875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821972" y="4939206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98" name="그룹 297"/>
          <p:cNvGrpSpPr/>
          <p:nvPr/>
        </p:nvGrpSpPr>
        <p:grpSpPr>
          <a:xfrm>
            <a:off x="6812922" y="3093429"/>
            <a:ext cx="2929429" cy="1034037"/>
            <a:chOff x="6794856" y="1954369"/>
            <a:chExt cx="2895703" cy="1034037"/>
          </a:xfrm>
        </p:grpSpPr>
        <p:sp>
          <p:nvSpPr>
            <p:cNvPr id="299" name="직사각형 298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1" name="그룹 300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315" name="직사각형 314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순서도: 병합 315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2" name="그룹 301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313" name="직사각형 312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순서도: 병합 313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3" name="직사각형 302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306" name="그룹 305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310" name="직사각형 309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7" name="TextBox 30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318" name="포인트가 5개인 별 317"/>
          <p:cNvSpPr/>
          <p:nvPr/>
        </p:nvSpPr>
        <p:spPr>
          <a:xfrm>
            <a:off x="8206480" y="418048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포인트가 5개인 별 318"/>
          <p:cNvSpPr/>
          <p:nvPr/>
        </p:nvSpPr>
        <p:spPr>
          <a:xfrm>
            <a:off x="851936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포인트가 5개인 별 319"/>
          <p:cNvSpPr/>
          <p:nvPr/>
        </p:nvSpPr>
        <p:spPr>
          <a:xfrm>
            <a:off x="883708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포인트가 5개인 별 320"/>
          <p:cNvSpPr/>
          <p:nvPr/>
        </p:nvSpPr>
        <p:spPr>
          <a:xfrm>
            <a:off x="9150589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8342236" y="4648059"/>
            <a:ext cx="105889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7866620" y="4648059"/>
            <a:ext cx="5030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순서도: 연결자 326"/>
          <p:cNvSpPr/>
          <p:nvPr/>
        </p:nvSpPr>
        <p:spPr>
          <a:xfrm>
            <a:off x="7600439" y="535554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모서리가 둥근 직사각형 327"/>
          <p:cNvSpPr/>
          <p:nvPr/>
        </p:nvSpPr>
        <p:spPr>
          <a:xfrm>
            <a:off x="7866621" y="4848189"/>
            <a:ext cx="1561942" cy="2046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순서도: 연결자 328"/>
          <p:cNvSpPr/>
          <p:nvPr/>
        </p:nvSpPr>
        <p:spPr>
          <a:xfrm>
            <a:off x="7928388" y="4904580"/>
            <a:ext cx="85075" cy="85075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1" name="직선 연결선 330"/>
          <p:cNvCxnSpPr>
            <a:stCxn id="329" idx="5"/>
          </p:cNvCxnSpPr>
          <p:nvPr/>
        </p:nvCxnSpPr>
        <p:spPr>
          <a:xfrm>
            <a:off x="8001004" y="4977196"/>
            <a:ext cx="74226" cy="3078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순서도: 연결자 332"/>
          <p:cNvSpPr/>
          <p:nvPr/>
        </p:nvSpPr>
        <p:spPr>
          <a:xfrm>
            <a:off x="6899560" y="5355548"/>
            <a:ext cx="138018" cy="160994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순서도: 연결자 333"/>
          <p:cNvSpPr/>
          <p:nvPr/>
        </p:nvSpPr>
        <p:spPr>
          <a:xfrm>
            <a:off x="8280501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TextBox 334"/>
          <p:cNvSpPr txBox="1"/>
          <p:nvPr/>
        </p:nvSpPr>
        <p:spPr>
          <a:xfrm>
            <a:off x="7024249" y="5318799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36" name="TextBox 335"/>
          <p:cNvSpPr txBox="1"/>
          <p:nvPr/>
        </p:nvSpPr>
        <p:spPr>
          <a:xfrm>
            <a:off x="7769103" y="5310584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37" name="TextBox 336"/>
          <p:cNvSpPr txBox="1"/>
          <p:nvPr/>
        </p:nvSpPr>
        <p:spPr>
          <a:xfrm>
            <a:off x="8432024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38" name="순서도: 연결자 337"/>
          <p:cNvSpPr/>
          <p:nvPr/>
        </p:nvSpPr>
        <p:spPr>
          <a:xfrm>
            <a:off x="8904184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TextBox 338"/>
          <p:cNvSpPr txBox="1"/>
          <p:nvPr/>
        </p:nvSpPr>
        <p:spPr>
          <a:xfrm>
            <a:off x="9055707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0" name="TextBox 339"/>
          <p:cNvSpPr txBox="1"/>
          <p:nvPr/>
        </p:nvSpPr>
        <p:spPr>
          <a:xfrm>
            <a:off x="7024249" y="5676254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41" name="TextBox 340"/>
          <p:cNvSpPr txBox="1"/>
          <p:nvPr/>
        </p:nvSpPr>
        <p:spPr>
          <a:xfrm>
            <a:off x="7769103" y="5668039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2" name="TextBox 341"/>
          <p:cNvSpPr txBox="1"/>
          <p:nvPr/>
        </p:nvSpPr>
        <p:spPr>
          <a:xfrm>
            <a:off x="8432024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3" name="TextBox 342"/>
          <p:cNvSpPr txBox="1"/>
          <p:nvPr/>
        </p:nvSpPr>
        <p:spPr>
          <a:xfrm>
            <a:off x="9055707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4" name="직사각형 343"/>
          <p:cNvSpPr/>
          <p:nvPr/>
        </p:nvSpPr>
        <p:spPr>
          <a:xfrm>
            <a:off x="690899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직사각형 345"/>
          <p:cNvSpPr/>
          <p:nvPr/>
        </p:nvSpPr>
        <p:spPr>
          <a:xfrm>
            <a:off x="75990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/>
          <p:cNvSpPr/>
          <p:nvPr/>
        </p:nvSpPr>
        <p:spPr>
          <a:xfrm>
            <a:off x="82727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/>
          <p:cNvSpPr/>
          <p:nvPr/>
        </p:nvSpPr>
        <p:spPr>
          <a:xfrm>
            <a:off x="8912238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L 도형 348"/>
          <p:cNvSpPr/>
          <p:nvPr/>
        </p:nvSpPr>
        <p:spPr>
          <a:xfrm rot="19170624">
            <a:off x="6904474" y="5653352"/>
            <a:ext cx="258350" cy="110418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34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전시관 소개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en-US" altLang="ko-KR" dirty="0" smtClean="0"/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1" name="직선 연결선 70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한쪽 모서리가 둥근 사각형 1"/>
          <p:cNvSpPr/>
          <p:nvPr/>
        </p:nvSpPr>
        <p:spPr>
          <a:xfrm flipH="1">
            <a:off x="412046" y="1820747"/>
            <a:ext cx="2930487" cy="4324568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98855" y="2567998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7321" y="4051994"/>
            <a:ext cx="2706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주소</a:t>
            </a:r>
            <a:r>
              <a:rPr lang="en-US" altLang="ko-KR" sz="12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2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200" dirty="0" smtClean="0">
                <a:solidFill>
                  <a:schemeClr val="bg1"/>
                </a:solidFill>
              </a:rPr>
              <a:t>-----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200" dirty="0" smtClean="0">
                <a:solidFill>
                  <a:schemeClr val="bg1"/>
                </a:solidFill>
              </a:rPr>
              <a:t>.044----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44482" y="24926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70019" y="3373851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685801" y="5465597"/>
            <a:ext cx="667883" cy="463939"/>
            <a:chOff x="1877081" y="5292047"/>
            <a:chExt cx="1140399" cy="792168"/>
          </a:xfrm>
        </p:grpSpPr>
        <p:sp>
          <p:nvSpPr>
            <p:cNvPr id="110" name="타원 109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97321" y="5155111"/>
            <a:ext cx="2750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© 2022 </a:t>
            </a:r>
            <a:r>
              <a:rPr lang="en-US" altLang="ko-KR" sz="900" dirty="0" err="1">
                <a:solidFill>
                  <a:schemeClr val="bg1"/>
                </a:solidFill>
              </a:rPr>
              <a:t>Dokdo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Exhibitonon</a:t>
            </a:r>
            <a:r>
              <a:rPr lang="en-US" altLang="ko-KR" sz="900" dirty="0">
                <a:solidFill>
                  <a:schemeClr val="bg1"/>
                </a:solidFill>
              </a:rPr>
              <a:t> All rights reserved 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13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0758" y="1163780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전시관 소개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en-US" altLang="ko-KR" dirty="0" smtClean="0"/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59924" y="1160702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381958" y="1212185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0958" y="191667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83350" y="2286006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cxnSp>
        <p:nvCxnSpPr>
          <p:cNvPr id="96" name="직선 연결선 95"/>
          <p:cNvCxnSpPr/>
          <p:nvPr/>
        </p:nvCxnSpPr>
        <p:spPr>
          <a:xfrm flipV="1">
            <a:off x="6444598" y="129771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6444598" y="133749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6444598" y="1258715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15042" y="1612417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연혁</a:t>
            </a:r>
            <a:endParaRPr lang="ko-KR" altLang="en-US" dirty="0"/>
          </a:p>
        </p:txBody>
      </p:sp>
      <p:sp>
        <p:nvSpPr>
          <p:cNvPr id="38" name="대각선 방향의 모서리가 둥근 사각형 37"/>
          <p:cNvSpPr/>
          <p:nvPr/>
        </p:nvSpPr>
        <p:spPr>
          <a:xfrm>
            <a:off x="358340" y="2732162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17157" y="2982699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인사말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911208" y="293578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548862" y="2981547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전시관 연혁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394783" y="2971164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2" name="한쪽 모서리가 둥근 사각형 91"/>
          <p:cNvSpPr/>
          <p:nvPr/>
        </p:nvSpPr>
        <p:spPr>
          <a:xfrm rot="10800000">
            <a:off x="391229" y="3805983"/>
            <a:ext cx="2974806" cy="2406320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 flipV="1">
            <a:off x="395482" y="3820904"/>
            <a:ext cx="2969227" cy="239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H="1" flipV="1">
            <a:off x="407734" y="3839126"/>
            <a:ext cx="2950120" cy="2420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385708" y="4827867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지도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35598" y="3862304"/>
            <a:ext cx="1952233" cy="1022673"/>
            <a:chOff x="3843461" y="1533900"/>
            <a:chExt cx="2401644" cy="1233418"/>
          </a:xfrm>
        </p:grpSpPr>
        <p:sp>
          <p:nvSpPr>
            <p:cNvPr id="40" name="한쪽 모서리가 둥근 사각형 39"/>
            <p:cNvSpPr/>
            <p:nvPr/>
          </p:nvSpPr>
          <p:spPr>
            <a:xfrm rot="10800000">
              <a:off x="3843461" y="1533900"/>
              <a:ext cx="2401644" cy="1233418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928102" y="1694101"/>
              <a:ext cx="173840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새롬 고등학교</a:t>
              </a:r>
              <a:endParaRPr lang="ko-KR" altLang="en-US" sz="10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928103" y="1997731"/>
              <a:ext cx="224010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세종특별자치시 </a:t>
              </a:r>
              <a:r>
                <a:rPr lang="ko-KR" altLang="en-US" sz="1000" dirty="0" err="1" smtClean="0"/>
                <a:t>새롬서로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68</a:t>
              </a:r>
              <a:endParaRPr lang="ko-KR" altLang="en-US" sz="10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900780" y="2439813"/>
              <a:ext cx="234432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solidFill>
                    <a:schemeClr val="accent1"/>
                  </a:solidFill>
                </a:rPr>
                <a:t>큰지도 보기</a:t>
              </a:r>
              <a:endParaRPr lang="ko-KR" alt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6914954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6963795" y="1216105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480864" y="1212504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9584716" y="130382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9584716" y="134360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9584716" y="126481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한쪽 모서리가 둥근 사각형 123"/>
          <p:cNvSpPr/>
          <p:nvPr/>
        </p:nvSpPr>
        <p:spPr>
          <a:xfrm flipH="1">
            <a:off x="6943098" y="1815832"/>
            <a:ext cx="2930487" cy="4324568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7229907" y="2563083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028373" y="4047079"/>
            <a:ext cx="2706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주소</a:t>
            </a:r>
            <a:r>
              <a:rPr lang="en-US" altLang="ko-KR" sz="12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2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200" dirty="0" smtClean="0">
                <a:solidFill>
                  <a:schemeClr val="bg1"/>
                </a:solidFill>
              </a:rPr>
              <a:t>-----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200" dirty="0" smtClean="0">
                <a:solidFill>
                  <a:schemeClr val="bg1"/>
                </a:solidFill>
              </a:rPr>
              <a:t>.044----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575534" y="24877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201071" y="3368936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7216853" y="5460682"/>
            <a:ext cx="667883" cy="463939"/>
            <a:chOff x="1877081" y="5292047"/>
            <a:chExt cx="1140399" cy="792168"/>
          </a:xfrm>
        </p:grpSpPr>
        <p:sp>
          <p:nvSpPr>
            <p:cNvPr id="130" name="타원 129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7028373" y="5150196"/>
            <a:ext cx="2750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© 2022 </a:t>
            </a:r>
            <a:r>
              <a:rPr lang="en-US" altLang="ko-KR" sz="900" dirty="0" err="1">
                <a:solidFill>
                  <a:schemeClr val="bg1"/>
                </a:solidFill>
              </a:rPr>
              <a:t>Dokdo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Exhibitonon</a:t>
            </a:r>
            <a:r>
              <a:rPr lang="en-US" altLang="ko-KR" sz="900" dirty="0">
                <a:solidFill>
                  <a:schemeClr val="bg1"/>
                </a:solidFill>
              </a:rPr>
              <a:t> All rights reserved 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6313" y="2377990"/>
            <a:ext cx="289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주소   </a:t>
            </a:r>
            <a:r>
              <a:rPr lang="ko-KR" altLang="en-US" sz="1400" dirty="0" smtClean="0"/>
              <a:t>세종특별자치시 </a:t>
            </a:r>
            <a:r>
              <a:rPr lang="ko-KR" altLang="en-US" sz="1400" dirty="0" err="1" smtClean="0"/>
              <a:t>새롬서로</a:t>
            </a:r>
            <a:endParaRPr lang="en-US" altLang="ko-KR" sz="1400" dirty="0" smtClean="0"/>
          </a:p>
          <a:p>
            <a:r>
              <a:rPr lang="ko-KR" altLang="en-US" sz="1400" dirty="0" smtClean="0"/>
              <a:t>         </a:t>
            </a:r>
            <a:r>
              <a:rPr lang="en-US" altLang="ko-KR" sz="1400" dirty="0" smtClean="0"/>
              <a:t>68  </a:t>
            </a:r>
            <a:r>
              <a:rPr lang="ko-KR" altLang="en-US" sz="1400" dirty="0" smtClean="0"/>
              <a:t>새롬고등학교 </a:t>
            </a:r>
            <a:r>
              <a:rPr lang="en-US" altLang="ko-KR" sz="1400" dirty="0"/>
              <a:t>1</a:t>
            </a:r>
            <a:r>
              <a:rPr lang="ko-KR" altLang="en-US" sz="1400" dirty="0" smtClean="0"/>
              <a:t>층</a:t>
            </a:r>
            <a:endParaRPr lang="en-US" altLang="ko-KR" sz="1400" dirty="0" smtClean="0"/>
          </a:p>
        </p:txBody>
      </p:sp>
      <p:sp>
        <p:nvSpPr>
          <p:cNvPr id="133" name="TextBox 132"/>
          <p:cNvSpPr txBox="1"/>
          <p:nvPr/>
        </p:nvSpPr>
        <p:spPr>
          <a:xfrm>
            <a:off x="3776313" y="3027483"/>
            <a:ext cx="2890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Tel     </a:t>
            </a:r>
            <a:r>
              <a:rPr lang="en-US" altLang="ko-KR" sz="1400" dirty="0" smtClean="0"/>
              <a:t>044-999-6993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756732" y="3522405"/>
            <a:ext cx="2890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주차</a:t>
            </a:r>
            <a:r>
              <a:rPr lang="en-US" altLang="ko-KR" sz="1400" b="1" dirty="0" smtClean="0"/>
              <a:t>    </a:t>
            </a:r>
            <a:r>
              <a:rPr lang="ko-KR" altLang="en-US" sz="1400" dirty="0" smtClean="0"/>
              <a:t>새롬고등학교 주차장 이용</a:t>
            </a:r>
            <a:endParaRPr lang="en-US" altLang="ko-KR" sz="1400" dirty="0" smtClean="0"/>
          </a:p>
        </p:txBody>
      </p:sp>
      <p:sp>
        <p:nvSpPr>
          <p:cNvPr id="138" name="TextBox 137"/>
          <p:cNvSpPr txBox="1"/>
          <p:nvPr/>
        </p:nvSpPr>
        <p:spPr>
          <a:xfrm>
            <a:off x="3761119" y="4112030"/>
            <a:ext cx="309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대중교통 버스 지선 </a:t>
            </a:r>
            <a:r>
              <a:rPr lang="en-US" altLang="ko-KR" sz="1400" dirty="0" smtClean="0"/>
              <a:t>204,222,52,53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 /</a:t>
            </a:r>
            <a:r>
              <a:rPr lang="ko-KR" altLang="en-US" sz="1400" dirty="0" smtClean="0"/>
              <a:t>광역</a:t>
            </a:r>
            <a:r>
              <a:rPr lang="en-US" altLang="ko-KR" sz="1400" dirty="0" smtClean="0"/>
              <a:t>1004,1005</a:t>
            </a:r>
          </a:p>
        </p:txBody>
      </p:sp>
    </p:spTree>
    <p:extLst>
      <p:ext uri="{BB962C8B-B14F-4D97-AF65-F5344CB8AC3E}">
        <p14:creationId xmlns:p14="http://schemas.microsoft.com/office/powerpoint/2010/main" val="24427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직사각형 371"/>
          <p:cNvSpPr/>
          <p:nvPr/>
        </p:nvSpPr>
        <p:spPr>
          <a:xfrm>
            <a:off x="8318976" y="2180672"/>
            <a:ext cx="1412888" cy="33892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모서리가 둥근 직사각형 351"/>
          <p:cNvSpPr/>
          <p:nvPr/>
        </p:nvSpPr>
        <p:spPr>
          <a:xfrm>
            <a:off x="3692515" y="1785354"/>
            <a:ext cx="2143300" cy="19103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5281" y="1112565"/>
            <a:ext cx="2574174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18163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93130" y="1137503"/>
            <a:ext cx="3114501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메인화면</a:t>
            </a:r>
            <a:endParaRPr lang="ko-KR" altLang="en-US" sz="1200" b="1" dirty="0"/>
          </a:p>
        </p:txBody>
      </p:sp>
      <p:sp>
        <p:nvSpPr>
          <p:cNvPr id="47" name="직사각형 46"/>
          <p:cNvSpPr/>
          <p:nvPr/>
        </p:nvSpPr>
        <p:spPr>
          <a:xfrm>
            <a:off x="501899" y="1797620"/>
            <a:ext cx="2143300" cy="191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501899" y="1797620"/>
            <a:ext cx="2143300" cy="1916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501899" y="1797620"/>
            <a:ext cx="2143300" cy="1916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73843" y="2571202"/>
            <a:ext cx="1204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340933" y="119538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1~3</a:t>
            </a:r>
            <a:endParaRPr lang="en-US" altLang="ko-KR" dirty="0" smtClean="0"/>
          </a:p>
        </p:txBody>
      </p:sp>
      <p:sp>
        <p:nvSpPr>
          <p:cNvPr id="281" name="TextBox 280"/>
          <p:cNvSpPr txBox="1"/>
          <p:nvPr/>
        </p:nvSpPr>
        <p:spPr>
          <a:xfrm>
            <a:off x="1591302" y="119178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2655350" y="127175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 flipV="1">
            <a:off x="2655350" y="131153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 flipV="1">
            <a:off x="2655350" y="124078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685800" y="3967516"/>
            <a:ext cx="1859165" cy="3927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37111" y="4027840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전시 </a:t>
            </a:r>
            <a:r>
              <a:rPr lang="ko-KR" altLang="en-US" sz="1100" smtClean="0"/>
              <a:t>안내 보기</a:t>
            </a:r>
            <a:endParaRPr lang="ko-KR" altLang="en-US" sz="110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2003426" y="4089155"/>
            <a:ext cx="141994" cy="11425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47750" y="5052792"/>
            <a:ext cx="109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SCROLL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052664" y="5292047"/>
            <a:ext cx="792168" cy="792168"/>
          </a:xfrm>
          <a:prstGeom prst="ellipse">
            <a:avLst/>
          </a:prstGeom>
          <a:solidFill>
            <a:srgbClr val="496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877081" y="5548197"/>
            <a:ext cx="1140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단체예약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신청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3367004" y="1175907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4884073" y="1172306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294" name="직선 연결선 293"/>
          <p:cNvCxnSpPr/>
          <p:nvPr/>
        </p:nvCxnSpPr>
        <p:spPr>
          <a:xfrm flipV="1">
            <a:off x="5961353" y="126054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 flipV="1">
            <a:off x="5961353" y="130032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 flipV="1">
            <a:off x="5961353" y="121052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연결선 321"/>
          <p:cNvCxnSpPr/>
          <p:nvPr/>
        </p:nvCxnSpPr>
        <p:spPr>
          <a:xfrm>
            <a:off x="3765946" y="1918340"/>
            <a:ext cx="1977629" cy="168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/>
          <p:nvPr/>
        </p:nvCxnSpPr>
        <p:spPr>
          <a:xfrm flipV="1">
            <a:off x="3838575" y="1847850"/>
            <a:ext cx="1895475" cy="1729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4364459" y="2552816"/>
            <a:ext cx="1204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330" name="모서리가 둥근 직사각형 329"/>
          <p:cNvSpPr/>
          <p:nvPr/>
        </p:nvSpPr>
        <p:spPr>
          <a:xfrm>
            <a:off x="3765946" y="3193845"/>
            <a:ext cx="1310879" cy="414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TextBox 331"/>
          <p:cNvSpPr txBox="1"/>
          <p:nvPr/>
        </p:nvSpPr>
        <p:spPr>
          <a:xfrm>
            <a:off x="3917257" y="3254169"/>
            <a:ext cx="797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바로가기</a:t>
            </a:r>
            <a:endParaRPr lang="ko-KR" altLang="en-US" sz="1100" dirty="0"/>
          </a:p>
        </p:txBody>
      </p:sp>
      <p:cxnSp>
        <p:nvCxnSpPr>
          <p:cNvPr id="345" name="직선 화살표 연결선 344"/>
          <p:cNvCxnSpPr/>
          <p:nvPr/>
        </p:nvCxnSpPr>
        <p:spPr>
          <a:xfrm flipV="1">
            <a:off x="4659997" y="3334375"/>
            <a:ext cx="122064" cy="10119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3692515" y="4071164"/>
            <a:ext cx="2143300" cy="190084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3747096" y="4155655"/>
            <a:ext cx="1102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관람안내</a:t>
            </a:r>
            <a:endParaRPr lang="ko-KR" altLang="en-US" dirty="0"/>
          </a:p>
        </p:txBody>
      </p:sp>
      <p:sp>
        <p:nvSpPr>
          <p:cNvPr id="354" name="TextBox 353"/>
          <p:cNvSpPr txBox="1"/>
          <p:nvPr/>
        </p:nvSpPr>
        <p:spPr>
          <a:xfrm>
            <a:off x="3790950" y="4477901"/>
            <a:ext cx="135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044-999-6393</a:t>
            </a:r>
            <a:endParaRPr lang="ko-KR" altLang="en-US" sz="1600" dirty="0"/>
          </a:p>
        </p:txBody>
      </p:sp>
      <p:sp>
        <p:nvSpPr>
          <p:cNvPr id="357" name="모서리가 둥근 직사각형 356"/>
          <p:cNvSpPr/>
          <p:nvPr/>
        </p:nvSpPr>
        <p:spPr>
          <a:xfrm>
            <a:off x="5060756" y="4464145"/>
            <a:ext cx="621192" cy="296509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4346191" y="4518230"/>
            <a:ext cx="20841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관람 문의하기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cxnSp>
        <p:nvCxnSpPr>
          <p:cNvPr id="165" name="직선 연결선 164"/>
          <p:cNvCxnSpPr/>
          <p:nvPr/>
        </p:nvCxnSpPr>
        <p:spPr>
          <a:xfrm>
            <a:off x="3869632" y="4785678"/>
            <a:ext cx="181231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804539" y="4841995"/>
            <a:ext cx="17961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/>
              <a:t>관람시간  화요일</a:t>
            </a:r>
            <a:r>
              <a:rPr lang="en-US" altLang="ko-KR" sz="700" dirty="0" smtClean="0"/>
              <a:t>.</a:t>
            </a:r>
            <a:r>
              <a:rPr lang="ko-KR" altLang="en-US" sz="700" dirty="0" smtClean="0"/>
              <a:t>토요일 </a:t>
            </a:r>
            <a:r>
              <a:rPr lang="en-US" altLang="ko-KR" sz="700" dirty="0" smtClean="0"/>
              <a:t>9:00_17:00</a:t>
            </a:r>
            <a:endParaRPr lang="ko-KR" altLang="en-US" sz="700" dirty="0"/>
          </a:p>
        </p:txBody>
      </p:sp>
      <p:sp>
        <p:nvSpPr>
          <p:cNvPr id="358" name="TextBox 357"/>
          <p:cNvSpPr txBox="1"/>
          <p:nvPr/>
        </p:nvSpPr>
        <p:spPr>
          <a:xfrm>
            <a:off x="4379529" y="4995430"/>
            <a:ext cx="1796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(</a:t>
            </a:r>
            <a:r>
              <a:rPr lang="ko-KR" altLang="en-US" sz="700" dirty="0" smtClean="0"/>
              <a:t>점심시간 </a:t>
            </a:r>
            <a:r>
              <a:rPr lang="en-US" altLang="ko-KR" sz="700" dirty="0" smtClean="0"/>
              <a:t>12:00~13:00, </a:t>
            </a:r>
            <a:r>
              <a:rPr lang="ko-KR" altLang="en-US" sz="700" dirty="0" err="1" smtClean="0"/>
              <a:t>입장마감</a:t>
            </a:r>
            <a:endParaRPr lang="en-US" altLang="ko-KR" sz="700" dirty="0" smtClean="0"/>
          </a:p>
          <a:p>
            <a:r>
              <a:rPr lang="ko-KR" altLang="en-US" sz="700" dirty="0" smtClean="0"/>
              <a:t> </a:t>
            </a:r>
            <a:r>
              <a:rPr lang="en-US" altLang="ko-KR" sz="700" dirty="0" smtClean="0"/>
              <a:t>16:30)</a:t>
            </a:r>
            <a:endParaRPr lang="ko-KR" altLang="en-US" sz="700" dirty="0"/>
          </a:p>
        </p:txBody>
      </p:sp>
      <p:sp>
        <p:nvSpPr>
          <p:cNvPr id="359" name="TextBox 358"/>
          <p:cNvSpPr txBox="1"/>
          <p:nvPr/>
        </p:nvSpPr>
        <p:spPr>
          <a:xfrm>
            <a:off x="4385793" y="5261437"/>
            <a:ext cx="1481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2">
                    <a:lumMod val="90000"/>
                  </a:schemeClr>
                </a:solidFill>
              </a:rPr>
              <a:t>※</a:t>
            </a:r>
            <a:r>
              <a:rPr lang="ko-KR" altLang="en-US" sz="700" dirty="0" smtClean="0">
                <a:solidFill>
                  <a:schemeClr val="bg2">
                    <a:lumMod val="90000"/>
                  </a:schemeClr>
                </a:solidFill>
              </a:rPr>
              <a:t>관람시간은 학교 사정에 따라</a:t>
            </a:r>
            <a:endParaRPr lang="en-US" altLang="ko-KR" sz="7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bg2">
                    <a:lumMod val="90000"/>
                  </a:schemeClr>
                </a:solidFill>
              </a:rPr>
              <a:t>변경될 수 있습니다</a:t>
            </a:r>
            <a:endParaRPr lang="en-US" altLang="ko-KR" sz="700" dirty="0" smtClean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3866839" y="5518630"/>
            <a:ext cx="1939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err="1" smtClean="0"/>
              <a:t>휴관안내</a:t>
            </a:r>
            <a:r>
              <a:rPr lang="ko-KR" altLang="en-US" sz="700" dirty="0" smtClean="0"/>
              <a:t> 일요일</a:t>
            </a:r>
            <a:r>
              <a:rPr lang="en-US" altLang="ko-KR" sz="700" dirty="0" smtClean="0"/>
              <a:t>,</a:t>
            </a:r>
            <a:r>
              <a:rPr lang="ko-KR" altLang="en-US" sz="700" dirty="0" smtClean="0"/>
              <a:t>월요일 및 공휴일</a:t>
            </a:r>
            <a:endParaRPr lang="en-US" altLang="ko-KR" sz="7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/>
              <a:t>위      치 세종 </a:t>
            </a:r>
            <a:r>
              <a:rPr lang="ko-KR" altLang="en-US" sz="700" dirty="0" err="1" smtClean="0"/>
              <a:t>특별차지시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세롬서로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68</a:t>
            </a:r>
            <a:r>
              <a:rPr lang="ko-KR" altLang="en-US" sz="700" dirty="0" smtClean="0"/>
              <a:t>                                    </a:t>
            </a:r>
            <a:endParaRPr lang="en-US" altLang="ko-KR" sz="700" dirty="0" smtClean="0"/>
          </a:p>
        </p:txBody>
      </p:sp>
      <p:sp>
        <p:nvSpPr>
          <p:cNvPr id="361" name="TextBox 360"/>
          <p:cNvSpPr txBox="1"/>
          <p:nvPr/>
        </p:nvSpPr>
        <p:spPr>
          <a:xfrm>
            <a:off x="4438367" y="5763640"/>
            <a:ext cx="12956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새롬 </a:t>
            </a:r>
            <a:r>
              <a:rPr lang="ko-KR" altLang="en-US" sz="700" smtClean="0"/>
              <a:t>고등학교 </a:t>
            </a:r>
            <a:r>
              <a:rPr lang="en-US" altLang="ko-KR" sz="700" dirty="0" smtClean="0"/>
              <a:t>1</a:t>
            </a:r>
            <a:r>
              <a:rPr lang="ko-KR" altLang="en-US" sz="700" dirty="0" smtClean="0"/>
              <a:t>층                                    </a:t>
            </a:r>
            <a:endParaRPr lang="en-US" altLang="ko-KR" sz="700" dirty="0" smtClean="0"/>
          </a:p>
        </p:txBody>
      </p:sp>
      <p:sp>
        <p:nvSpPr>
          <p:cNvPr id="362" name="직사각형 361"/>
          <p:cNvSpPr/>
          <p:nvPr/>
        </p:nvSpPr>
        <p:spPr>
          <a:xfrm>
            <a:off x="6816780" y="2185040"/>
            <a:ext cx="1412888" cy="33737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9" name="그룹 208"/>
          <p:cNvGrpSpPr/>
          <p:nvPr/>
        </p:nvGrpSpPr>
        <p:grpSpPr>
          <a:xfrm>
            <a:off x="6945458" y="2336770"/>
            <a:ext cx="1169217" cy="1203150"/>
            <a:chOff x="7040709" y="2051019"/>
            <a:chExt cx="2143300" cy="1916497"/>
          </a:xfrm>
        </p:grpSpPr>
        <p:sp>
          <p:nvSpPr>
            <p:cNvPr id="363" name="직사각형 362"/>
            <p:cNvSpPr/>
            <p:nvPr/>
          </p:nvSpPr>
          <p:spPr>
            <a:xfrm>
              <a:off x="7040709" y="2051019"/>
              <a:ext cx="2143300" cy="191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4" name="직선 연결선 363"/>
            <p:cNvCxnSpPr/>
            <p:nvPr/>
          </p:nvCxnSpPr>
          <p:spPr>
            <a:xfrm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 364"/>
            <p:cNvCxnSpPr/>
            <p:nvPr/>
          </p:nvCxnSpPr>
          <p:spPr>
            <a:xfrm flipV="1"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7579548" y="2824601"/>
              <a:ext cx="1204446" cy="390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IMAGE</a:t>
              </a:r>
              <a:endParaRPr lang="ko-KR" altLang="en-US" sz="1050" dirty="0"/>
            </a:p>
          </p:txBody>
        </p:sp>
      </p:grpSp>
      <p:grpSp>
        <p:nvGrpSpPr>
          <p:cNvPr id="367" name="그룹 366"/>
          <p:cNvGrpSpPr/>
          <p:nvPr/>
        </p:nvGrpSpPr>
        <p:grpSpPr>
          <a:xfrm>
            <a:off x="8410643" y="2311922"/>
            <a:ext cx="1226991" cy="1283355"/>
            <a:chOff x="7040709" y="2051019"/>
            <a:chExt cx="2143300" cy="1916497"/>
          </a:xfrm>
        </p:grpSpPr>
        <p:sp>
          <p:nvSpPr>
            <p:cNvPr id="368" name="직사각형 367"/>
            <p:cNvSpPr/>
            <p:nvPr/>
          </p:nvSpPr>
          <p:spPr>
            <a:xfrm>
              <a:off x="7040709" y="2051019"/>
              <a:ext cx="2143300" cy="191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9" name="직선 연결선 368"/>
            <p:cNvCxnSpPr/>
            <p:nvPr/>
          </p:nvCxnSpPr>
          <p:spPr>
            <a:xfrm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 369"/>
            <p:cNvCxnSpPr/>
            <p:nvPr/>
          </p:nvCxnSpPr>
          <p:spPr>
            <a:xfrm flipV="1"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TextBox 370"/>
            <p:cNvSpPr txBox="1"/>
            <p:nvPr/>
          </p:nvSpPr>
          <p:spPr>
            <a:xfrm>
              <a:off x="7579548" y="2824601"/>
              <a:ext cx="1204446" cy="390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IMAGE</a:t>
              </a:r>
              <a:endParaRPr lang="ko-KR" altLang="en-US" sz="1050" dirty="0"/>
            </a:p>
          </p:txBody>
        </p:sp>
      </p:grpSp>
      <p:sp>
        <p:nvSpPr>
          <p:cNvPr id="210" name="모서리가 둥근 직사각형 209"/>
          <p:cNvSpPr/>
          <p:nvPr/>
        </p:nvSpPr>
        <p:spPr>
          <a:xfrm>
            <a:off x="6936795" y="3686885"/>
            <a:ext cx="523875" cy="27178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6866171" y="3689768"/>
            <a:ext cx="657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</a:rPr>
              <a:t>NEWS</a:t>
            </a:r>
            <a:endParaRPr lang="ko-KR" alt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3" name="모서리가 둥근 직사각형 372"/>
          <p:cNvSpPr/>
          <p:nvPr/>
        </p:nvSpPr>
        <p:spPr>
          <a:xfrm>
            <a:off x="8457178" y="3668569"/>
            <a:ext cx="523875" cy="27178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TextBox 373"/>
          <p:cNvSpPr txBox="1"/>
          <p:nvPr/>
        </p:nvSpPr>
        <p:spPr>
          <a:xfrm>
            <a:off x="8386554" y="3671452"/>
            <a:ext cx="657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</a:rPr>
              <a:t>NEWS</a:t>
            </a:r>
            <a:endParaRPr lang="ko-KR" alt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6921445" y="4096631"/>
            <a:ext cx="1169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23</a:t>
            </a:r>
            <a:r>
              <a:rPr lang="ko-KR" altLang="en-US" sz="1000" b="1" dirty="0" smtClean="0"/>
              <a:t>학년도 독도 </a:t>
            </a:r>
            <a:r>
              <a:rPr lang="en-US" altLang="ko-KR" sz="1000" b="1" dirty="0" smtClean="0"/>
              <a:t>…</a:t>
            </a:r>
            <a:endParaRPr lang="ko-KR" altLang="en-US" sz="1000" b="1" dirty="0"/>
          </a:p>
        </p:txBody>
      </p:sp>
      <p:sp>
        <p:nvSpPr>
          <p:cNvPr id="375" name="TextBox 374"/>
          <p:cNvSpPr txBox="1"/>
          <p:nvPr/>
        </p:nvSpPr>
        <p:spPr>
          <a:xfrm>
            <a:off x="6907533" y="4449623"/>
            <a:ext cx="1169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23</a:t>
            </a:r>
            <a:r>
              <a:rPr lang="ko-KR" altLang="en-US" sz="1000" dirty="0" smtClean="0"/>
              <a:t>학년도 하반기 독도체험교실을</a:t>
            </a:r>
            <a:endParaRPr lang="en-US" altLang="ko-KR" sz="1000" dirty="0" smtClean="0"/>
          </a:p>
          <a:p>
            <a:r>
              <a:rPr lang="ko-KR" altLang="en-US" sz="1000" dirty="0" smtClean="0"/>
              <a:t>다음과 같이 실행합니다</a:t>
            </a:r>
            <a:r>
              <a:rPr lang="en-US" altLang="ko-KR" sz="1000" dirty="0" smtClean="0"/>
              <a:t>….</a:t>
            </a:r>
            <a:endParaRPr lang="ko-KR" altLang="en-US" sz="1000" dirty="0"/>
          </a:p>
        </p:txBody>
      </p:sp>
      <p:sp>
        <p:nvSpPr>
          <p:cNvPr id="379" name="TextBox 378"/>
          <p:cNvSpPr txBox="1"/>
          <p:nvPr/>
        </p:nvSpPr>
        <p:spPr>
          <a:xfrm>
            <a:off x="8432390" y="4125525"/>
            <a:ext cx="1169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23</a:t>
            </a:r>
            <a:r>
              <a:rPr lang="ko-KR" altLang="en-US" sz="1000" b="1" dirty="0" smtClean="0"/>
              <a:t>학년도 독도 </a:t>
            </a:r>
            <a:r>
              <a:rPr lang="en-US" altLang="ko-KR" sz="1000" b="1" dirty="0" smtClean="0"/>
              <a:t>…</a:t>
            </a:r>
            <a:endParaRPr lang="ko-KR" altLang="en-US" sz="1000" b="1" dirty="0"/>
          </a:p>
        </p:txBody>
      </p:sp>
      <p:sp>
        <p:nvSpPr>
          <p:cNvPr id="380" name="TextBox 379"/>
          <p:cNvSpPr txBox="1"/>
          <p:nvPr/>
        </p:nvSpPr>
        <p:spPr>
          <a:xfrm>
            <a:off x="8418478" y="4478517"/>
            <a:ext cx="1169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23</a:t>
            </a:r>
            <a:r>
              <a:rPr lang="ko-KR" altLang="en-US" sz="1000" dirty="0" smtClean="0"/>
              <a:t>학년도 상반기독도체험교실을 다음과 같이 실행 합니다</a:t>
            </a:r>
            <a:r>
              <a:rPr lang="en-US" altLang="ko-KR" sz="1000" dirty="0" smtClean="0"/>
              <a:t>….</a:t>
            </a:r>
            <a:endParaRPr lang="ko-KR" altLang="en-US" sz="1000" dirty="0"/>
          </a:p>
        </p:txBody>
      </p:sp>
      <p:sp>
        <p:nvSpPr>
          <p:cNvPr id="216" name="타원 215"/>
          <p:cNvSpPr/>
          <p:nvPr/>
        </p:nvSpPr>
        <p:spPr>
          <a:xfrm>
            <a:off x="8223103" y="5781941"/>
            <a:ext cx="163451" cy="163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/>
          <p:cNvSpPr/>
          <p:nvPr/>
        </p:nvSpPr>
        <p:spPr>
          <a:xfrm>
            <a:off x="8484536" y="5781941"/>
            <a:ext cx="163451" cy="163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/>
          <p:cNvSpPr/>
          <p:nvPr/>
        </p:nvSpPr>
        <p:spPr>
          <a:xfrm>
            <a:off x="7835785" y="5747167"/>
            <a:ext cx="254877" cy="254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/>
          <p:cNvSpPr txBox="1"/>
          <p:nvPr/>
        </p:nvSpPr>
        <p:spPr>
          <a:xfrm>
            <a:off x="6789711" y="1548166"/>
            <a:ext cx="858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공지사항</a:t>
            </a:r>
            <a:endParaRPr lang="ko-KR" altLang="en-US" sz="1200" b="1"/>
          </a:p>
        </p:txBody>
      </p:sp>
      <p:sp>
        <p:nvSpPr>
          <p:cNvPr id="218" name="TextBox 217"/>
          <p:cNvSpPr txBox="1"/>
          <p:nvPr/>
        </p:nvSpPr>
        <p:spPr>
          <a:xfrm>
            <a:off x="6775526" y="1817172"/>
            <a:ext cx="291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독도의 미래를 생각하는 공간으로 앞으로도 지속적으로 활용되기를 바랍니다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84" name="TextBox 383"/>
          <p:cNvSpPr txBox="1"/>
          <p:nvPr/>
        </p:nvSpPr>
        <p:spPr>
          <a:xfrm>
            <a:off x="6766902" y="1175907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385" name="TextBox 384"/>
          <p:cNvSpPr txBox="1"/>
          <p:nvPr/>
        </p:nvSpPr>
        <p:spPr>
          <a:xfrm>
            <a:off x="8283971" y="1172306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386" name="직선 연결선 385"/>
          <p:cNvCxnSpPr/>
          <p:nvPr/>
        </p:nvCxnSpPr>
        <p:spPr>
          <a:xfrm flipV="1">
            <a:off x="9361251" y="126054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/>
          <p:cNvCxnSpPr/>
          <p:nvPr/>
        </p:nvCxnSpPr>
        <p:spPr>
          <a:xfrm flipV="1">
            <a:off x="9361251" y="130032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연결선 387"/>
          <p:cNvCxnSpPr/>
          <p:nvPr/>
        </p:nvCxnSpPr>
        <p:spPr>
          <a:xfrm flipV="1">
            <a:off x="9361251" y="121052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06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한쪽 모서리가 둥근 사각형 62"/>
          <p:cNvSpPr/>
          <p:nvPr/>
        </p:nvSpPr>
        <p:spPr>
          <a:xfrm flipH="1">
            <a:off x="326895" y="3014933"/>
            <a:ext cx="2566122" cy="3077411"/>
          </a:xfrm>
          <a:prstGeom prst="round1Rect">
            <a:avLst>
              <a:gd name="adj" fmla="val 2467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5281" y="1112565"/>
            <a:ext cx="2574174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18163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메인화면</a:t>
            </a:r>
            <a:endParaRPr lang="ko-KR" altLang="en-US" sz="12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40933" y="119538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4-1~2</a:t>
            </a:r>
            <a:endParaRPr lang="en-US" altLang="ko-KR" dirty="0" smtClean="0"/>
          </a:p>
        </p:txBody>
      </p:sp>
      <p:sp>
        <p:nvSpPr>
          <p:cNvPr id="281" name="TextBox 280"/>
          <p:cNvSpPr txBox="1"/>
          <p:nvPr/>
        </p:nvSpPr>
        <p:spPr>
          <a:xfrm>
            <a:off x="1591302" y="119178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2655350" y="127175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 flipV="1">
            <a:off x="2655350" y="131153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 flipV="1">
            <a:off x="2655350" y="124078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3367004" y="1175907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4884073" y="1172306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294" name="직선 연결선 293"/>
          <p:cNvCxnSpPr/>
          <p:nvPr/>
        </p:nvCxnSpPr>
        <p:spPr>
          <a:xfrm flipV="1">
            <a:off x="5961353" y="126054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 flipV="1">
            <a:off x="5961353" y="130032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 flipV="1">
            <a:off x="5961353" y="121052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03767" y="2922148"/>
            <a:ext cx="2597303" cy="316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335280" y="2960745"/>
            <a:ext cx="2565790" cy="3139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514350" y="1622018"/>
            <a:ext cx="2237927" cy="2094775"/>
          </a:xfrm>
          <a:prstGeom prst="roundRect">
            <a:avLst>
              <a:gd name="adj" fmla="val 1934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9125" y="1847850"/>
            <a:ext cx="1057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/>
                </a:solidFill>
              </a:rPr>
              <a:t>체험존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안내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42748" y="2656535"/>
            <a:ext cx="2056952" cy="65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81372" y="2788398"/>
            <a:ext cx="1057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영상관 안내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5799" y="2180672"/>
            <a:ext cx="1859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</a:rPr>
              <a:t>독도체험관은 대한민국 동쪽 끝</a:t>
            </a:r>
            <a:r>
              <a:rPr lang="en-US" altLang="ko-KR" sz="700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700" dirty="0" smtClean="0">
                <a:solidFill>
                  <a:schemeClr val="bg1"/>
                </a:solidFill>
              </a:rPr>
              <a:t>우리의 섬 독도를 만나는 체험 공간입니다</a:t>
            </a:r>
            <a:r>
              <a:rPr lang="en-US" altLang="ko-KR" sz="700" dirty="0" smtClean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62603" y="3085241"/>
            <a:ext cx="2011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solidFill>
                  <a:schemeClr val="bg1"/>
                </a:solidFill>
              </a:rPr>
              <a:t>가상형실</a:t>
            </a:r>
            <a:r>
              <a:rPr lang="en-US" altLang="ko-KR" sz="700" dirty="0" smtClean="0">
                <a:solidFill>
                  <a:schemeClr val="bg1"/>
                </a:solidFill>
              </a:rPr>
              <a:t>(VR)</a:t>
            </a:r>
            <a:r>
              <a:rPr lang="ko-KR" altLang="en-US" sz="700" dirty="0" smtClean="0">
                <a:solidFill>
                  <a:schemeClr val="bg1"/>
                </a:solidFill>
              </a:rPr>
              <a:t>과 같은 최신 기법을 활용하여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r>
              <a:rPr lang="ko-KR" altLang="en-US" sz="700" dirty="0" err="1" smtClean="0">
                <a:solidFill>
                  <a:schemeClr val="bg1"/>
                </a:solidFill>
              </a:rPr>
              <a:t>실감형</a:t>
            </a:r>
            <a:r>
              <a:rPr lang="ko-KR" altLang="en-US" sz="700" dirty="0" smtClean="0">
                <a:solidFill>
                  <a:schemeClr val="bg1"/>
                </a:solidFill>
              </a:rPr>
              <a:t>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콘텐츠등을</a:t>
            </a:r>
            <a:r>
              <a:rPr lang="ko-KR" altLang="en-US" sz="700" dirty="0" smtClean="0">
                <a:solidFill>
                  <a:schemeClr val="bg1"/>
                </a:solidFill>
              </a:rPr>
              <a:t> 적용한 독도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영상관입니다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320" y="3863745"/>
            <a:ext cx="1443024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한국의 아름다움 섬</a:t>
            </a:r>
            <a:r>
              <a:rPr lang="en-US" altLang="ko-KR" sz="1100" dirty="0" smtClean="0"/>
              <a:t>,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312828" y="4398902"/>
            <a:ext cx="619080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2315231" y="5606372"/>
            <a:ext cx="667883" cy="463939"/>
            <a:chOff x="1877081" y="5292047"/>
            <a:chExt cx="1140399" cy="792168"/>
          </a:xfrm>
        </p:grpSpPr>
        <p:sp>
          <p:nvSpPr>
            <p:cNvPr id="56" name="타원 55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63854" y="5557064"/>
            <a:ext cx="200364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이용약관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개인정보취급방침</a:t>
            </a:r>
            <a:r>
              <a:rPr lang="en-US" altLang="ko-KR" sz="800" dirty="0" smtClean="0"/>
              <a:t>.</a:t>
            </a:r>
            <a:r>
              <a:rPr lang="ko-KR" altLang="en-US" sz="800" dirty="0" err="1" smtClean="0"/>
              <a:t>이메일주소무단수담거부</a:t>
            </a:r>
            <a:endParaRPr lang="en-US" altLang="ko-KR" sz="800" dirty="0"/>
          </a:p>
          <a:p>
            <a:r>
              <a:rPr lang="ko-KR" altLang="en-US" sz="800" dirty="0" smtClean="0"/>
              <a:t>주소</a:t>
            </a:r>
            <a:r>
              <a:rPr lang="en-US" altLang="ko-KR" sz="800" dirty="0" smtClean="0"/>
              <a:t>.(30126) </a:t>
            </a:r>
            <a:r>
              <a:rPr lang="ko-KR" altLang="en-US" sz="800" dirty="0" smtClean="0"/>
              <a:t>세종 </a:t>
            </a:r>
            <a:r>
              <a:rPr lang="en-US" altLang="ko-KR" sz="800" dirty="0" smtClean="0"/>
              <a:t>-----</a:t>
            </a:r>
            <a:r>
              <a:rPr lang="ko-KR" altLang="en-US" sz="800" dirty="0" smtClean="0"/>
              <a:t>문의전화</a:t>
            </a:r>
            <a:r>
              <a:rPr lang="en-US" altLang="ko-KR" sz="800" dirty="0" smtClean="0"/>
              <a:t>.044----</a:t>
            </a:r>
            <a:endParaRPr lang="ko-KR" altLang="en-US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866947" y="3788405"/>
            <a:ext cx="646331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독도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92484" y="4669598"/>
            <a:ext cx="2141933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3318163" y="1112565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H="1" flipV="1">
            <a:off x="3326963" y="1133751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487560" y="3475578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3497682" y="2893089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독도의 소개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3496010" y="3788405"/>
            <a:ext cx="1658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독도의 소개 </a:t>
            </a:r>
            <a:r>
              <a:rPr lang="en-US" altLang="ko-KR" sz="1200" dirty="0" smtClean="0"/>
              <a:t>TEXT</a:t>
            </a:r>
            <a:endParaRPr lang="ko-KR" altLang="en-US" sz="1200" dirty="0"/>
          </a:p>
        </p:txBody>
      </p:sp>
      <p:sp>
        <p:nvSpPr>
          <p:cNvPr id="134" name="직사각형 133"/>
          <p:cNvSpPr/>
          <p:nvPr/>
        </p:nvSpPr>
        <p:spPr>
          <a:xfrm>
            <a:off x="6623229" y="1100476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6672070" y="1163818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8189139" y="1160217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37" name="직선 연결선 136"/>
          <p:cNvCxnSpPr/>
          <p:nvPr/>
        </p:nvCxnSpPr>
        <p:spPr>
          <a:xfrm flipV="1">
            <a:off x="9266419" y="124845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V="1">
            <a:off x="9266419" y="128823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V="1">
            <a:off x="9266419" y="119843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V="1">
            <a:off x="6623229" y="1100476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H="1" flipV="1">
            <a:off x="6632029" y="1121662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792626" y="3463489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6802748" y="288100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독도의 역사</a:t>
            </a:r>
            <a:endParaRPr lang="ko-KR" alt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6801076" y="3776316"/>
            <a:ext cx="1658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독도의 역사 </a:t>
            </a:r>
            <a:r>
              <a:rPr lang="en-US" altLang="ko-KR" sz="1200" dirty="0" smtClean="0"/>
              <a:t>TEXT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50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04605" y="1145616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메인화면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4-3~5</a:t>
            </a:r>
            <a:endParaRPr lang="en-US" altLang="ko-KR" dirty="0" smtClean="0"/>
          </a:p>
        </p:txBody>
      </p:sp>
      <p:sp>
        <p:nvSpPr>
          <p:cNvPr id="286" name="TextBox 285"/>
          <p:cNvSpPr txBox="1"/>
          <p:nvPr/>
        </p:nvSpPr>
        <p:spPr>
          <a:xfrm>
            <a:off x="3653446" y="1208958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5170515" y="1205357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294" name="직선 연결선 293"/>
          <p:cNvCxnSpPr/>
          <p:nvPr/>
        </p:nvCxnSpPr>
        <p:spPr>
          <a:xfrm flipV="1">
            <a:off x="6247795" y="129359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 flipV="1">
            <a:off x="6247795" y="133337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 flipV="1">
            <a:off x="6247795" y="124357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3604605" y="1145616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H="1" flipV="1">
            <a:off x="3613405" y="1166802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774002" y="3508629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3784124" y="292614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영상관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3782452" y="3821456"/>
            <a:ext cx="1658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영상관 </a:t>
            </a:r>
            <a:r>
              <a:rPr lang="en-US" altLang="ko-KR" sz="1200" dirty="0" smtClean="0"/>
              <a:t>TEXT</a:t>
            </a:r>
            <a:endParaRPr lang="ko-KR" altLang="en-US" sz="1200" dirty="0"/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37" name="직선 연결선 136"/>
          <p:cNvCxnSpPr/>
          <p:nvPr/>
        </p:nvCxnSpPr>
        <p:spPr>
          <a:xfrm flipV="1">
            <a:off x="3027092" y="130566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V="1">
            <a:off x="3027092" y="134544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V="1">
            <a:off x="3027092" y="125564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V="1">
            <a:off x="383902" y="1157678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H="1" flipV="1">
            <a:off x="392702" y="1178864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553299" y="3520691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816811" y="2850066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체험존</a:t>
            </a:r>
            <a:endParaRPr lang="ko-KR" alt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837173" y="3822501"/>
            <a:ext cx="1658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체험존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TEXT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6799063" y="1168747"/>
            <a:ext cx="2972898" cy="49697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804715" y="1249622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8055084" y="1246021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85" name="직선 연결선 84"/>
          <p:cNvCxnSpPr/>
          <p:nvPr/>
        </p:nvCxnSpPr>
        <p:spPr>
          <a:xfrm flipV="1">
            <a:off x="9119132" y="132599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V="1">
            <a:off x="9119132" y="136577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V="1">
            <a:off x="9119132" y="129501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6799063" y="1154713"/>
            <a:ext cx="2972898" cy="4990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H="1">
            <a:off x="6799063" y="1154713"/>
            <a:ext cx="2972898" cy="499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029170" y="2511496"/>
            <a:ext cx="1443024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988528" y="3526508"/>
            <a:ext cx="619080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grpSp>
        <p:nvGrpSpPr>
          <p:cNvPr id="94" name="그룹 93"/>
          <p:cNvGrpSpPr/>
          <p:nvPr/>
        </p:nvGrpSpPr>
        <p:grpSpPr>
          <a:xfrm>
            <a:off x="8779013" y="5660609"/>
            <a:ext cx="667883" cy="463939"/>
            <a:chOff x="1877081" y="5292047"/>
            <a:chExt cx="1140399" cy="792168"/>
          </a:xfrm>
        </p:grpSpPr>
        <p:sp>
          <p:nvSpPr>
            <p:cNvPr id="95" name="타원 94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827636" y="5611301"/>
            <a:ext cx="200364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이용약관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개인정보취급방침</a:t>
            </a:r>
            <a:r>
              <a:rPr lang="en-US" altLang="ko-KR" sz="800" dirty="0" smtClean="0"/>
              <a:t>.</a:t>
            </a:r>
            <a:r>
              <a:rPr lang="ko-KR" altLang="en-US" sz="800" dirty="0" err="1" smtClean="0"/>
              <a:t>이메일주소무단수담거부</a:t>
            </a:r>
            <a:endParaRPr lang="en-US" altLang="ko-KR" sz="800" dirty="0"/>
          </a:p>
          <a:p>
            <a:r>
              <a:rPr lang="ko-KR" altLang="en-US" sz="800" dirty="0" smtClean="0"/>
              <a:t>주소</a:t>
            </a:r>
            <a:r>
              <a:rPr lang="en-US" altLang="ko-KR" sz="800" dirty="0" smtClean="0"/>
              <a:t>.(30126) </a:t>
            </a:r>
            <a:r>
              <a:rPr lang="ko-KR" altLang="en-US" sz="800" dirty="0" smtClean="0"/>
              <a:t>세종 </a:t>
            </a:r>
            <a:r>
              <a:rPr lang="en-US" altLang="ko-KR" sz="800" dirty="0" smtClean="0"/>
              <a:t>-----</a:t>
            </a:r>
            <a:r>
              <a:rPr lang="ko-KR" altLang="en-US" sz="800" dirty="0" smtClean="0"/>
              <a:t>문의전화</a:t>
            </a:r>
            <a:r>
              <a:rPr lang="en-US" altLang="ko-KR" sz="800" dirty="0" smtClean="0"/>
              <a:t>.044----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8374797" y="2436156"/>
            <a:ext cx="646331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099487" y="3174129"/>
            <a:ext cx="2215671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메인화면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서브 </a:t>
            </a:r>
            <a:r>
              <a:rPr lang="ko-KR" altLang="en-US" sz="1200" dirty="0" err="1" smtClean="0"/>
              <a:t>아이콘바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en-US" altLang="ko-KR" dirty="0" smtClean="0"/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41" name="직선 연결선 140"/>
          <p:cNvCxnSpPr/>
          <p:nvPr/>
        </p:nvCxnSpPr>
        <p:spPr>
          <a:xfrm flipV="1">
            <a:off x="383902" y="1157678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H="1" flipV="1">
            <a:off x="392702" y="1178864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564316" y="3763065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023084" y="1876798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소개</a:t>
            </a:r>
            <a:endParaRPr lang="en-US" altLang="ko-KR" dirty="0"/>
          </a:p>
        </p:txBody>
      </p:sp>
      <p:sp>
        <p:nvSpPr>
          <p:cNvPr id="68" name="TextBox 67"/>
          <p:cNvSpPr txBox="1"/>
          <p:nvPr/>
        </p:nvSpPr>
        <p:spPr>
          <a:xfrm>
            <a:off x="1012076" y="226060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관람정보</a:t>
            </a:r>
            <a:endParaRPr lang="en-US" altLang="ko-KR" dirty="0"/>
          </a:p>
        </p:txBody>
      </p:sp>
      <p:sp>
        <p:nvSpPr>
          <p:cNvPr id="69" name="TextBox 68"/>
          <p:cNvSpPr txBox="1"/>
          <p:nvPr/>
        </p:nvSpPr>
        <p:spPr>
          <a:xfrm>
            <a:off x="1012076" y="261283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 안내</a:t>
            </a:r>
            <a:endParaRPr lang="en-US" altLang="ko-KR" dirty="0"/>
          </a:p>
        </p:txBody>
      </p:sp>
      <p:sp>
        <p:nvSpPr>
          <p:cNvPr id="70" name="TextBox 69"/>
          <p:cNvSpPr txBox="1"/>
          <p:nvPr/>
        </p:nvSpPr>
        <p:spPr>
          <a:xfrm>
            <a:off x="1012076" y="293050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독도자료실</a:t>
            </a:r>
            <a:endParaRPr lang="en-US" altLang="ko-KR" dirty="0"/>
          </a:p>
        </p:txBody>
      </p:sp>
      <p:sp>
        <p:nvSpPr>
          <p:cNvPr id="71" name="TextBox 70"/>
          <p:cNvSpPr txBox="1"/>
          <p:nvPr/>
        </p:nvSpPr>
        <p:spPr>
          <a:xfrm>
            <a:off x="1012076" y="3303533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열린광장</a:t>
            </a:r>
            <a:endParaRPr lang="en-US" altLang="ko-KR" dirty="0"/>
          </a:p>
        </p:txBody>
      </p:sp>
      <p:sp>
        <p:nvSpPr>
          <p:cNvPr id="2" name="곱셈 기호 1"/>
          <p:cNvSpPr/>
          <p:nvPr/>
        </p:nvSpPr>
        <p:spPr>
          <a:xfrm>
            <a:off x="3029295" y="1138666"/>
            <a:ext cx="329666" cy="408934"/>
          </a:xfrm>
          <a:prstGeom prst="mathMultiply">
            <a:avLst>
              <a:gd name="adj1" fmla="val 68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 flipV="1">
            <a:off x="3746571" y="1152763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 flipV="1">
            <a:off x="3755371" y="1173949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71748" y="1866483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소개</a:t>
            </a:r>
            <a:endParaRPr lang="en-US" altLang="ko-KR" dirty="0"/>
          </a:p>
        </p:txBody>
      </p:sp>
      <p:sp>
        <p:nvSpPr>
          <p:cNvPr id="80" name="TextBox 79"/>
          <p:cNvSpPr txBox="1"/>
          <p:nvPr/>
        </p:nvSpPr>
        <p:spPr>
          <a:xfrm>
            <a:off x="4371748" y="3154697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관람정보</a:t>
            </a:r>
            <a:endParaRPr lang="en-US" altLang="ko-KR" dirty="0"/>
          </a:p>
        </p:txBody>
      </p:sp>
      <p:sp>
        <p:nvSpPr>
          <p:cNvPr id="82" name="TextBox 81"/>
          <p:cNvSpPr txBox="1"/>
          <p:nvPr/>
        </p:nvSpPr>
        <p:spPr>
          <a:xfrm>
            <a:off x="4371748" y="3506927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 안내</a:t>
            </a:r>
            <a:endParaRPr lang="en-US" altLang="ko-KR" dirty="0"/>
          </a:p>
        </p:txBody>
      </p:sp>
      <p:sp>
        <p:nvSpPr>
          <p:cNvPr id="90" name="TextBox 89"/>
          <p:cNvSpPr txBox="1"/>
          <p:nvPr/>
        </p:nvSpPr>
        <p:spPr>
          <a:xfrm>
            <a:off x="4371748" y="3824597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독도자료실</a:t>
            </a:r>
            <a:endParaRPr lang="en-US" altLang="ko-KR" dirty="0"/>
          </a:p>
        </p:txBody>
      </p:sp>
      <p:sp>
        <p:nvSpPr>
          <p:cNvPr id="91" name="TextBox 90"/>
          <p:cNvSpPr txBox="1"/>
          <p:nvPr/>
        </p:nvSpPr>
        <p:spPr>
          <a:xfrm>
            <a:off x="4371748" y="419763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열린광장</a:t>
            </a:r>
            <a:endParaRPr lang="en-US" altLang="ko-KR" dirty="0"/>
          </a:p>
        </p:txBody>
      </p:sp>
      <p:sp>
        <p:nvSpPr>
          <p:cNvPr id="100" name="곱셈 기호 99"/>
          <p:cNvSpPr/>
          <p:nvPr/>
        </p:nvSpPr>
        <p:spPr>
          <a:xfrm>
            <a:off x="6391964" y="1133751"/>
            <a:ext cx="329666" cy="408934"/>
          </a:xfrm>
          <a:prstGeom prst="mathMultiply">
            <a:avLst>
              <a:gd name="adj1" fmla="val 68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07547" y="2213133"/>
            <a:ext cx="111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607547" y="2485916"/>
            <a:ext cx="111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607547" y="2705713"/>
            <a:ext cx="111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오시는길</a:t>
            </a:r>
            <a:endParaRPr lang="ko-KR" altLang="en-US" sz="1200" dirty="0"/>
          </a:p>
        </p:txBody>
      </p:sp>
      <p:sp>
        <p:nvSpPr>
          <p:cNvPr id="103" name="직사각형 102"/>
          <p:cNvSpPr/>
          <p:nvPr/>
        </p:nvSpPr>
        <p:spPr>
          <a:xfrm>
            <a:off x="6972607" y="1141686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21448" y="1205028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538517" y="1201427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06" name="직선 연결선 105"/>
          <p:cNvCxnSpPr/>
          <p:nvPr/>
        </p:nvCxnSpPr>
        <p:spPr>
          <a:xfrm flipV="1">
            <a:off x="6972607" y="1141686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 flipV="1">
            <a:off x="6981407" y="1162872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611789" y="1860806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소개</a:t>
            </a:r>
            <a:endParaRPr lang="en-US" altLang="ko-KR" dirty="0"/>
          </a:p>
        </p:txBody>
      </p:sp>
      <p:sp>
        <p:nvSpPr>
          <p:cNvPr id="110" name="TextBox 109"/>
          <p:cNvSpPr txBox="1"/>
          <p:nvPr/>
        </p:nvSpPr>
        <p:spPr>
          <a:xfrm>
            <a:off x="7600781" y="2244608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관람정보</a:t>
            </a:r>
            <a:endParaRPr lang="en-US" altLang="ko-KR" dirty="0"/>
          </a:p>
        </p:txBody>
      </p:sp>
      <p:sp>
        <p:nvSpPr>
          <p:cNvPr id="111" name="TextBox 110"/>
          <p:cNvSpPr txBox="1"/>
          <p:nvPr/>
        </p:nvSpPr>
        <p:spPr>
          <a:xfrm>
            <a:off x="7600781" y="3522253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 안내</a:t>
            </a:r>
            <a:endParaRPr lang="en-US" altLang="ko-KR" dirty="0"/>
          </a:p>
        </p:txBody>
      </p:sp>
      <p:sp>
        <p:nvSpPr>
          <p:cNvPr id="112" name="TextBox 111"/>
          <p:cNvSpPr txBox="1"/>
          <p:nvPr/>
        </p:nvSpPr>
        <p:spPr>
          <a:xfrm>
            <a:off x="7600781" y="3839923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독도자료실</a:t>
            </a:r>
            <a:endParaRPr lang="en-US" altLang="ko-KR" dirty="0"/>
          </a:p>
        </p:txBody>
      </p:sp>
      <p:sp>
        <p:nvSpPr>
          <p:cNvPr id="113" name="TextBox 112"/>
          <p:cNvSpPr txBox="1"/>
          <p:nvPr/>
        </p:nvSpPr>
        <p:spPr>
          <a:xfrm>
            <a:off x="7600781" y="4212956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열린광장</a:t>
            </a:r>
            <a:endParaRPr lang="en-US" altLang="ko-KR" dirty="0"/>
          </a:p>
        </p:txBody>
      </p:sp>
      <p:sp>
        <p:nvSpPr>
          <p:cNvPr id="114" name="곱셈 기호 113"/>
          <p:cNvSpPr/>
          <p:nvPr/>
        </p:nvSpPr>
        <p:spPr>
          <a:xfrm>
            <a:off x="9618000" y="1122674"/>
            <a:ext cx="329666" cy="408934"/>
          </a:xfrm>
          <a:prstGeom prst="mathMultiply">
            <a:avLst>
              <a:gd name="adj1" fmla="val 68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7915773" y="2623504"/>
            <a:ext cx="111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관람안내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915773" y="2887082"/>
            <a:ext cx="111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단체예약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795280" y="3152212"/>
            <a:ext cx="13266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예약 </a:t>
            </a:r>
            <a:r>
              <a:rPr lang="ko-KR" altLang="en-US" sz="1200" smtClean="0"/>
              <a:t>확인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110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메인화면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en-US" altLang="ko-KR" dirty="0" smtClean="0"/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41" name="직선 연결선 140"/>
          <p:cNvCxnSpPr/>
          <p:nvPr/>
        </p:nvCxnSpPr>
        <p:spPr>
          <a:xfrm flipV="1">
            <a:off x="383902" y="1157678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H="1" flipV="1">
            <a:off x="392702" y="1178864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023084" y="1876798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소개</a:t>
            </a:r>
            <a:endParaRPr lang="en-US" altLang="ko-KR" dirty="0"/>
          </a:p>
        </p:txBody>
      </p:sp>
      <p:sp>
        <p:nvSpPr>
          <p:cNvPr id="68" name="TextBox 67"/>
          <p:cNvSpPr txBox="1"/>
          <p:nvPr/>
        </p:nvSpPr>
        <p:spPr>
          <a:xfrm>
            <a:off x="1012076" y="226060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관람정보</a:t>
            </a:r>
            <a:endParaRPr lang="en-US" altLang="ko-KR" dirty="0"/>
          </a:p>
        </p:txBody>
      </p:sp>
      <p:sp>
        <p:nvSpPr>
          <p:cNvPr id="69" name="TextBox 68"/>
          <p:cNvSpPr txBox="1"/>
          <p:nvPr/>
        </p:nvSpPr>
        <p:spPr>
          <a:xfrm>
            <a:off x="1012076" y="261283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 안내</a:t>
            </a:r>
            <a:endParaRPr lang="en-US" altLang="ko-KR" dirty="0"/>
          </a:p>
        </p:txBody>
      </p:sp>
      <p:sp>
        <p:nvSpPr>
          <p:cNvPr id="70" name="TextBox 69"/>
          <p:cNvSpPr txBox="1"/>
          <p:nvPr/>
        </p:nvSpPr>
        <p:spPr>
          <a:xfrm>
            <a:off x="1012076" y="293050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독도자료실</a:t>
            </a:r>
            <a:endParaRPr lang="en-US" altLang="ko-KR" dirty="0"/>
          </a:p>
        </p:txBody>
      </p:sp>
      <p:sp>
        <p:nvSpPr>
          <p:cNvPr id="71" name="TextBox 70"/>
          <p:cNvSpPr txBox="1"/>
          <p:nvPr/>
        </p:nvSpPr>
        <p:spPr>
          <a:xfrm>
            <a:off x="1012076" y="3303533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열린광장</a:t>
            </a:r>
            <a:endParaRPr lang="en-US" altLang="ko-KR" dirty="0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 flipV="1">
            <a:off x="3746571" y="1152763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 flipV="1">
            <a:off x="3755371" y="1173949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435320" y="1870888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소개</a:t>
            </a:r>
            <a:endParaRPr lang="en-US" altLang="ko-KR" dirty="0"/>
          </a:p>
        </p:txBody>
      </p:sp>
      <p:sp>
        <p:nvSpPr>
          <p:cNvPr id="80" name="TextBox 79"/>
          <p:cNvSpPr txBox="1"/>
          <p:nvPr/>
        </p:nvSpPr>
        <p:spPr>
          <a:xfrm>
            <a:off x="4371748" y="2218263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관람정보</a:t>
            </a:r>
            <a:endParaRPr lang="en-US" altLang="ko-KR" dirty="0"/>
          </a:p>
        </p:txBody>
      </p:sp>
      <p:sp>
        <p:nvSpPr>
          <p:cNvPr id="82" name="TextBox 81"/>
          <p:cNvSpPr txBox="1"/>
          <p:nvPr/>
        </p:nvSpPr>
        <p:spPr>
          <a:xfrm>
            <a:off x="4371748" y="2570493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 안내</a:t>
            </a:r>
            <a:endParaRPr lang="en-US" altLang="ko-KR" dirty="0"/>
          </a:p>
        </p:txBody>
      </p:sp>
      <p:sp>
        <p:nvSpPr>
          <p:cNvPr id="90" name="TextBox 89"/>
          <p:cNvSpPr txBox="1"/>
          <p:nvPr/>
        </p:nvSpPr>
        <p:spPr>
          <a:xfrm>
            <a:off x="4371748" y="2888163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독도자료실</a:t>
            </a:r>
            <a:endParaRPr lang="en-US" altLang="ko-KR" dirty="0"/>
          </a:p>
        </p:txBody>
      </p:sp>
      <p:sp>
        <p:nvSpPr>
          <p:cNvPr id="91" name="TextBox 90"/>
          <p:cNvSpPr txBox="1"/>
          <p:nvPr/>
        </p:nvSpPr>
        <p:spPr>
          <a:xfrm>
            <a:off x="4371748" y="419763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열린광장</a:t>
            </a:r>
            <a:endParaRPr lang="en-US" altLang="ko-KR" dirty="0"/>
          </a:p>
        </p:txBody>
      </p:sp>
      <p:sp>
        <p:nvSpPr>
          <p:cNvPr id="100" name="곱셈 기호 99"/>
          <p:cNvSpPr/>
          <p:nvPr/>
        </p:nvSpPr>
        <p:spPr>
          <a:xfrm>
            <a:off x="6391964" y="1133751"/>
            <a:ext cx="329666" cy="408934"/>
          </a:xfrm>
          <a:prstGeom prst="mathMultiply">
            <a:avLst>
              <a:gd name="adj1" fmla="val 68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95634" y="3254934"/>
            <a:ext cx="11127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독도현황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695634" y="3527717"/>
            <a:ext cx="11127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독도사진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695634" y="3747514"/>
            <a:ext cx="11127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교육자료실</a:t>
            </a:r>
            <a:endParaRPr lang="ko-KR" altLang="en-US" sz="1200" dirty="0"/>
          </a:p>
        </p:txBody>
      </p:sp>
      <p:sp>
        <p:nvSpPr>
          <p:cNvPr id="103" name="직사각형 102"/>
          <p:cNvSpPr/>
          <p:nvPr/>
        </p:nvSpPr>
        <p:spPr>
          <a:xfrm>
            <a:off x="6972607" y="1141686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21448" y="1205028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538517" y="1201427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06" name="직선 연결선 105"/>
          <p:cNvCxnSpPr/>
          <p:nvPr/>
        </p:nvCxnSpPr>
        <p:spPr>
          <a:xfrm flipV="1">
            <a:off x="6972607" y="1141686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 flipV="1">
            <a:off x="6981407" y="1162872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611789" y="1860806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소개</a:t>
            </a:r>
            <a:endParaRPr lang="en-US" altLang="ko-KR" dirty="0"/>
          </a:p>
        </p:txBody>
      </p:sp>
      <p:sp>
        <p:nvSpPr>
          <p:cNvPr id="110" name="TextBox 109"/>
          <p:cNvSpPr txBox="1"/>
          <p:nvPr/>
        </p:nvSpPr>
        <p:spPr>
          <a:xfrm>
            <a:off x="7600781" y="2244608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관람정보</a:t>
            </a:r>
            <a:endParaRPr lang="en-US" altLang="ko-KR" dirty="0"/>
          </a:p>
        </p:txBody>
      </p:sp>
      <p:sp>
        <p:nvSpPr>
          <p:cNvPr id="111" name="TextBox 110"/>
          <p:cNvSpPr txBox="1"/>
          <p:nvPr/>
        </p:nvSpPr>
        <p:spPr>
          <a:xfrm>
            <a:off x="7600781" y="2596833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 안내</a:t>
            </a:r>
            <a:endParaRPr lang="en-US" altLang="ko-KR" dirty="0"/>
          </a:p>
        </p:txBody>
      </p:sp>
      <p:sp>
        <p:nvSpPr>
          <p:cNvPr id="112" name="TextBox 111"/>
          <p:cNvSpPr txBox="1"/>
          <p:nvPr/>
        </p:nvSpPr>
        <p:spPr>
          <a:xfrm>
            <a:off x="7600781" y="2914503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독도자료실</a:t>
            </a:r>
            <a:endParaRPr lang="en-US" altLang="ko-KR" dirty="0"/>
          </a:p>
        </p:txBody>
      </p:sp>
      <p:sp>
        <p:nvSpPr>
          <p:cNvPr id="113" name="TextBox 112"/>
          <p:cNvSpPr txBox="1"/>
          <p:nvPr/>
        </p:nvSpPr>
        <p:spPr>
          <a:xfrm>
            <a:off x="7600781" y="3287536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열린광장</a:t>
            </a:r>
            <a:endParaRPr lang="en-US" altLang="ko-KR" dirty="0"/>
          </a:p>
        </p:txBody>
      </p:sp>
      <p:sp>
        <p:nvSpPr>
          <p:cNvPr id="114" name="곱셈 기호 113"/>
          <p:cNvSpPr/>
          <p:nvPr/>
        </p:nvSpPr>
        <p:spPr>
          <a:xfrm>
            <a:off x="9618000" y="1122674"/>
            <a:ext cx="329666" cy="408934"/>
          </a:xfrm>
          <a:prstGeom prst="mathMultiply">
            <a:avLst>
              <a:gd name="adj1" fmla="val 68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7915773" y="3681123"/>
            <a:ext cx="11127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공지사항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915773" y="3944701"/>
            <a:ext cx="11127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포토앨범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11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한쪽 모서리가 둥근 사각형 122"/>
          <p:cNvSpPr/>
          <p:nvPr/>
        </p:nvSpPr>
        <p:spPr>
          <a:xfrm rot="10800000" flipH="1">
            <a:off x="390758" y="3683142"/>
            <a:ext cx="2959403" cy="2465195"/>
          </a:xfrm>
          <a:prstGeom prst="round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한쪽 모서리가 둥근 사각형 39"/>
          <p:cNvSpPr/>
          <p:nvPr/>
        </p:nvSpPr>
        <p:spPr>
          <a:xfrm rot="10800000">
            <a:off x="3732129" y="3628225"/>
            <a:ext cx="2974806" cy="2406320"/>
          </a:xfrm>
          <a:prstGeom prst="round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0758" y="1163780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전시관 소개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en-US" altLang="ko-KR" dirty="0" smtClean="0"/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sp>
        <p:nvSpPr>
          <p:cNvPr id="103" name="직사각형 102"/>
          <p:cNvSpPr/>
          <p:nvPr/>
        </p:nvSpPr>
        <p:spPr>
          <a:xfrm>
            <a:off x="6972607" y="1141686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21448" y="1205028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538517" y="1201427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59924" y="1160702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381958" y="1212185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0958" y="191667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15042" y="1612417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인사말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39827" y="2239766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cxnSp>
        <p:nvCxnSpPr>
          <p:cNvPr id="93" name="직선 연결선 92"/>
          <p:cNvCxnSpPr/>
          <p:nvPr/>
        </p:nvCxnSpPr>
        <p:spPr>
          <a:xfrm flipV="1">
            <a:off x="390758" y="3681123"/>
            <a:ext cx="2966259" cy="2432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H="1" flipV="1">
            <a:off x="400042" y="3699345"/>
            <a:ext cx="2847476" cy="2335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378016" y="4688086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cxnSp>
        <p:nvCxnSpPr>
          <p:cNvPr id="96" name="직선 연결선 95"/>
          <p:cNvCxnSpPr/>
          <p:nvPr/>
        </p:nvCxnSpPr>
        <p:spPr>
          <a:xfrm flipV="1">
            <a:off x="6444598" y="129771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6444598" y="133749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6444598" y="1258715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9718052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9718052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9718052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3877937" y="3643146"/>
            <a:ext cx="2827672" cy="2305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대각선 방향의 모서리가 둥근 사각형 125"/>
          <p:cNvSpPr/>
          <p:nvPr/>
        </p:nvSpPr>
        <p:spPr>
          <a:xfrm>
            <a:off x="416907" y="2697208"/>
            <a:ext cx="2938271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 flipH="1" flipV="1">
            <a:off x="3748634" y="3661368"/>
            <a:ext cx="2950120" cy="2420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726608" y="4650109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877937" y="1860806"/>
            <a:ext cx="24549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안녕하십니까</a:t>
            </a:r>
            <a:r>
              <a:rPr lang="en-US" altLang="ko-KR" sz="1100" dirty="0" smtClean="0"/>
              <a:t>? </a:t>
            </a:r>
            <a:r>
              <a:rPr lang="ko-KR" altLang="en-US" sz="1100" dirty="0" smtClean="0"/>
              <a:t>독도와 독도전시관을 사랑해 주셔서 진심으로 감사드립니다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877937" y="2584159"/>
            <a:ext cx="2454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r>
              <a:rPr lang="ko-KR" altLang="en-US" sz="1000" dirty="0" smtClean="0"/>
              <a:t> 독도전시관은</a:t>
            </a:r>
            <a:r>
              <a:rPr lang="en-US" altLang="ko-KR" sz="1000" dirty="0" smtClean="0"/>
              <a:t>＇</a:t>
            </a:r>
            <a:r>
              <a:rPr lang="ko-KR" altLang="en-US" sz="1000" dirty="0" smtClean="0"/>
              <a:t>찾아가는 </a:t>
            </a:r>
            <a:r>
              <a:rPr lang="ko-KR" altLang="en-US" sz="1000" dirty="0" err="1" smtClean="0"/>
              <a:t>독도교육의</a:t>
            </a:r>
            <a:r>
              <a:rPr lang="ko-KR" altLang="en-US" sz="1000" dirty="0" smtClean="0"/>
              <a:t> 장</a:t>
            </a:r>
            <a:r>
              <a:rPr lang="en-US" altLang="ko-KR" sz="1000" dirty="0" smtClean="0"/>
              <a:t>＇</a:t>
            </a:r>
            <a:r>
              <a:rPr lang="ko-KR" altLang="en-US" sz="1000" dirty="0" smtClean="0"/>
              <a:t>으로서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세종시 지역의 학생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교원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학부모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시민들에게 독도에 대한 이해를 높이고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독도에 대한 사랑과 영토 </a:t>
            </a:r>
            <a:r>
              <a:rPr lang="ko-KR" altLang="en-US" sz="1000" dirty="0" err="1" smtClean="0"/>
              <a:t>주권의식을</a:t>
            </a:r>
            <a:r>
              <a:rPr lang="ko-KR" altLang="en-US" sz="1000" dirty="0" smtClean="0"/>
              <a:t> 확산시키고자 개관하였습니다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7232673" y="1807386"/>
            <a:ext cx="24549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우리민족의 정신이자 자존심인 독도에 대한 명확한 역사관과 </a:t>
            </a:r>
            <a:r>
              <a:rPr lang="ko-KR" altLang="en-US" sz="1100" dirty="0" err="1" smtClean="0"/>
              <a:t>영토관을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갖게되기를</a:t>
            </a:r>
            <a:r>
              <a:rPr lang="ko-KR" altLang="en-US" sz="1100" dirty="0" smtClean="0"/>
              <a:t> 희망 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236560" y="2912966"/>
            <a:ext cx="24549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독도는 우리민족의 정신이자 자존심이므로 우리 학생</a:t>
            </a:r>
            <a:r>
              <a:rPr lang="en-US" altLang="ko-KR" sz="1000" dirty="0"/>
              <a:t>, </a:t>
            </a:r>
            <a:r>
              <a:rPr lang="ko-KR" altLang="en-US" sz="1000" dirty="0"/>
              <a:t>교원</a:t>
            </a:r>
            <a:r>
              <a:rPr lang="en-US" altLang="ko-KR" sz="1000" dirty="0"/>
              <a:t>, </a:t>
            </a:r>
            <a:r>
              <a:rPr lang="ko-KR" altLang="en-US" sz="1000" dirty="0"/>
              <a:t>학부모</a:t>
            </a:r>
            <a:r>
              <a:rPr lang="en-US" altLang="ko-KR" sz="1000" dirty="0"/>
              <a:t>, </a:t>
            </a:r>
            <a:r>
              <a:rPr lang="ko-KR" altLang="en-US" sz="1000" dirty="0"/>
              <a:t>시민들 모두에게 독도에 대한 명확한 역사관과 </a:t>
            </a:r>
            <a:r>
              <a:rPr lang="ko-KR" altLang="en-US" sz="1000" dirty="0" err="1"/>
              <a:t>영토관을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갖게하고</a:t>
            </a:r>
            <a:r>
              <a:rPr lang="en-US" altLang="ko-KR" sz="1000" dirty="0"/>
              <a:t>, </a:t>
            </a:r>
            <a:r>
              <a:rPr lang="ko-KR" altLang="en-US" sz="1000" dirty="0"/>
              <a:t>우리의 소중한 땅 독도를 지키고 가꾸려는 의지를 키우는 것이 이 시대를 사는 우리의 중요한 </a:t>
            </a:r>
            <a:r>
              <a:rPr lang="ko-KR" altLang="en-US" sz="1000" dirty="0" err="1"/>
              <a:t>임무이자</a:t>
            </a:r>
            <a:r>
              <a:rPr lang="ko-KR" altLang="en-US" sz="1000" dirty="0"/>
              <a:t> 역사적 사명이라 생각합니다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독도전시관의 다양한 정보가 이곳을 찾는 모든 분들께서 유의미하게 학습</a:t>
            </a:r>
            <a:r>
              <a:rPr lang="en-US" altLang="ko-KR" sz="1000" dirty="0"/>
              <a:t>‧</a:t>
            </a:r>
            <a:r>
              <a:rPr lang="ko-KR" altLang="en-US" sz="1000" dirty="0" err="1"/>
              <a:t>체험하시는데</a:t>
            </a:r>
            <a:r>
              <a:rPr lang="ko-KR" altLang="en-US" sz="1000" dirty="0"/>
              <a:t> 작은 도움이 되기를 바라고</a:t>
            </a:r>
            <a:r>
              <a:rPr lang="en-US" altLang="ko-KR" sz="1000" dirty="0"/>
              <a:t>, </a:t>
            </a:r>
            <a:r>
              <a:rPr lang="ko-KR" altLang="en-US" sz="1000" dirty="0"/>
              <a:t>우리 모두가 독도를 사랑하고 실천하는 계기가 되기를 희망하며</a:t>
            </a:r>
            <a:r>
              <a:rPr lang="en-US" altLang="ko-KR" sz="1000" dirty="0"/>
              <a:t>, </a:t>
            </a:r>
            <a:r>
              <a:rPr lang="ko-KR" altLang="en-US" sz="1000" dirty="0"/>
              <a:t>독도전시관이 지역사회의 교육 및 문화공간이 되기를 기대합니다</a:t>
            </a:r>
            <a:r>
              <a:rPr lang="en-US" altLang="ko-KR" sz="1000" dirty="0"/>
              <a:t>. </a:t>
            </a:r>
            <a:r>
              <a:rPr lang="ko-KR" altLang="en-US" sz="1000" dirty="0"/>
              <a:t>감사합니다</a:t>
            </a:r>
            <a:r>
              <a:rPr lang="en-US" altLang="ko-KR" sz="1000" dirty="0"/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3831" y="2896286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인사말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98778" y="284937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435536" y="2895134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전시관 연혁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81457" y="2884751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전시관 소개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en-US" altLang="ko-KR" dirty="0" smtClean="0"/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1" name="직선 연결선 70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한쪽 모서리가 둥근 사각형 1"/>
          <p:cNvSpPr/>
          <p:nvPr/>
        </p:nvSpPr>
        <p:spPr>
          <a:xfrm flipH="1">
            <a:off x="412046" y="1820747"/>
            <a:ext cx="2930487" cy="4324568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98855" y="2567998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7321" y="4051994"/>
            <a:ext cx="2706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주소</a:t>
            </a:r>
            <a:r>
              <a:rPr lang="en-US" altLang="ko-KR" sz="12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2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200" dirty="0" smtClean="0">
                <a:solidFill>
                  <a:schemeClr val="bg1"/>
                </a:solidFill>
              </a:rPr>
              <a:t>-----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200" dirty="0" smtClean="0">
                <a:solidFill>
                  <a:schemeClr val="bg1"/>
                </a:solidFill>
              </a:rPr>
              <a:t>.044----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44482" y="24926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70019" y="3373851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685801" y="5465597"/>
            <a:ext cx="667883" cy="463939"/>
            <a:chOff x="1877081" y="5292047"/>
            <a:chExt cx="1140399" cy="792168"/>
          </a:xfrm>
        </p:grpSpPr>
        <p:sp>
          <p:nvSpPr>
            <p:cNvPr id="110" name="타원 109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97321" y="5155111"/>
            <a:ext cx="2750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© 2022 </a:t>
            </a:r>
            <a:r>
              <a:rPr lang="en-US" altLang="ko-KR" sz="900" dirty="0" err="1">
                <a:solidFill>
                  <a:schemeClr val="bg1"/>
                </a:solidFill>
              </a:rPr>
              <a:t>Dokdo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Exhibitonon</a:t>
            </a:r>
            <a:r>
              <a:rPr lang="en-US" altLang="ko-KR" sz="900" dirty="0">
                <a:solidFill>
                  <a:schemeClr val="bg1"/>
                </a:solidFill>
              </a:rPr>
              <a:t> All rights reserved 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81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0758" y="1163780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한쪽 모서리가 둥근 사각형 39"/>
          <p:cNvSpPr/>
          <p:nvPr/>
        </p:nvSpPr>
        <p:spPr>
          <a:xfrm rot="10800000">
            <a:off x="3730697" y="1533900"/>
            <a:ext cx="2974806" cy="2406320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전시관 소개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en-US" altLang="ko-KR" dirty="0" smtClean="0"/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sp>
        <p:nvSpPr>
          <p:cNvPr id="103" name="직사각형 102"/>
          <p:cNvSpPr/>
          <p:nvPr/>
        </p:nvSpPr>
        <p:spPr>
          <a:xfrm>
            <a:off x="6972607" y="1141686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21448" y="1205028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538517" y="1201427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59924" y="1160702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381958" y="1212185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0958" y="191667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83350" y="2286006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cxnSp>
        <p:nvCxnSpPr>
          <p:cNvPr id="96" name="직선 연결선 95"/>
          <p:cNvCxnSpPr/>
          <p:nvPr/>
        </p:nvCxnSpPr>
        <p:spPr>
          <a:xfrm flipV="1">
            <a:off x="6444598" y="129771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6444598" y="133749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6444598" y="1258715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9718052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9718052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9718052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3734950" y="1548821"/>
            <a:ext cx="2969227" cy="239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H="1" flipV="1">
            <a:off x="3747202" y="1567043"/>
            <a:ext cx="2950120" cy="2420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725176" y="255578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15042" y="1612417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연혁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35541" y="4513622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History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457297" y="4987765"/>
            <a:ext cx="28146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전시관연혁</a:t>
            </a:r>
            <a:r>
              <a:rPr lang="ko-KR" altLang="en-US" b="1" dirty="0" smtClean="0"/>
              <a:t> 및 주요행사</a:t>
            </a:r>
            <a:endParaRPr lang="ko-KR" altLang="en-US" b="1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3977089" y="4186410"/>
            <a:ext cx="0" cy="194291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14920" y="4030739"/>
            <a:ext cx="148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년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7089" y="4418622"/>
            <a:ext cx="13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08.28.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977089" y="4679549"/>
            <a:ext cx="23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err="1" smtClean="0"/>
              <a:t>독도전시관</a:t>
            </a:r>
            <a:r>
              <a:rPr lang="ko-KR" altLang="en-US" dirty="0" smtClean="0"/>
              <a:t> 개관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992965" y="5038019"/>
            <a:ext cx="13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08.28.</a:t>
            </a:r>
            <a:endParaRPr lang="ko-KR" alt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992964" y="5298946"/>
            <a:ext cx="291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초대 </a:t>
            </a:r>
            <a:r>
              <a:rPr lang="ko-KR" altLang="en-US" dirty="0" err="1" smtClean="0"/>
              <a:t>윤재국</a:t>
            </a:r>
            <a:r>
              <a:rPr lang="ko-KR" altLang="en-US" dirty="0" smtClean="0"/>
              <a:t> 관장 취임</a:t>
            </a:r>
            <a:endParaRPr lang="ko-KR" altLang="en-US" dirty="0"/>
          </a:p>
        </p:txBody>
      </p:sp>
      <p:cxnSp>
        <p:nvCxnSpPr>
          <p:cNvPr id="84" name="직선 화살표 연결선 83"/>
          <p:cNvCxnSpPr/>
          <p:nvPr/>
        </p:nvCxnSpPr>
        <p:spPr>
          <a:xfrm flipV="1">
            <a:off x="7246762" y="1745356"/>
            <a:ext cx="0" cy="194291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272325" y="1523795"/>
            <a:ext cx="148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2018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년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83879" y="1911678"/>
            <a:ext cx="13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04.040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7437788" y="2187241"/>
            <a:ext cx="23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일본의 독도 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478830" y="2504423"/>
            <a:ext cx="13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07.26.~28.</a:t>
            </a:r>
            <a:endParaRPr lang="ko-KR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499753" y="2805857"/>
            <a:ext cx="291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독도교육</a:t>
            </a:r>
            <a:r>
              <a:rPr lang="ko-KR" altLang="en-US" dirty="0" smtClean="0"/>
              <a:t> 실천</a:t>
            </a:r>
            <a:r>
              <a:rPr lang="en-US" altLang="ko-KR" dirty="0" smtClean="0"/>
              <a:t>……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6964155" y="3278656"/>
            <a:ext cx="2983162" cy="2073784"/>
            <a:chOff x="6964170" y="3682808"/>
            <a:chExt cx="2983162" cy="2483009"/>
          </a:xfrm>
        </p:grpSpPr>
        <p:sp>
          <p:nvSpPr>
            <p:cNvPr id="102" name="한쪽 모서리가 둥근 사각형 101"/>
            <p:cNvSpPr/>
            <p:nvPr/>
          </p:nvSpPr>
          <p:spPr>
            <a:xfrm rot="10800000">
              <a:off x="6972526" y="3682808"/>
              <a:ext cx="2974806" cy="2406320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연결선 94"/>
            <p:cNvCxnSpPr/>
            <p:nvPr/>
          </p:nvCxnSpPr>
          <p:spPr>
            <a:xfrm flipV="1">
              <a:off x="6964170" y="3726889"/>
              <a:ext cx="2969227" cy="2391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H="1" flipV="1">
              <a:off x="6976422" y="3745111"/>
              <a:ext cx="2950120" cy="24207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7954396" y="4733852"/>
              <a:ext cx="9780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cxnSp>
        <p:nvCxnSpPr>
          <p:cNvPr id="106" name="직선 화살표 연결선 105"/>
          <p:cNvCxnSpPr/>
          <p:nvPr/>
        </p:nvCxnSpPr>
        <p:spPr>
          <a:xfrm flipV="1">
            <a:off x="7228661" y="5460524"/>
            <a:ext cx="0" cy="640416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254224" y="5238963"/>
            <a:ext cx="148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2022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년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대각선 방향의 모서리가 둥근 사각형 37"/>
          <p:cNvSpPr/>
          <p:nvPr/>
        </p:nvSpPr>
        <p:spPr>
          <a:xfrm>
            <a:off x="358340" y="2732162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17157" y="2982699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인사말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038366" y="293578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548862" y="2981547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전시관 연혁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394783" y="2971164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3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983</Words>
  <Application>Microsoft Office PowerPoint</Application>
  <PresentationFormat>와이드스크린</PresentationFormat>
  <Paragraphs>460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DW-023</dc:creator>
  <cp:lastModifiedBy>DW-023</cp:lastModifiedBy>
  <cp:revision>21</cp:revision>
  <dcterms:created xsi:type="dcterms:W3CDTF">2023-10-13T05:24:59Z</dcterms:created>
  <dcterms:modified xsi:type="dcterms:W3CDTF">2023-10-13T08:31:11Z</dcterms:modified>
</cp:coreProperties>
</file>