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8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0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8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7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9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48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4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4607" y="1766322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607" y="2431235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93223" y="2096528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501" y="2087431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2764" y="2085298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93223" y="2786269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3501" y="2777172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2764" y="2775039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2023.10.04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모바일 스토리 보드 제작</a:t>
            </a:r>
            <a:endParaRPr lang="ko-KR" altLang="en-US" sz="1200"/>
          </a:p>
        </p:txBody>
      </p:sp>
      <p:grpSp>
        <p:nvGrpSpPr>
          <p:cNvPr id="53" name="그룹 52"/>
          <p:cNvGrpSpPr/>
          <p:nvPr/>
        </p:nvGrpSpPr>
        <p:grpSpPr>
          <a:xfrm>
            <a:off x="504304" y="3136295"/>
            <a:ext cx="2143300" cy="1916497"/>
            <a:chOff x="3426226" y="1556808"/>
            <a:chExt cx="2725192" cy="2067541"/>
          </a:xfrm>
        </p:grpSpPr>
        <p:sp>
          <p:nvSpPr>
            <p:cNvPr id="47" name="직사각형 46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80598" y="2391358"/>
              <a:ext cx="1531445" cy="398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4304" y="5134171"/>
            <a:ext cx="996140" cy="890729"/>
            <a:chOff x="3426226" y="1556808"/>
            <a:chExt cx="2725192" cy="2067541"/>
          </a:xfrm>
        </p:grpSpPr>
        <p:sp>
          <p:nvSpPr>
            <p:cNvPr id="65" name="직사각형 64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40629" y="2333481"/>
              <a:ext cx="1808017" cy="5000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565568" y="5119366"/>
            <a:ext cx="653930" cy="584731"/>
            <a:chOff x="3426226" y="1556808"/>
            <a:chExt cx="2725192" cy="2067541"/>
          </a:xfrm>
        </p:grpSpPr>
        <p:sp>
          <p:nvSpPr>
            <p:cNvPr id="80" name="직사각형 79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300354" y="5113736"/>
            <a:ext cx="389310" cy="348113"/>
            <a:chOff x="3426226" y="1556808"/>
            <a:chExt cx="2725192" cy="2067541"/>
          </a:xfrm>
        </p:grpSpPr>
        <p:sp>
          <p:nvSpPr>
            <p:cNvPr id="86" name="직사각형 85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09751" y="2176536"/>
              <a:ext cx="2539838" cy="9139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/>
                <a:t>IMAGE</a:t>
              </a:r>
              <a:endParaRPr lang="ko-KR" altLang="en-US" sz="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8303" y="1280028"/>
            <a:ext cx="152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TITLE </a:t>
            </a:r>
            <a:r>
              <a:rPr lang="ko-KR" altLang="en-US" sz="1600" dirty="0" smtClean="0"/>
              <a:t>텍스트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38303" y="1505364"/>
            <a:ext cx="1520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 내용 </a:t>
            </a:r>
            <a:r>
              <a:rPr lang="ko-KR" altLang="en-US" sz="1000" dirty="0"/>
              <a:t>텍</a:t>
            </a:r>
            <a:r>
              <a:rPr lang="ko-KR" altLang="en-US" sz="1000" dirty="0" smtClean="0"/>
              <a:t>스트</a:t>
            </a:r>
            <a:endParaRPr lang="ko-KR" altLang="en-US" sz="10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613163" y="5414943"/>
            <a:ext cx="330522" cy="578307"/>
            <a:chOff x="3945168" y="2839833"/>
            <a:chExt cx="475386" cy="917520"/>
          </a:xfrm>
        </p:grpSpPr>
        <p:sp>
          <p:nvSpPr>
            <p:cNvPr id="94" name="타원 93"/>
            <p:cNvSpPr/>
            <p:nvPr/>
          </p:nvSpPr>
          <p:spPr>
            <a:xfrm>
              <a:off x="3956858" y="2839833"/>
              <a:ext cx="452007" cy="4520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 rot="16200000">
              <a:off x="3924244" y="3261043"/>
              <a:ext cx="517234" cy="4753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521135" y="1280028"/>
            <a:ext cx="653930" cy="584731"/>
            <a:chOff x="3426226" y="1556808"/>
            <a:chExt cx="2725192" cy="2067541"/>
          </a:xfrm>
        </p:grpSpPr>
        <p:sp>
          <p:nvSpPr>
            <p:cNvPr id="98" name="직사각형 9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459768" y="1284405"/>
            <a:ext cx="653930" cy="584731"/>
            <a:chOff x="3426226" y="1556808"/>
            <a:chExt cx="2725192" cy="2067541"/>
          </a:xfrm>
        </p:grpSpPr>
        <p:sp>
          <p:nvSpPr>
            <p:cNvPr id="103" name="직사각형 10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353396" y="1291442"/>
            <a:ext cx="653930" cy="584731"/>
            <a:chOff x="3426226" y="1556808"/>
            <a:chExt cx="2725192" cy="2067541"/>
          </a:xfrm>
        </p:grpSpPr>
        <p:sp>
          <p:nvSpPr>
            <p:cNvPr id="108" name="직사각형 10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521135" y="2008291"/>
            <a:ext cx="653930" cy="584731"/>
            <a:chOff x="3426226" y="1556808"/>
            <a:chExt cx="2725192" cy="2067541"/>
          </a:xfrm>
        </p:grpSpPr>
        <p:sp>
          <p:nvSpPr>
            <p:cNvPr id="113" name="직사각형 11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459768" y="2012668"/>
            <a:ext cx="653930" cy="584731"/>
            <a:chOff x="3426226" y="1556808"/>
            <a:chExt cx="2725192" cy="2067541"/>
          </a:xfrm>
        </p:grpSpPr>
        <p:sp>
          <p:nvSpPr>
            <p:cNvPr id="118" name="직사각형 11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353396" y="2019705"/>
            <a:ext cx="653930" cy="584731"/>
            <a:chOff x="3426226" y="1556808"/>
            <a:chExt cx="2725192" cy="2067541"/>
          </a:xfrm>
        </p:grpSpPr>
        <p:sp>
          <p:nvSpPr>
            <p:cNvPr id="123" name="직사각형 12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509017" y="377549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28" name="직사각형 12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447650" y="3779876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33" name="직사각형 13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341278" y="3786913"/>
            <a:ext cx="653930" cy="584731"/>
            <a:chOff x="3426226" y="1556808"/>
            <a:chExt cx="2725192" cy="2067541"/>
          </a:xfrm>
        </p:grpSpPr>
        <p:sp>
          <p:nvSpPr>
            <p:cNvPr id="138" name="직사각형 13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09017" y="4503762"/>
            <a:ext cx="653930" cy="584731"/>
            <a:chOff x="3426226" y="1556808"/>
            <a:chExt cx="2725192" cy="2067541"/>
          </a:xfrm>
        </p:grpSpPr>
        <p:sp>
          <p:nvSpPr>
            <p:cNvPr id="143" name="직사각형 14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447650" y="450813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48" name="직사각형 14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341278" y="4515176"/>
            <a:ext cx="653930" cy="584731"/>
            <a:chOff x="3426226" y="1556808"/>
            <a:chExt cx="2725192" cy="2067541"/>
          </a:xfrm>
        </p:grpSpPr>
        <p:sp>
          <p:nvSpPr>
            <p:cNvPr id="153" name="직사각형 15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4285394" y="2708904"/>
            <a:ext cx="978442" cy="885092"/>
            <a:chOff x="4200387" y="2634081"/>
            <a:chExt cx="1109237" cy="1003408"/>
          </a:xfrm>
        </p:grpSpPr>
        <p:sp>
          <p:nvSpPr>
            <p:cNvPr id="157" name="순서도: 연결자 156"/>
            <p:cNvSpPr/>
            <p:nvPr/>
          </p:nvSpPr>
          <p:spPr>
            <a:xfrm>
              <a:off x="4456304" y="26340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순서도: 연결자 157"/>
            <p:cNvSpPr/>
            <p:nvPr/>
          </p:nvSpPr>
          <p:spPr>
            <a:xfrm>
              <a:off x="4456304" y="281736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순서도: 연결자 158"/>
            <p:cNvSpPr/>
            <p:nvPr/>
          </p:nvSpPr>
          <p:spPr>
            <a:xfrm>
              <a:off x="4455406" y="301923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순서도: 연결자 159"/>
            <p:cNvSpPr/>
            <p:nvPr/>
          </p:nvSpPr>
          <p:spPr>
            <a:xfrm>
              <a:off x="4455406" y="3251434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4448557" y="347500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연결자 166"/>
            <p:cNvSpPr/>
            <p:nvPr/>
          </p:nvSpPr>
          <p:spPr>
            <a:xfrm>
              <a:off x="4687685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순서도: 연결자 167"/>
            <p:cNvSpPr/>
            <p:nvPr/>
          </p:nvSpPr>
          <p:spPr>
            <a:xfrm>
              <a:off x="4687685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순서도: 연결자 168"/>
            <p:cNvSpPr/>
            <p:nvPr/>
          </p:nvSpPr>
          <p:spPr>
            <a:xfrm>
              <a:off x="4686787" y="302771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순서도: 연결자 169"/>
            <p:cNvSpPr/>
            <p:nvPr/>
          </p:nvSpPr>
          <p:spPr>
            <a:xfrm>
              <a:off x="4686787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순서도: 연결자 170"/>
            <p:cNvSpPr/>
            <p:nvPr/>
          </p:nvSpPr>
          <p:spPr>
            <a:xfrm>
              <a:off x="4679938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순서도: 연결자 171"/>
            <p:cNvSpPr/>
            <p:nvPr/>
          </p:nvSpPr>
          <p:spPr>
            <a:xfrm>
              <a:off x="4911810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연결자 172"/>
            <p:cNvSpPr/>
            <p:nvPr/>
          </p:nvSpPr>
          <p:spPr>
            <a:xfrm>
              <a:off x="4911810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순서도: 연결자 173"/>
            <p:cNvSpPr/>
            <p:nvPr/>
          </p:nvSpPr>
          <p:spPr>
            <a:xfrm>
              <a:off x="4910912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순서도: 연결자 174"/>
            <p:cNvSpPr/>
            <p:nvPr/>
          </p:nvSpPr>
          <p:spPr>
            <a:xfrm>
              <a:off x="4910912" y="3259922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순서도: 연결자 175"/>
            <p:cNvSpPr/>
            <p:nvPr/>
          </p:nvSpPr>
          <p:spPr>
            <a:xfrm>
              <a:off x="4904063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연결자 176"/>
            <p:cNvSpPr/>
            <p:nvPr/>
          </p:nvSpPr>
          <p:spPr>
            <a:xfrm>
              <a:off x="5156386" y="264333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연결자 177"/>
            <p:cNvSpPr/>
            <p:nvPr/>
          </p:nvSpPr>
          <p:spPr>
            <a:xfrm>
              <a:off x="5156386" y="282661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순서도: 연결자 178"/>
            <p:cNvSpPr/>
            <p:nvPr/>
          </p:nvSpPr>
          <p:spPr>
            <a:xfrm>
              <a:off x="5155488" y="30284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순서도: 연결자 179"/>
            <p:cNvSpPr/>
            <p:nvPr/>
          </p:nvSpPr>
          <p:spPr>
            <a:xfrm>
              <a:off x="5155488" y="3260685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연결자 180"/>
            <p:cNvSpPr/>
            <p:nvPr/>
          </p:nvSpPr>
          <p:spPr>
            <a:xfrm>
              <a:off x="5148639" y="3484251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순서도: 연결자 181"/>
            <p:cNvSpPr/>
            <p:nvPr/>
          </p:nvSpPr>
          <p:spPr>
            <a:xfrm>
              <a:off x="4208134" y="2642569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순서도: 연결자 182"/>
            <p:cNvSpPr/>
            <p:nvPr/>
          </p:nvSpPr>
          <p:spPr>
            <a:xfrm>
              <a:off x="4208134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연결자 183"/>
            <p:cNvSpPr/>
            <p:nvPr/>
          </p:nvSpPr>
          <p:spPr>
            <a:xfrm>
              <a:off x="4207236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순서도: 연결자 184"/>
            <p:cNvSpPr/>
            <p:nvPr/>
          </p:nvSpPr>
          <p:spPr>
            <a:xfrm>
              <a:off x="4207236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연결자 185"/>
            <p:cNvSpPr/>
            <p:nvPr/>
          </p:nvSpPr>
          <p:spPr>
            <a:xfrm>
              <a:off x="4200387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L 도형 187"/>
          <p:cNvSpPr/>
          <p:nvPr/>
        </p:nvSpPr>
        <p:spPr>
          <a:xfrm rot="19170624">
            <a:off x="3401414" y="3530914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L 도형 188"/>
          <p:cNvSpPr/>
          <p:nvPr/>
        </p:nvSpPr>
        <p:spPr>
          <a:xfrm rot="19170624">
            <a:off x="4324528" y="3505697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L 도형 189"/>
          <p:cNvSpPr/>
          <p:nvPr/>
        </p:nvSpPr>
        <p:spPr>
          <a:xfrm rot="19170624">
            <a:off x="4306753" y="4246809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3465517" y="5340136"/>
            <a:ext cx="656299" cy="65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578719" y="5302721"/>
            <a:ext cx="285099" cy="2850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포인트가 5개인 별 91"/>
          <p:cNvSpPr/>
          <p:nvPr/>
        </p:nvSpPr>
        <p:spPr>
          <a:xfrm>
            <a:off x="4596001" y="5317297"/>
            <a:ext cx="250537" cy="250537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포인트가 5개인 별 316"/>
          <p:cNvSpPr/>
          <p:nvPr/>
        </p:nvSpPr>
        <p:spPr>
          <a:xfrm>
            <a:off x="7889375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4226036" y="5311383"/>
            <a:ext cx="285099" cy="285099"/>
            <a:chOff x="4226036" y="5311383"/>
            <a:chExt cx="285099" cy="285099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4226036" y="5311383"/>
              <a:ext cx="285099" cy="28509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포인트가 5개인 별 194"/>
            <p:cNvSpPr/>
            <p:nvPr/>
          </p:nvSpPr>
          <p:spPr>
            <a:xfrm>
              <a:off x="4243318" y="5325959"/>
              <a:ext cx="250537" cy="250537"/>
            </a:xfrm>
            <a:prstGeom prst="star5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6808124" y="1280028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808123" y="1512662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6808123" y="1745296"/>
            <a:ext cx="1180405" cy="191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8013466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853041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/>
          <p:cNvGrpSpPr/>
          <p:nvPr/>
        </p:nvGrpSpPr>
        <p:grpSpPr>
          <a:xfrm>
            <a:off x="7791792" y="1753755"/>
            <a:ext cx="195166" cy="193210"/>
            <a:chOff x="7730578" y="2617832"/>
            <a:chExt cx="195166" cy="193210"/>
          </a:xfrm>
        </p:grpSpPr>
        <p:sp>
          <p:nvSpPr>
            <p:cNvPr id="213" name="직사각형 212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병합 92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8632937" y="1745296"/>
            <a:ext cx="195166" cy="193210"/>
            <a:chOff x="7730578" y="2617832"/>
            <a:chExt cx="195166" cy="193210"/>
          </a:xfrm>
        </p:grpSpPr>
        <p:sp>
          <p:nvSpPr>
            <p:cNvPr id="231" name="직사각형 230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순서도: 병합 231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9480049" y="1745296"/>
            <a:ext cx="195166" cy="193210"/>
            <a:chOff x="7730578" y="2617832"/>
            <a:chExt cx="195166" cy="193210"/>
          </a:xfrm>
        </p:grpSpPr>
        <p:sp>
          <p:nvSpPr>
            <p:cNvPr id="234" name="직사각형 233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순서도: 병합 234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794856" y="1954369"/>
            <a:ext cx="2895703" cy="1034037"/>
            <a:chOff x="6794856" y="1954369"/>
            <a:chExt cx="2895703" cy="1034037"/>
          </a:xfrm>
        </p:grpSpPr>
        <p:sp>
          <p:nvSpPr>
            <p:cNvPr id="202" name="직사각형 201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6" name="그룹 235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순서도: 병합 237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순서도: 병합 240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직사각형 245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6790556" y="148545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이메일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801490" y="1244216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이름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801490" y="171320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년도</a:t>
            </a:r>
            <a:endParaRPr lang="ko-KR" altLang="en-US" sz="9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134734" y="1729079"/>
            <a:ext cx="382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월</a:t>
            </a:r>
            <a:endParaRPr lang="ko-KR" altLang="en-US" sz="9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929009" y="1721188"/>
            <a:ext cx="49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일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6828607" y="4161160"/>
            <a:ext cx="963334" cy="192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6830683" y="4425803"/>
            <a:ext cx="961233" cy="1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7585721" y="4159543"/>
            <a:ext cx="197431" cy="193210"/>
            <a:chOff x="7730578" y="2617832"/>
            <a:chExt cx="195166" cy="193210"/>
          </a:xfrm>
        </p:grpSpPr>
        <p:sp>
          <p:nvSpPr>
            <p:cNvPr id="277" name="직사각형 276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순서도: 병합 277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7585721" y="4434119"/>
            <a:ext cx="197431" cy="156716"/>
            <a:chOff x="7730578" y="2617832"/>
            <a:chExt cx="195166" cy="193210"/>
          </a:xfrm>
        </p:grpSpPr>
        <p:sp>
          <p:nvSpPr>
            <p:cNvPr id="275" name="직사각형 274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순서도: 병합 275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6830202" y="4590835"/>
            <a:ext cx="961720" cy="53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TextBox 265"/>
          <p:cNvSpPr txBox="1"/>
          <p:nvPr/>
        </p:nvSpPr>
        <p:spPr>
          <a:xfrm>
            <a:off x="6828604" y="4393369"/>
            <a:ext cx="1072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28579" y="4158645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268" name="그룹 267"/>
          <p:cNvGrpSpPr/>
          <p:nvPr/>
        </p:nvGrpSpPr>
        <p:grpSpPr>
          <a:xfrm>
            <a:off x="6831892" y="4639287"/>
            <a:ext cx="2877969" cy="508821"/>
            <a:chOff x="6794856" y="3007143"/>
            <a:chExt cx="2880359" cy="508821"/>
          </a:xfrm>
        </p:grpSpPr>
        <p:sp>
          <p:nvSpPr>
            <p:cNvPr id="272" name="직사각형 271"/>
            <p:cNvSpPr/>
            <p:nvPr/>
          </p:nvSpPr>
          <p:spPr>
            <a:xfrm>
              <a:off x="6794856" y="3007143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801491" y="3156637"/>
              <a:ext cx="944052" cy="2011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6794856" y="3341137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815339" y="4581365"/>
            <a:ext cx="976755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15339" y="4765466"/>
            <a:ext cx="875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21972" y="4939206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6812922" y="3093429"/>
            <a:ext cx="2929429" cy="1034037"/>
            <a:chOff x="6794856" y="1954369"/>
            <a:chExt cx="2895703" cy="1034037"/>
          </a:xfrm>
        </p:grpSpPr>
        <p:sp>
          <p:nvSpPr>
            <p:cNvPr id="299" name="직사각형 298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1" name="그룹 300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315" name="직사각형 314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순서도: 병합 315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313" name="직사각형 312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순서도: 병합 313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3" name="직사각형 302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310" name="직사각형 309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7" name="TextBox 30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18" name="포인트가 5개인 별 317"/>
          <p:cNvSpPr/>
          <p:nvPr/>
        </p:nvSpPr>
        <p:spPr>
          <a:xfrm>
            <a:off x="8206480" y="418048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포인트가 5개인 별 318"/>
          <p:cNvSpPr/>
          <p:nvPr/>
        </p:nvSpPr>
        <p:spPr>
          <a:xfrm>
            <a:off x="851936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포인트가 5개인 별 319"/>
          <p:cNvSpPr/>
          <p:nvPr/>
        </p:nvSpPr>
        <p:spPr>
          <a:xfrm>
            <a:off x="883708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포인트가 5개인 별 320"/>
          <p:cNvSpPr/>
          <p:nvPr/>
        </p:nvSpPr>
        <p:spPr>
          <a:xfrm>
            <a:off x="9150589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8342236" y="4648059"/>
            <a:ext cx="105889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7866620" y="4648059"/>
            <a:ext cx="503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순서도: 연결자 326"/>
          <p:cNvSpPr/>
          <p:nvPr/>
        </p:nvSpPr>
        <p:spPr>
          <a:xfrm>
            <a:off x="7600439" y="535554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7866621" y="4848189"/>
            <a:ext cx="1561942" cy="2046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순서도: 연결자 328"/>
          <p:cNvSpPr/>
          <p:nvPr/>
        </p:nvSpPr>
        <p:spPr>
          <a:xfrm>
            <a:off x="7928388" y="4904580"/>
            <a:ext cx="85075" cy="85075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329" idx="5"/>
          </p:cNvCxnSpPr>
          <p:nvPr/>
        </p:nvCxnSpPr>
        <p:spPr>
          <a:xfrm>
            <a:off x="8001004" y="4977196"/>
            <a:ext cx="74226" cy="3078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6899560" y="5355548"/>
            <a:ext cx="138018" cy="16099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순서도: 연결자 333"/>
          <p:cNvSpPr/>
          <p:nvPr/>
        </p:nvSpPr>
        <p:spPr>
          <a:xfrm>
            <a:off x="8280501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TextBox 334"/>
          <p:cNvSpPr txBox="1"/>
          <p:nvPr/>
        </p:nvSpPr>
        <p:spPr>
          <a:xfrm>
            <a:off x="7024249" y="5318799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769103" y="5310584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37" name="TextBox 336"/>
          <p:cNvSpPr txBox="1"/>
          <p:nvPr/>
        </p:nvSpPr>
        <p:spPr>
          <a:xfrm>
            <a:off x="8432024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38" name="순서도: 연결자 337"/>
          <p:cNvSpPr/>
          <p:nvPr/>
        </p:nvSpPr>
        <p:spPr>
          <a:xfrm>
            <a:off x="8904184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9055707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0" name="TextBox 339"/>
          <p:cNvSpPr txBox="1"/>
          <p:nvPr/>
        </p:nvSpPr>
        <p:spPr>
          <a:xfrm>
            <a:off x="7024249" y="5676254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769103" y="5668039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432024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3" name="TextBox 342"/>
          <p:cNvSpPr txBox="1"/>
          <p:nvPr/>
        </p:nvSpPr>
        <p:spPr>
          <a:xfrm>
            <a:off x="9055707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4" name="직사각형 343"/>
          <p:cNvSpPr/>
          <p:nvPr/>
        </p:nvSpPr>
        <p:spPr>
          <a:xfrm>
            <a:off x="690899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75990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82727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8912238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L 도형 348"/>
          <p:cNvSpPr/>
          <p:nvPr/>
        </p:nvSpPr>
        <p:spPr>
          <a:xfrm rot="19170624">
            <a:off x="6904474" y="5653352"/>
            <a:ext cx="258350" cy="110418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34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한쪽 모서리가 둥근 사각형 39"/>
          <p:cNvSpPr/>
          <p:nvPr/>
        </p:nvSpPr>
        <p:spPr>
          <a:xfrm rot="10800000">
            <a:off x="3730697" y="1533900"/>
            <a:ext cx="2974806" cy="2406320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전시관 소개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sp>
        <p:nvSpPr>
          <p:cNvPr id="103" name="직사각형 102"/>
          <p:cNvSpPr/>
          <p:nvPr/>
        </p:nvSpPr>
        <p:spPr>
          <a:xfrm>
            <a:off x="6972607" y="114168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21448" y="120502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38517" y="120142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6444598" y="12977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6444598" y="13374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6444598" y="12587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9718052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9718052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9718052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3734950" y="1548821"/>
            <a:ext cx="2969227" cy="239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 flipV="1">
            <a:off x="3747202" y="1567043"/>
            <a:ext cx="2950120" cy="2420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725176" y="255578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연혁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35541" y="4513622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History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457297" y="4987765"/>
            <a:ext cx="28146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전시관연혁</a:t>
            </a:r>
            <a:r>
              <a:rPr lang="ko-KR" altLang="en-US" b="1" dirty="0" smtClean="0"/>
              <a:t> 및 주요행사</a:t>
            </a:r>
            <a:endParaRPr lang="ko-KR" altLang="en-US" b="1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3977089" y="4186410"/>
            <a:ext cx="0" cy="194291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14920" y="4030739"/>
            <a:ext cx="148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년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7089" y="4418622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08.28.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977089" y="4679549"/>
            <a:ext cx="23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 smtClean="0"/>
              <a:t>독도전시관</a:t>
            </a:r>
            <a:r>
              <a:rPr lang="ko-KR" altLang="en-US" dirty="0" smtClean="0"/>
              <a:t> 개관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992965" y="5038019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08.28.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992964" y="5298946"/>
            <a:ext cx="291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초대 </a:t>
            </a:r>
            <a:r>
              <a:rPr lang="ko-KR" altLang="en-US" dirty="0" err="1" smtClean="0"/>
              <a:t>윤재국</a:t>
            </a:r>
            <a:r>
              <a:rPr lang="ko-KR" altLang="en-US" dirty="0" smtClean="0"/>
              <a:t> 관장 취임</a:t>
            </a:r>
            <a:endParaRPr lang="ko-KR" altLang="en-US" dirty="0"/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7246762" y="1745356"/>
            <a:ext cx="0" cy="194291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272325" y="1523795"/>
            <a:ext cx="148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2018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년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83879" y="1911678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04.040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7437788" y="2187241"/>
            <a:ext cx="23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일본의 독도 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478830" y="2504423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07.26.~28.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499753" y="2805857"/>
            <a:ext cx="291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독도교육</a:t>
            </a:r>
            <a:r>
              <a:rPr lang="ko-KR" altLang="en-US" dirty="0" smtClean="0"/>
              <a:t> 실천</a:t>
            </a:r>
            <a:r>
              <a:rPr lang="en-US" altLang="ko-KR" dirty="0" smtClean="0"/>
              <a:t>……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6964155" y="3278656"/>
            <a:ext cx="2983162" cy="2073784"/>
            <a:chOff x="6964170" y="3682808"/>
            <a:chExt cx="2983162" cy="2483009"/>
          </a:xfrm>
        </p:grpSpPr>
        <p:sp>
          <p:nvSpPr>
            <p:cNvPr id="102" name="한쪽 모서리가 둥근 사각형 101"/>
            <p:cNvSpPr/>
            <p:nvPr/>
          </p:nvSpPr>
          <p:spPr>
            <a:xfrm rot="10800000">
              <a:off x="6972526" y="3682808"/>
              <a:ext cx="2974806" cy="2406320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/>
            <p:cNvCxnSpPr/>
            <p:nvPr/>
          </p:nvCxnSpPr>
          <p:spPr>
            <a:xfrm flipV="1">
              <a:off x="6964170" y="3726889"/>
              <a:ext cx="2969227" cy="2391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 flipV="1">
              <a:off x="6976422" y="3745111"/>
              <a:ext cx="2950120" cy="24207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7954396" y="4733852"/>
              <a:ext cx="9780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cxnSp>
        <p:nvCxnSpPr>
          <p:cNvPr id="106" name="직선 화살표 연결선 105"/>
          <p:cNvCxnSpPr/>
          <p:nvPr/>
        </p:nvCxnSpPr>
        <p:spPr>
          <a:xfrm flipV="1">
            <a:off x="7228661" y="5460524"/>
            <a:ext cx="0" cy="640416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254224" y="5238963"/>
            <a:ext cx="148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2022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년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1715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038366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54886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94783" y="2971164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3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전시관 소개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한쪽 모서리가 둥근 사각형 1"/>
          <p:cNvSpPr/>
          <p:nvPr/>
        </p:nvSpPr>
        <p:spPr>
          <a:xfrm flipH="1">
            <a:off x="412046" y="1820747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98855" y="2567998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7321" y="4051994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44482" y="2492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0019" y="3373851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685801" y="5465597"/>
            <a:ext cx="667883" cy="463939"/>
            <a:chOff x="1877081" y="5292047"/>
            <a:chExt cx="1140399" cy="792168"/>
          </a:xfrm>
        </p:grpSpPr>
        <p:sp>
          <p:nvSpPr>
            <p:cNvPr id="110" name="타원 10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97321" y="5155111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3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전시관 소개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6444598" y="12977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6444598" y="13374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6444598" y="12587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오시는길</a:t>
            </a:r>
            <a:endParaRPr lang="ko-KR" altLang="en-US" dirty="0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1715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911208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54886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94783" y="2971164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2" name="한쪽 모서리가 둥근 사각형 91"/>
          <p:cNvSpPr/>
          <p:nvPr/>
        </p:nvSpPr>
        <p:spPr>
          <a:xfrm rot="10800000">
            <a:off x="391229" y="3805983"/>
            <a:ext cx="2974806" cy="2406320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395482" y="3820904"/>
            <a:ext cx="2969227" cy="239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 flipV="1">
            <a:off x="407734" y="3839126"/>
            <a:ext cx="2950120" cy="2420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385708" y="4827867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35598" y="3862304"/>
            <a:ext cx="1952233" cy="1022673"/>
            <a:chOff x="3843461" y="1533900"/>
            <a:chExt cx="2401644" cy="1233418"/>
          </a:xfrm>
        </p:grpSpPr>
        <p:sp>
          <p:nvSpPr>
            <p:cNvPr id="40" name="한쪽 모서리가 둥근 사각형 39"/>
            <p:cNvSpPr/>
            <p:nvPr/>
          </p:nvSpPr>
          <p:spPr>
            <a:xfrm rot="10800000">
              <a:off x="3843461" y="1533900"/>
              <a:ext cx="2401644" cy="1233418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928102" y="1694101"/>
              <a:ext cx="173840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새롬 고등학교</a:t>
              </a:r>
              <a:endParaRPr lang="ko-KR" altLang="en-US" sz="10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928103" y="1997731"/>
              <a:ext cx="224010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세종특별자치시 </a:t>
              </a:r>
              <a:r>
                <a:rPr lang="ko-KR" altLang="en-US" sz="1000" dirty="0" err="1" smtClean="0"/>
                <a:t>새롬서로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68</a:t>
              </a:r>
              <a:endParaRPr lang="ko-KR" altLang="en-US" sz="10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00780" y="2439813"/>
              <a:ext cx="234432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solidFill>
                    <a:schemeClr val="accent1"/>
                  </a:solidFill>
                </a:rPr>
                <a:t>큰지도 보기</a:t>
              </a:r>
              <a:endParaRPr lang="ko-KR" alt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6914954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963795" y="121610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480864" y="121250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9584716" y="130382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9584716" y="134360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9584716" y="126481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한쪽 모서리가 둥근 사각형 123"/>
          <p:cNvSpPr/>
          <p:nvPr/>
        </p:nvSpPr>
        <p:spPr>
          <a:xfrm flipH="1">
            <a:off x="6943098" y="1815832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7229907" y="2563083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028373" y="4047079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575534" y="24877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201071" y="3368936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7216853" y="5460682"/>
            <a:ext cx="667883" cy="463939"/>
            <a:chOff x="1877081" y="5292047"/>
            <a:chExt cx="1140399" cy="792168"/>
          </a:xfrm>
        </p:grpSpPr>
        <p:sp>
          <p:nvSpPr>
            <p:cNvPr id="130" name="타원 12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7028373" y="5150196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6313" y="2377990"/>
            <a:ext cx="289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주소   </a:t>
            </a:r>
            <a:r>
              <a:rPr lang="ko-KR" altLang="en-US" sz="1400" dirty="0" smtClean="0"/>
              <a:t>세종특별자치시 </a:t>
            </a:r>
            <a:r>
              <a:rPr lang="ko-KR" altLang="en-US" sz="1400" dirty="0" err="1" smtClean="0"/>
              <a:t>새롬서로</a:t>
            </a:r>
            <a:endParaRPr lang="en-US" altLang="ko-KR" sz="1400" dirty="0" smtClean="0"/>
          </a:p>
          <a:p>
            <a:r>
              <a:rPr lang="ko-KR" altLang="en-US" sz="1400" dirty="0" smtClean="0"/>
              <a:t>         </a:t>
            </a:r>
            <a:r>
              <a:rPr lang="en-US" altLang="ko-KR" sz="1400" dirty="0" smtClean="0"/>
              <a:t>68  </a:t>
            </a:r>
            <a:r>
              <a:rPr lang="ko-KR" altLang="en-US" sz="1400" dirty="0" smtClean="0"/>
              <a:t>새롬고등학교 </a:t>
            </a:r>
            <a:r>
              <a:rPr lang="en-US" altLang="ko-KR" sz="1400" dirty="0"/>
              <a:t>1</a:t>
            </a:r>
            <a:r>
              <a:rPr lang="ko-KR" altLang="en-US" sz="1400" dirty="0" smtClean="0"/>
              <a:t>층</a:t>
            </a:r>
            <a:endParaRPr lang="en-US" altLang="ko-KR" sz="1400" dirty="0" smtClean="0"/>
          </a:p>
        </p:txBody>
      </p:sp>
      <p:sp>
        <p:nvSpPr>
          <p:cNvPr id="133" name="TextBox 132"/>
          <p:cNvSpPr txBox="1"/>
          <p:nvPr/>
        </p:nvSpPr>
        <p:spPr>
          <a:xfrm>
            <a:off x="3776313" y="3027483"/>
            <a:ext cx="2890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Tel     </a:t>
            </a:r>
            <a:r>
              <a:rPr lang="en-US" altLang="ko-KR" sz="1400" dirty="0" smtClean="0"/>
              <a:t>044-999-6993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756732" y="3522405"/>
            <a:ext cx="2890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주차</a:t>
            </a:r>
            <a:r>
              <a:rPr lang="en-US" altLang="ko-KR" sz="1400" b="1" dirty="0" smtClean="0"/>
              <a:t>    </a:t>
            </a:r>
            <a:r>
              <a:rPr lang="ko-KR" altLang="en-US" sz="1400" dirty="0" smtClean="0"/>
              <a:t>새롬고등학교 주차장 이용</a:t>
            </a:r>
            <a:endParaRPr lang="en-US" altLang="ko-KR" sz="1400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3761119" y="4112030"/>
            <a:ext cx="309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대중교통 버스 지선 </a:t>
            </a:r>
            <a:r>
              <a:rPr lang="en-US" altLang="ko-KR" sz="1400" dirty="0" smtClean="0"/>
              <a:t>204,222,52,53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/</a:t>
            </a:r>
            <a:r>
              <a:rPr lang="ko-KR" altLang="en-US" sz="1400" dirty="0" smtClean="0"/>
              <a:t>광역</a:t>
            </a:r>
            <a:r>
              <a:rPr lang="en-US" altLang="ko-KR" sz="1400" dirty="0" smtClean="0"/>
              <a:t>1004,1005</a:t>
            </a:r>
          </a:p>
        </p:txBody>
      </p:sp>
    </p:spTree>
    <p:extLst>
      <p:ext uri="{BB962C8B-B14F-4D97-AF65-F5344CB8AC3E}">
        <p14:creationId xmlns:p14="http://schemas.microsoft.com/office/powerpoint/2010/main" val="24427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관람정보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6444598" y="12977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6444598" y="13374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6444598" y="12587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관람안내</a:t>
            </a:r>
            <a:endParaRPr lang="ko-KR" altLang="en-US" dirty="0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880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관람안내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36106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34051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단체예약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6433" y="2971164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예약확인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</a:rPr>
              <a:t>취소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2" name="한쪽 모서리가 둥근 사각형 91"/>
          <p:cNvSpPr/>
          <p:nvPr/>
        </p:nvSpPr>
        <p:spPr>
          <a:xfrm rot="10800000">
            <a:off x="391229" y="3805983"/>
            <a:ext cx="2974806" cy="2406320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395482" y="3820904"/>
            <a:ext cx="2969227" cy="239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 flipV="1">
            <a:off x="407734" y="3839126"/>
            <a:ext cx="2972169" cy="2373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385708" y="4827867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6914954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963795" y="121610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480864" y="121250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9584716" y="130382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9584716" y="134360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9584716" y="126481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한쪽 모서리가 둥근 사각형 123"/>
          <p:cNvSpPr/>
          <p:nvPr/>
        </p:nvSpPr>
        <p:spPr>
          <a:xfrm flipH="1">
            <a:off x="6943098" y="1815832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7229907" y="2563083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028373" y="4047079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575534" y="24877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201071" y="3368936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7216853" y="5460682"/>
            <a:ext cx="667883" cy="463939"/>
            <a:chOff x="1877081" y="5292047"/>
            <a:chExt cx="1140399" cy="792168"/>
          </a:xfrm>
        </p:grpSpPr>
        <p:sp>
          <p:nvSpPr>
            <p:cNvPr id="130" name="타원 12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7028373" y="5150196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6313" y="1914996"/>
            <a:ext cx="2890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6"/>
                </a:solidFill>
              </a:rPr>
              <a:t>매주 화</a:t>
            </a:r>
            <a:r>
              <a:rPr lang="en-US" altLang="ko-KR" sz="1100" dirty="0" smtClean="0">
                <a:solidFill>
                  <a:schemeClr val="accent6"/>
                </a:solidFill>
              </a:rPr>
              <a:t>-</a:t>
            </a:r>
            <a:r>
              <a:rPr lang="ko-KR" altLang="en-US" sz="1100" dirty="0" smtClean="0">
                <a:solidFill>
                  <a:schemeClr val="accent6"/>
                </a:solidFill>
              </a:rPr>
              <a:t>토 </a:t>
            </a:r>
            <a:r>
              <a:rPr lang="en-US" altLang="ko-KR" sz="1100" dirty="0" smtClean="0">
                <a:solidFill>
                  <a:schemeClr val="accent6"/>
                </a:solidFill>
              </a:rPr>
              <a:t>9:00 ~ 17:00</a:t>
            </a:r>
          </a:p>
          <a:p>
            <a:r>
              <a:rPr lang="en-US" altLang="ko-KR" sz="1100" dirty="0" smtClean="0">
                <a:solidFill>
                  <a:schemeClr val="accent6"/>
                </a:solidFill>
              </a:rPr>
              <a:t>(</a:t>
            </a:r>
            <a:r>
              <a:rPr lang="ko-KR" altLang="en-US" sz="1100" dirty="0" smtClean="0">
                <a:solidFill>
                  <a:schemeClr val="accent6"/>
                </a:solidFill>
              </a:rPr>
              <a:t>점심시간 </a:t>
            </a:r>
            <a:r>
              <a:rPr lang="en-US" altLang="ko-KR" sz="1100" dirty="0" smtClean="0">
                <a:solidFill>
                  <a:schemeClr val="accent6"/>
                </a:solidFill>
              </a:rPr>
              <a:t>12:00 ~ 13:00,</a:t>
            </a:r>
            <a:r>
              <a:rPr lang="ko-KR" altLang="en-US" sz="1100" dirty="0" err="1" smtClean="0">
                <a:solidFill>
                  <a:schemeClr val="accent6"/>
                </a:solidFill>
              </a:rPr>
              <a:t>입장마감</a:t>
            </a:r>
            <a:r>
              <a:rPr lang="en-US" altLang="ko-KR" sz="1100" dirty="0" smtClean="0">
                <a:solidFill>
                  <a:schemeClr val="accent6"/>
                </a:solidFill>
              </a:rPr>
              <a:t>16:30</a:t>
            </a:r>
          </a:p>
          <a:p>
            <a:r>
              <a:rPr lang="en-US" altLang="ko-KR" sz="1100" dirty="0" smtClean="0"/>
              <a:t>※ </a:t>
            </a:r>
            <a:r>
              <a:rPr lang="ko-KR" altLang="en-US" sz="1100" dirty="0" smtClean="0"/>
              <a:t>관람시간은 새롬고등학교 </a:t>
            </a:r>
            <a:r>
              <a:rPr lang="ko-KR" altLang="en-US" sz="1100" dirty="0" err="1" smtClean="0"/>
              <a:t>사정에따라</a:t>
            </a:r>
            <a:r>
              <a:rPr lang="ko-KR" altLang="en-US" sz="1100" dirty="0" smtClean="0"/>
              <a:t> 변경될 수 있습니다</a:t>
            </a:r>
            <a:endParaRPr lang="en-US" altLang="ko-KR" sz="1100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3795412" y="3034992"/>
            <a:ext cx="2871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일요일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월요일 및 공휴일</a:t>
            </a:r>
            <a:endParaRPr lang="en-US" altLang="ko-KR" sz="11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773347" y="1634505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관람시간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21125" y="2734136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휴관일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816238" y="3674526"/>
            <a:ext cx="2871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무료</a:t>
            </a:r>
            <a:endParaRPr lang="en-US" altLang="ko-KR" sz="11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3818803" y="3315792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관람요금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766850" y="4228041"/>
            <a:ext cx="2871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044-999-6393 (</a:t>
            </a:r>
            <a:r>
              <a:rPr lang="ko-KR" altLang="en-US" sz="1100" dirty="0" smtClean="0"/>
              <a:t>단체관람 유선 협의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92565" y="3892467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문 의 처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773346" y="4506429"/>
            <a:ext cx="149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 smtClean="0"/>
              <a:t>관람시</a:t>
            </a:r>
            <a:r>
              <a:rPr lang="ko-KR" altLang="en-US" sz="1400" b="1" dirty="0" smtClean="0"/>
              <a:t> 주의사항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795412" y="4781556"/>
            <a:ext cx="28716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음식물 반입과 </a:t>
            </a:r>
            <a:r>
              <a:rPr lang="ko-KR" altLang="en-US" sz="1100" dirty="0" err="1" smtClean="0"/>
              <a:t>안내견</a:t>
            </a:r>
            <a:r>
              <a:rPr lang="ko-KR" altLang="en-US" sz="1100" dirty="0" smtClean="0"/>
              <a:t> 이외의 애완동물 출입이 금지되어 있습니다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플래쉬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삼각대 등을 이용한 촬영한 상업 목적의 촬영이 금지되어 있습니다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전시물이 손상되지 않도록 손으로 만지는 행동을 자제해 주세요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6164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관람정보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단체예약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6444598" y="12977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6444598" y="13374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6444598" y="12587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단체예약</a:t>
            </a:r>
            <a:endParaRPr lang="ko-KR" altLang="en-US" dirty="0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880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관람안내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869479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34051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단체예약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6433" y="2971164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예약확인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</a:rPr>
              <a:t>취소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914954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963795" y="121610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480864" y="121250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9584716" y="130382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9584716" y="134360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9584716" y="126481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한쪽 모서리가 둥근 사각형 123"/>
          <p:cNvSpPr/>
          <p:nvPr/>
        </p:nvSpPr>
        <p:spPr>
          <a:xfrm flipH="1">
            <a:off x="6943098" y="1815832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7229907" y="2563083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028373" y="4047079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575534" y="24877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201071" y="3368936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7216853" y="5460682"/>
            <a:ext cx="667883" cy="463939"/>
            <a:chOff x="1877081" y="5292047"/>
            <a:chExt cx="1140399" cy="792168"/>
          </a:xfrm>
        </p:grpSpPr>
        <p:sp>
          <p:nvSpPr>
            <p:cNvPr id="130" name="타원 12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7028373" y="5150196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32743" y="3809557"/>
            <a:ext cx="2917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관람예약은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>
                <a:solidFill>
                  <a:schemeClr val="accent6"/>
                </a:solidFill>
              </a:rPr>
              <a:t>전시 해설 예약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(</a:t>
            </a:r>
            <a:r>
              <a:rPr lang="ko-KR" altLang="en-US" sz="1400" b="1" dirty="0" smtClean="0">
                <a:solidFill>
                  <a:schemeClr val="accent6"/>
                </a:solidFill>
              </a:rPr>
              <a:t>단체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)</a:t>
            </a:r>
            <a:r>
              <a:rPr lang="ko-KR" altLang="en-US" sz="1400" b="1" dirty="0" smtClean="0"/>
              <a:t>입니다</a:t>
            </a:r>
            <a:r>
              <a:rPr lang="en-US" altLang="ko-KR" sz="1400" b="1" dirty="0" smtClean="0"/>
              <a:t>.</a:t>
            </a:r>
          </a:p>
          <a:p>
            <a:pPr algn="ctr"/>
            <a:r>
              <a:rPr lang="ko-KR" altLang="en-US" sz="1400" b="1" dirty="0" smtClean="0"/>
              <a:t>개인은 예약 없이 관람이 가능합니다</a:t>
            </a:r>
            <a:endParaRPr lang="ko-KR" altLang="en-US" sz="1400" b="1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119208" y="4778645"/>
            <a:ext cx="1774463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270519" y="4838969"/>
            <a:ext cx="1078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예약확인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취소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 flipV="1">
            <a:off x="2487821" y="4919176"/>
            <a:ext cx="122064" cy="10119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모서리가 둥근 직사각형 101"/>
          <p:cNvSpPr/>
          <p:nvPr/>
        </p:nvSpPr>
        <p:spPr>
          <a:xfrm>
            <a:off x="1119208" y="5286920"/>
            <a:ext cx="1774463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270519" y="5347244"/>
            <a:ext cx="1078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6"/>
                </a:solidFill>
              </a:rPr>
              <a:t>단체예약하기</a:t>
            </a:r>
            <a:endParaRPr lang="ko-KR" altLang="en-US" sz="1100" dirty="0">
              <a:solidFill>
                <a:schemeClr val="accent6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V="1">
            <a:off x="2487821" y="5427451"/>
            <a:ext cx="122064" cy="101197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한쪽 모서리가 둥근 사각형 104"/>
          <p:cNvSpPr/>
          <p:nvPr/>
        </p:nvSpPr>
        <p:spPr>
          <a:xfrm rot="10800000">
            <a:off x="3735260" y="1479424"/>
            <a:ext cx="2974806" cy="108358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3716057" y="1516565"/>
            <a:ext cx="2949448" cy="1055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 flipV="1">
            <a:off x="3740192" y="1512569"/>
            <a:ext cx="2956973" cy="1050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744918" y="1845060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66111" y="2634166"/>
            <a:ext cx="1486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전시해설</a:t>
            </a:r>
            <a:r>
              <a:rPr lang="ko-KR" altLang="en-US" sz="1200" b="1" dirty="0" smtClean="0"/>
              <a:t> 운영시간</a:t>
            </a:r>
            <a:endParaRPr lang="ko-KR" altLang="en-US" sz="12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3866111" y="2912157"/>
            <a:ext cx="1967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</a:rPr>
              <a:t>1</a:t>
            </a:r>
            <a:r>
              <a:rPr lang="ko-KR" altLang="en-US" sz="1200" b="1" dirty="0" smtClean="0">
                <a:solidFill>
                  <a:schemeClr val="accent6"/>
                </a:solidFill>
              </a:rPr>
              <a:t>회 </a:t>
            </a:r>
            <a:r>
              <a:rPr lang="en-US" altLang="ko-KR" sz="1200" b="1" dirty="0" smtClean="0">
                <a:solidFill>
                  <a:schemeClr val="accent6"/>
                </a:solidFill>
              </a:rPr>
              <a:t>– 10:00/2</a:t>
            </a:r>
            <a:r>
              <a:rPr lang="ko-KR" altLang="en-US" sz="1200" b="1" dirty="0" smtClean="0">
                <a:solidFill>
                  <a:schemeClr val="accent6"/>
                </a:solidFill>
              </a:rPr>
              <a:t>회 </a:t>
            </a:r>
            <a:r>
              <a:rPr lang="en-US" altLang="ko-KR" sz="1200" b="1" dirty="0" smtClean="0">
                <a:solidFill>
                  <a:schemeClr val="accent6"/>
                </a:solidFill>
              </a:rPr>
              <a:t>– 13:00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58980" y="3493973"/>
            <a:ext cx="2429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단체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명</a:t>
            </a:r>
            <a:r>
              <a:rPr lang="en-US" altLang="ko-KR" sz="1100" dirty="0" smtClean="0"/>
              <a:t>~25</a:t>
            </a:r>
            <a:r>
              <a:rPr lang="ko-KR" altLang="en-US" sz="1100" dirty="0" smtClean="0"/>
              <a:t>명 내외</a:t>
            </a:r>
            <a:endParaRPr lang="en-US" altLang="ko-KR" sz="1100" dirty="0" smtClean="0"/>
          </a:p>
          <a:p>
            <a:r>
              <a:rPr lang="en-US" altLang="ko-KR" sz="1100" dirty="0" smtClean="0"/>
              <a:t>※</a:t>
            </a:r>
            <a:r>
              <a:rPr lang="ko-KR" altLang="en-US" sz="1100" dirty="0" smtClean="0"/>
              <a:t>해성 희망일 </a:t>
            </a:r>
            <a:r>
              <a:rPr lang="en-US" altLang="ko-KR" sz="1100" dirty="0" smtClean="0"/>
              <a:t>7</a:t>
            </a:r>
            <a:r>
              <a:rPr lang="ko-KR" altLang="en-US" sz="1100" dirty="0" smtClean="0"/>
              <a:t>일전까지 예약 가능</a:t>
            </a:r>
            <a:endParaRPr lang="en-US" altLang="ko-KR" sz="1100" dirty="0" smtClean="0"/>
          </a:p>
          <a:p>
            <a:r>
              <a:rPr lang="en-US" altLang="ko-KR" sz="1100" dirty="0" smtClean="0"/>
              <a:t>※</a:t>
            </a:r>
            <a:r>
              <a:rPr lang="ko-KR" altLang="en-US" sz="1100" dirty="0" smtClean="0"/>
              <a:t>유치원 </a:t>
            </a:r>
            <a:r>
              <a:rPr lang="ko-KR" altLang="en-US" sz="1100" dirty="0" err="1" smtClean="0"/>
              <a:t>어린이집은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6</a:t>
            </a:r>
            <a:r>
              <a:rPr lang="ko-KR" altLang="en-US" sz="1100" dirty="0" smtClean="0"/>
              <a:t>세부터 예약가능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871818" y="3214495"/>
            <a:ext cx="1486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전시해설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예약인원</a:t>
            </a:r>
            <a:endParaRPr lang="ko-KR" altLang="en-US" sz="12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3866111" y="4230574"/>
            <a:ext cx="1486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단체관람 프로그램</a:t>
            </a:r>
            <a:endParaRPr lang="ko-KR" altLang="en-US" sz="12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58980" y="4487145"/>
            <a:ext cx="242979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소요 시간 </a:t>
            </a:r>
            <a:r>
              <a:rPr lang="en-US" altLang="ko-KR" sz="1100" dirty="0" smtClean="0"/>
              <a:t>: 30</a:t>
            </a:r>
            <a:r>
              <a:rPr lang="ko-KR" altLang="en-US" sz="1100" dirty="0" smtClean="0"/>
              <a:t>분</a:t>
            </a:r>
            <a:r>
              <a:rPr lang="en-US" altLang="ko-KR" sz="1100" dirty="0" smtClean="0"/>
              <a:t>~60</a:t>
            </a:r>
            <a:r>
              <a:rPr lang="ko-KR" altLang="en-US" sz="1100" dirty="0" smtClean="0"/>
              <a:t>분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유</a:t>
            </a:r>
            <a:r>
              <a:rPr lang="en-US" altLang="ko-KR" sz="1100" dirty="0" smtClean="0"/>
              <a:t>.</a:t>
            </a:r>
            <a:r>
              <a:rPr lang="ko-KR" altLang="en-US" sz="1100" dirty="0" err="1" smtClean="0"/>
              <a:t>초등저학년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전시해설</a:t>
            </a:r>
            <a:r>
              <a:rPr lang="en-US" altLang="ko-KR" sz="1100" dirty="0" smtClean="0"/>
              <a:t>(15</a:t>
            </a:r>
            <a:r>
              <a:rPr lang="ko-KR" altLang="en-US" sz="1100" dirty="0" smtClean="0"/>
              <a:t>분</a:t>
            </a:r>
            <a:r>
              <a:rPr lang="en-US" altLang="ko-KR" sz="1100" dirty="0" smtClean="0"/>
              <a:t>)/</a:t>
            </a:r>
            <a:r>
              <a:rPr lang="ko-KR" altLang="en-US" sz="1100" dirty="0" smtClean="0"/>
              <a:t>독도우드아트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목걸이 만들기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체험 </a:t>
            </a:r>
            <a:r>
              <a:rPr lang="en-US" altLang="ko-KR" sz="1100" dirty="0" smtClean="0"/>
              <a:t>(15</a:t>
            </a:r>
            <a:r>
              <a:rPr lang="ko-KR" altLang="en-US" sz="1100" dirty="0" smtClean="0"/>
              <a:t>분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초등고학년</a:t>
            </a:r>
            <a:r>
              <a:rPr lang="en-US" altLang="ko-KR" sz="1100" dirty="0" smtClean="0"/>
              <a:t>(5~6</a:t>
            </a:r>
            <a:r>
              <a:rPr lang="ko-KR" altLang="en-US" sz="1100" dirty="0" err="1" smtClean="0"/>
              <a:t>학년이상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err="1" smtClean="0"/>
              <a:t>전시해설</a:t>
            </a:r>
            <a:r>
              <a:rPr lang="en-US" altLang="ko-KR" sz="1100" dirty="0" smtClean="0"/>
              <a:t>(20</a:t>
            </a:r>
            <a:r>
              <a:rPr lang="ko-KR" altLang="en-US" sz="1100" dirty="0" smtClean="0"/>
              <a:t>분</a:t>
            </a:r>
            <a:r>
              <a:rPr lang="en-US" altLang="ko-KR" sz="1100" dirty="0" smtClean="0"/>
              <a:t>)/</a:t>
            </a:r>
            <a:r>
              <a:rPr lang="ko-KR" altLang="en-US" sz="1100" dirty="0" smtClean="0"/>
              <a:t>독도</a:t>
            </a:r>
            <a:r>
              <a:rPr lang="en-US" altLang="ko-KR" sz="1100" dirty="0" smtClean="0"/>
              <a:t>VR</a:t>
            </a:r>
            <a:r>
              <a:rPr lang="ko-KR" altLang="en-US" sz="1100" dirty="0" smtClean="0"/>
              <a:t>체험</a:t>
            </a:r>
            <a:r>
              <a:rPr lang="en-US" altLang="ko-KR" sz="1100" dirty="0" smtClean="0"/>
              <a:t>(20</a:t>
            </a:r>
            <a:r>
              <a:rPr lang="ko-KR" altLang="en-US" sz="1100" dirty="0" smtClean="0"/>
              <a:t>분</a:t>
            </a:r>
            <a:r>
              <a:rPr lang="en-US" altLang="ko-KR" sz="1100" dirty="0" smtClean="0"/>
              <a:t>)/</a:t>
            </a:r>
            <a:r>
              <a:rPr lang="ko-KR" altLang="en-US" sz="1100" dirty="0" err="1" smtClean="0"/>
              <a:t>체험학습지</a:t>
            </a:r>
            <a:r>
              <a:rPr lang="en-US" altLang="ko-KR" sz="1100" dirty="0" smtClean="0"/>
              <a:t>(20</a:t>
            </a:r>
            <a:r>
              <a:rPr lang="ko-KR" altLang="en-US" sz="1100" dirty="0" smtClean="0"/>
              <a:t>분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※</a:t>
            </a:r>
            <a:r>
              <a:rPr lang="ko-KR" altLang="en-US" sz="1100" dirty="0" smtClean="0"/>
              <a:t>체험 내용은 전시관 사정에 따라 </a:t>
            </a:r>
            <a:r>
              <a:rPr lang="ko-KR" altLang="en-US" sz="1100" dirty="0" err="1" smtClean="0"/>
              <a:t>변경될수</a:t>
            </a:r>
            <a:r>
              <a:rPr lang="ko-KR" altLang="en-US" sz="1100" dirty="0" smtClean="0"/>
              <a:t> 있습니다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433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0321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전시안내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서브아이콘바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369162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1886231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294" name="직선 연결선 293"/>
          <p:cNvCxnSpPr/>
          <p:nvPr/>
        </p:nvCxnSpPr>
        <p:spPr>
          <a:xfrm flipV="1">
            <a:off x="2963511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2963511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V="1">
            <a:off x="2963511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320321" y="1112565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 flipV="1">
            <a:off x="329121" y="1133751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489718" y="3475578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499840" y="2893089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독도의 소개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98168" y="3788405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독도의 소개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134" name="직사각형 133"/>
          <p:cNvSpPr/>
          <p:nvPr/>
        </p:nvSpPr>
        <p:spPr>
          <a:xfrm>
            <a:off x="3625387" y="110047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74228" y="116381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191297" y="116021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37" name="직선 연결선 136"/>
          <p:cNvCxnSpPr/>
          <p:nvPr/>
        </p:nvCxnSpPr>
        <p:spPr>
          <a:xfrm flipV="1">
            <a:off x="6268577" y="124845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6268577" y="128823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6268577" y="119843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3625387" y="1100476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 flipV="1">
            <a:off x="3634187" y="1121662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794784" y="3463489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804906" y="288100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독도의 역사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803234" y="3776316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독도의 역사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6888881" y="112295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937722" y="118629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8454791" y="118269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9" name="직선 연결선 78"/>
          <p:cNvCxnSpPr/>
          <p:nvPr/>
        </p:nvCxnSpPr>
        <p:spPr>
          <a:xfrm flipV="1">
            <a:off x="9532071" y="12709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9532071" y="13107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9532071" y="12209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6888881" y="1122953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 flipV="1">
            <a:off x="6897681" y="1144139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058278" y="3485966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7321790" y="2815341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체험존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342152" y="3787776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체험존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765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5268" y="1134041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전시안내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서브아이콘바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286" name="TextBox 285"/>
          <p:cNvSpPr txBox="1"/>
          <p:nvPr/>
        </p:nvSpPr>
        <p:spPr>
          <a:xfrm>
            <a:off x="424109" y="1197383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1941178" y="1193782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294" name="직선 연결선 293"/>
          <p:cNvCxnSpPr/>
          <p:nvPr/>
        </p:nvCxnSpPr>
        <p:spPr>
          <a:xfrm flipV="1">
            <a:off x="3018458" y="128202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3018458" y="132180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V="1">
            <a:off x="3018458" y="123200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375268" y="1134041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 flipV="1">
            <a:off x="384068" y="1155227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544665" y="3497054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554787" y="2914565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영상관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553115" y="3809881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영상관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3569726" y="1157172"/>
            <a:ext cx="2972898" cy="49697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575378" y="123804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4825747" y="123444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5" name="직선 연결선 84"/>
          <p:cNvCxnSpPr/>
          <p:nvPr/>
        </p:nvCxnSpPr>
        <p:spPr>
          <a:xfrm flipV="1">
            <a:off x="5889795" y="13144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5889795" y="135419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5889795" y="128344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3569726" y="1143138"/>
            <a:ext cx="2972898" cy="499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3569726" y="1143138"/>
            <a:ext cx="2972898" cy="499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799833" y="2499921"/>
            <a:ext cx="1443024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759191" y="3514933"/>
            <a:ext cx="619080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5549676" y="5649034"/>
            <a:ext cx="667883" cy="463939"/>
            <a:chOff x="1877081" y="5292047"/>
            <a:chExt cx="1140399" cy="792168"/>
          </a:xfrm>
        </p:grpSpPr>
        <p:sp>
          <p:nvSpPr>
            <p:cNvPr id="95" name="타원 94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598299" y="5599726"/>
            <a:ext cx="200364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이용약관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개인정보취급방침</a:t>
            </a:r>
            <a:r>
              <a:rPr lang="en-US" altLang="ko-KR" sz="800" dirty="0" smtClean="0"/>
              <a:t>.</a:t>
            </a:r>
            <a:r>
              <a:rPr lang="ko-KR" altLang="en-US" sz="800" dirty="0" err="1" smtClean="0"/>
              <a:t>이메일주소무단수담거부</a:t>
            </a:r>
            <a:endParaRPr lang="en-US" altLang="ko-KR" sz="800" dirty="0"/>
          </a:p>
          <a:p>
            <a:r>
              <a:rPr lang="ko-KR" altLang="en-US" sz="800" dirty="0" smtClean="0"/>
              <a:t>주소</a:t>
            </a:r>
            <a:r>
              <a:rPr lang="en-US" altLang="ko-KR" sz="800" dirty="0" smtClean="0"/>
              <a:t>.(30126) </a:t>
            </a:r>
            <a:r>
              <a:rPr lang="ko-KR" altLang="en-US" sz="800" dirty="0" smtClean="0"/>
              <a:t>세종 </a:t>
            </a:r>
            <a:r>
              <a:rPr lang="en-US" altLang="ko-KR" sz="800" dirty="0" smtClean="0"/>
              <a:t>-----</a:t>
            </a:r>
            <a:r>
              <a:rPr lang="ko-KR" altLang="en-US" sz="800" dirty="0" smtClean="0"/>
              <a:t>문의전화</a:t>
            </a:r>
            <a:r>
              <a:rPr lang="en-US" altLang="ko-KR" sz="800" dirty="0" smtClean="0"/>
              <a:t>.044----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5145460" y="2424581"/>
            <a:ext cx="646331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70150" y="3162554"/>
            <a:ext cx="2215671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독도현황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880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12959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34051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6433" y="2971164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05" name="한쪽 모서리가 둥근 사각형 104"/>
          <p:cNvSpPr/>
          <p:nvPr/>
        </p:nvSpPr>
        <p:spPr>
          <a:xfrm rot="10800000">
            <a:off x="3735260" y="1479424"/>
            <a:ext cx="2974806" cy="108358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3716057" y="1516565"/>
            <a:ext cx="2949448" cy="1055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 flipV="1">
            <a:off x="3740192" y="1512569"/>
            <a:ext cx="2956973" cy="1050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744918" y="1845060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96503" y="3855629"/>
            <a:ext cx="706139" cy="3979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233156" y="3855629"/>
            <a:ext cx="1243108" cy="3979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506006" y="3855629"/>
            <a:ext cx="746374" cy="3979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5674" y="3948578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/>
                </a:solidFill>
              </a:rPr>
              <a:t>독도의 위치</a:t>
            </a:r>
            <a:endParaRPr lang="ko-KR" altLang="en-US" sz="900" dirty="0">
              <a:solidFill>
                <a:schemeClr val="accent6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37548" y="3939163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독도의 생성</a:t>
            </a:r>
            <a:endParaRPr lang="ko-KR" alt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1202642" y="3950397"/>
            <a:ext cx="1295736" cy="22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독도의 지형과 지명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496504" y="4676172"/>
            <a:ext cx="275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독도의 위치 </a:t>
            </a:r>
            <a:r>
              <a:rPr lang="ko-KR" altLang="en-US" dirty="0" err="1" smtClean="0"/>
              <a:t>바로알기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74445" y="2966165"/>
            <a:ext cx="24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수리적 위치</a:t>
            </a:r>
            <a:endParaRPr lang="ko-KR" alt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3974445" y="3335497"/>
            <a:ext cx="246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동도</a:t>
            </a:r>
            <a:endParaRPr lang="en-US" altLang="ko-KR" sz="1200" dirty="0" smtClean="0"/>
          </a:p>
          <a:p>
            <a:r>
              <a:rPr lang="en-US" altLang="ko-KR" sz="1200" dirty="0" smtClean="0"/>
              <a:t>:</a:t>
            </a:r>
            <a:r>
              <a:rPr lang="ko-KR" altLang="en-US" sz="1200" dirty="0" smtClean="0"/>
              <a:t>북 </a:t>
            </a:r>
            <a:r>
              <a:rPr lang="en-US" altLang="ko-KR" sz="1200" dirty="0" smtClean="0"/>
              <a:t>37</a:t>
            </a:r>
            <a:r>
              <a:rPr lang="ko-KR" altLang="en-US" sz="1200" dirty="0" smtClean="0"/>
              <a:t>도 </a:t>
            </a:r>
            <a:r>
              <a:rPr lang="en-US" altLang="ko-KR" sz="1200" dirty="0" smtClean="0"/>
              <a:t>14</a:t>
            </a:r>
            <a:r>
              <a:rPr lang="ko-KR" altLang="en-US" sz="1200" dirty="0" smtClean="0"/>
              <a:t>분 </a:t>
            </a:r>
            <a:r>
              <a:rPr lang="en-US" altLang="ko-KR" sz="1200" dirty="0" smtClean="0"/>
              <a:t>26.8</a:t>
            </a:r>
            <a:r>
              <a:rPr lang="ko-KR" altLang="en-US" sz="1200" dirty="0" smtClean="0"/>
              <a:t>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동경 </a:t>
            </a:r>
            <a:r>
              <a:rPr lang="en-US" altLang="ko-KR" sz="1200" dirty="0" smtClean="0"/>
              <a:t>131</a:t>
            </a:r>
            <a:r>
              <a:rPr lang="ko-KR" altLang="en-US" sz="1200" dirty="0" smtClean="0"/>
              <a:t>도 </a:t>
            </a:r>
            <a:r>
              <a:rPr lang="en-US" altLang="ko-KR" sz="1200" dirty="0" smtClean="0"/>
              <a:t>52</a:t>
            </a:r>
            <a:r>
              <a:rPr lang="ko-KR" altLang="en-US" sz="1200" dirty="0" smtClean="0"/>
              <a:t>분 </a:t>
            </a:r>
            <a:r>
              <a:rPr lang="en-US" altLang="ko-KR" sz="1200" dirty="0" smtClean="0"/>
              <a:t>10.4</a:t>
            </a:r>
            <a:r>
              <a:rPr lang="ko-KR" altLang="en-US" sz="1200" dirty="0" smtClean="0"/>
              <a:t>초</a:t>
            </a:r>
            <a:endParaRPr lang="ko-KR" alt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958018" y="3978116"/>
            <a:ext cx="246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/>
              <a:t>서</a:t>
            </a:r>
            <a:r>
              <a:rPr lang="ko-KR" altLang="en-US" sz="1200" dirty="0" smtClean="0"/>
              <a:t>도</a:t>
            </a:r>
            <a:endParaRPr lang="en-US" altLang="ko-KR" sz="1200" dirty="0" smtClean="0"/>
          </a:p>
          <a:p>
            <a:r>
              <a:rPr lang="en-US" altLang="ko-KR" sz="1200" dirty="0" smtClean="0"/>
              <a:t>:</a:t>
            </a:r>
            <a:r>
              <a:rPr lang="ko-KR" altLang="en-US" sz="1200" dirty="0" smtClean="0"/>
              <a:t>북위 </a:t>
            </a:r>
            <a:r>
              <a:rPr lang="en-US" altLang="ko-KR" sz="1200" dirty="0" smtClean="0"/>
              <a:t>37</a:t>
            </a:r>
            <a:r>
              <a:rPr lang="ko-KR" altLang="en-US" sz="1200" dirty="0" smtClean="0"/>
              <a:t>도 </a:t>
            </a:r>
            <a:r>
              <a:rPr lang="en-US" altLang="ko-KR" sz="1200" dirty="0" smtClean="0"/>
              <a:t>14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30.6</a:t>
            </a:r>
            <a:r>
              <a:rPr lang="ko-KR" altLang="en-US" sz="1200" dirty="0" smtClean="0"/>
              <a:t>초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동경</a:t>
            </a:r>
            <a:r>
              <a:rPr lang="en-US" altLang="ko-KR" sz="1200" dirty="0" smtClean="0"/>
              <a:t>131</a:t>
            </a:r>
            <a:r>
              <a:rPr lang="ko-KR" altLang="en-US" sz="1200" dirty="0" smtClean="0"/>
              <a:t>도 </a:t>
            </a:r>
            <a:r>
              <a:rPr lang="en-US" altLang="ko-KR" sz="1200" dirty="0" smtClean="0"/>
              <a:t>51</a:t>
            </a:r>
            <a:r>
              <a:rPr lang="ko-KR" altLang="en-US" sz="1200" dirty="0" smtClean="0"/>
              <a:t>분 </a:t>
            </a:r>
            <a:r>
              <a:rPr lang="en-US" altLang="ko-KR" sz="1200" dirty="0" smtClean="0"/>
              <a:t>54.6</a:t>
            </a:r>
            <a:r>
              <a:rPr lang="ko-KR" altLang="en-US" sz="1200" dirty="0" smtClean="0"/>
              <a:t>초</a:t>
            </a:r>
            <a:endParaRPr lang="ko-KR" altLang="en-US" sz="1200" dirty="0"/>
          </a:p>
        </p:txBody>
      </p:sp>
      <p:sp>
        <p:nvSpPr>
          <p:cNvPr id="117" name="직사각형 116"/>
          <p:cNvSpPr/>
          <p:nvPr/>
        </p:nvSpPr>
        <p:spPr>
          <a:xfrm>
            <a:off x="7007628" y="1180404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7056469" y="1243746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573538" y="1240145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190925" y="1626057"/>
            <a:ext cx="24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지리적 위치</a:t>
            </a:r>
            <a:endParaRPr lang="ko-KR" altLang="en-US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7184878" y="1995389"/>
            <a:ext cx="246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경북 울진군 </a:t>
            </a:r>
            <a:r>
              <a:rPr lang="ko-KR" altLang="en-US" sz="1200" dirty="0" err="1" smtClean="0"/>
              <a:t>죽변에서</a:t>
            </a:r>
            <a:r>
              <a:rPr lang="ko-KR" altLang="en-US" sz="1200" dirty="0" smtClean="0"/>
              <a:t> 동쪽으로 </a:t>
            </a:r>
            <a:r>
              <a:rPr lang="en-US" altLang="ko-KR" sz="1200" dirty="0" smtClean="0"/>
              <a:t>216.8km(117.1</a:t>
            </a:r>
            <a:r>
              <a:rPr lang="ko-KR" altLang="en-US" sz="1200" dirty="0" smtClean="0"/>
              <a:t>해리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184877" y="2444480"/>
            <a:ext cx="246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울릉도에서 동남쪽으로 </a:t>
            </a:r>
            <a:r>
              <a:rPr lang="en-US" altLang="ko-KR" sz="1200" dirty="0" smtClean="0"/>
              <a:t>87.4km(47.2</a:t>
            </a:r>
            <a:r>
              <a:rPr lang="ko-KR" altLang="en-US" sz="1200" dirty="0" smtClean="0"/>
              <a:t>해리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184877" y="2954100"/>
            <a:ext cx="246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일본 </a:t>
            </a:r>
            <a:r>
              <a:rPr lang="ko-KR" altLang="en-US" sz="1200" dirty="0" err="1" smtClean="0"/>
              <a:t>시마네현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오키섬에서는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157.5km(85.0 </a:t>
            </a:r>
            <a:r>
              <a:rPr lang="ko-KR" altLang="en-US" sz="1200" dirty="0" smtClean="0"/>
              <a:t>해리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195130" y="3440148"/>
            <a:ext cx="2468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</a:t>
            </a:r>
            <a:r>
              <a:rPr lang="ko-KR" altLang="en-US" sz="1200" dirty="0" smtClean="0"/>
              <a:t>해리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海里</a:t>
            </a:r>
            <a:r>
              <a:rPr lang="en-US" altLang="ko-KR" sz="1200" dirty="0" smtClean="0"/>
              <a:t>) = 1.852km</a:t>
            </a:r>
            <a:endParaRPr lang="ko-KR" alt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195130" y="3694692"/>
            <a:ext cx="246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</a:t>
            </a:r>
            <a:r>
              <a:rPr lang="ko-KR" altLang="en-US" sz="1200" dirty="0" smtClean="0"/>
              <a:t>울릉도에서 독도까지의 거리는 </a:t>
            </a:r>
            <a:r>
              <a:rPr lang="ko-KR" altLang="en-US" sz="1200" dirty="0" err="1" smtClean="0"/>
              <a:t>오키섬에서</a:t>
            </a:r>
            <a:r>
              <a:rPr lang="ko-KR" altLang="en-US" sz="1200" dirty="0" smtClean="0"/>
              <a:t> 독도까지 거리보다 약 </a:t>
            </a:r>
            <a:r>
              <a:rPr lang="en-US" altLang="ko-KR" sz="1200" dirty="0" smtClean="0"/>
              <a:t>1.8km </a:t>
            </a:r>
            <a:r>
              <a:rPr lang="ko-KR" altLang="en-US" sz="1200" dirty="0" smtClean="0"/>
              <a:t>가깝다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338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독도현황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20466" y="114118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69307" y="120453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886376" y="120092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3018493" y="128614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3018493" y="132592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3018493" y="124714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3488849" y="114118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3537690" y="120453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054759" y="120092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6158611" y="129224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6158611" y="133202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6158611" y="125324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한쪽 모서리가 둥근 사각형 123"/>
          <p:cNvSpPr/>
          <p:nvPr/>
        </p:nvSpPr>
        <p:spPr>
          <a:xfrm flipH="1">
            <a:off x="3516993" y="1804257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03802" y="2551508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602268" y="4035504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149429" y="247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774966" y="3357361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3790748" y="5449107"/>
            <a:ext cx="667883" cy="463939"/>
            <a:chOff x="1877081" y="5292047"/>
            <a:chExt cx="1140399" cy="792168"/>
          </a:xfrm>
        </p:grpSpPr>
        <p:sp>
          <p:nvSpPr>
            <p:cNvPr id="130" name="타원 12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3602268" y="5138621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340" y="1591932"/>
            <a:ext cx="24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행정적 위치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9738" y="2006717"/>
            <a:ext cx="261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/>
                </a:solidFill>
              </a:rPr>
              <a:t>경상북도 울릉군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울릉읍</a:t>
            </a:r>
            <a:r>
              <a:rPr lang="ko-KR" altLang="en-US" sz="1200" dirty="0" smtClean="0">
                <a:solidFill>
                  <a:schemeClr val="accent6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독도리</a:t>
            </a:r>
            <a:r>
              <a:rPr lang="ko-KR" altLang="en-US" sz="1200" dirty="0" smtClean="0">
                <a:solidFill>
                  <a:schemeClr val="accent6"/>
                </a:solidFill>
              </a:rPr>
              <a:t> </a:t>
            </a:r>
            <a:r>
              <a:rPr lang="en-US" altLang="ko-KR" sz="1200" dirty="0" smtClean="0">
                <a:solidFill>
                  <a:schemeClr val="accent6"/>
                </a:solidFill>
              </a:rPr>
              <a:t>1~96(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우</a:t>
            </a:r>
            <a:r>
              <a:rPr lang="en-US" altLang="ko-KR" sz="1200" dirty="0" smtClean="0">
                <a:solidFill>
                  <a:schemeClr val="accent6"/>
                </a:solidFill>
              </a:rPr>
              <a:t>:4020)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611" y="2457390"/>
            <a:ext cx="247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동도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780" y="2759981"/>
            <a:ext cx="2477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독도 경비대</a:t>
            </a:r>
            <a:endParaRPr lang="en-US" altLang="ko-KR" sz="1400" dirty="0" smtClean="0"/>
          </a:p>
          <a:p>
            <a:r>
              <a:rPr lang="en-US" altLang="ko-KR" sz="1400" dirty="0" smtClean="0"/>
              <a:t>:</a:t>
            </a:r>
            <a:r>
              <a:rPr lang="ko-KR" altLang="en-US" sz="1400" dirty="0" smtClean="0"/>
              <a:t>경상북도 울릉군 </a:t>
            </a:r>
            <a:r>
              <a:rPr lang="ko-KR" altLang="en-US" sz="1400" dirty="0" err="1" smtClean="0"/>
              <a:t>울릉읍</a:t>
            </a:r>
            <a:r>
              <a:rPr lang="ko-KR" altLang="en-US" sz="1400" dirty="0" smtClean="0"/>
              <a:t> 독도이사부길 </a:t>
            </a:r>
            <a:r>
              <a:rPr lang="en-US" altLang="ko-KR" sz="1400" dirty="0" smtClean="0"/>
              <a:t>55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556611" y="3488166"/>
            <a:ext cx="2477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독도 등대</a:t>
            </a:r>
            <a:endParaRPr lang="en-US" altLang="ko-KR" sz="1400" dirty="0" smtClean="0"/>
          </a:p>
          <a:p>
            <a:r>
              <a:rPr lang="en-US" altLang="ko-KR" sz="1400" dirty="0" smtClean="0"/>
              <a:t>:</a:t>
            </a:r>
            <a:r>
              <a:rPr lang="ko-KR" altLang="en-US" sz="1400" dirty="0" smtClean="0"/>
              <a:t>경상북도 울릉군 </a:t>
            </a:r>
            <a:r>
              <a:rPr lang="ko-KR" altLang="en-US" sz="1400" dirty="0" err="1" smtClean="0"/>
              <a:t>울릉읍</a:t>
            </a:r>
            <a:r>
              <a:rPr lang="ko-KR" altLang="en-US" sz="1400" dirty="0" smtClean="0"/>
              <a:t> 독도이사부실 </a:t>
            </a:r>
            <a:r>
              <a:rPr lang="en-US" altLang="ko-KR" sz="1400" dirty="0" smtClean="0"/>
              <a:t>63</a:t>
            </a:r>
            <a:endParaRPr lang="ko-KR" altLang="en-US" sz="14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556611" y="4543335"/>
            <a:ext cx="2360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7752" y="4682507"/>
            <a:ext cx="247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서도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514921" y="4985098"/>
            <a:ext cx="2477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주만숙소</a:t>
            </a:r>
            <a:endParaRPr lang="en-US" altLang="ko-KR" sz="1400" dirty="0" smtClean="0"/>
          </a:p>
          <a:p>
            <a:r>
              <a:rPr lang="en-US" altLang="ko-KR" sz="1400" dirty="0" smtClean="0"/>
              <a:t>:</a:t>
            </a:r>
            <a:r>
              <a:rPr lang="ko-KR" altLang="en-US" sz="1400" dirty="0" smtClean="0"/>
              <a:t>경상북도 울릉군 </a:t>
            </a:r>
            <a:r>
              <a:rPr lang="ko-KR" altLang="en-US" sz="1400" dirty="0" err="1" smtClean="0"/>
              <a:t>울릉읍</a:t>
            </a:r>
            <a:r>
              <a:rPr lang="ko-KR" altLang="en-US" sz="1400" dirty="0" smtClean="0"/>
              <a:t> 독도안용복길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56611" y="5810491"/>
            <a:ext cx="247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err="1" smtClean="0"/>
              <a:t>자료출처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독도종합정보시스템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952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독도현황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880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12959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34051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6433" y="2971164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6503" y="3855629"/>
            <a:ext cx="706139" cy="397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233156" y="3855629"/>
            <a:ext cx="1243108" cy="3979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506006" y="3855629"/>
            <a:ext cx="746374" cy="3979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5674" y="3948578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독도의 위치</a:t>
            </a:r>
            <a:endParaRPr lang="ko-KR" altLang="en-US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2437548" y="3939163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독도의 생성</a:t>
            </a:r>
            <a:endParaRPr lang="ko-KR" alt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1202642" y="3950397"/>
            <a:ext cx="1295736" cy="2290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/>
                </a:solidFill>
              </a:rPr>
              <a:t>독도의 지형과 지명</a:t>
            </a:r>
            <a:endParaRPr lang="ko-KR" altLang="en-US" sz="90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504" y="4548179"/>
            <a:ext cx="2751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독도는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동도와 서도 </a:t>
            </a:r>
            <a:r>
              <a:rPr lang="en-US" altLang="ko-KR" sz="1400" dirty="0" smtClean="0">
                <a:solidFill>
                  <a:schemeClr val="accent6"/>
                </a:solidFill>
              </a:rPr>
              <a:t>2</a:t>
            </a:r>
            <a:r>
              <a:rPr lang="ko-KR" altLang="en-US" sz="1400" dirty="0" smtClean="0">
                <a:solidFill>
                  <a:schemeClr val="accent6"/>
                </a:solidFill>
              </a:rPr>
              <a:t>개의 큰 섬과</a:t>
            </a:r>
            <a:r>
              <a:rPr lang="ko-KR" altLang="en-US" sz="1400" dirty="0" smtClean="0"/>
              <a:t> 그 주변에 </a:t>
            </a:r>
            <a:r>
              <a:rPr lang="en-US" altLang="ko-KR" sz="1400" dirty="0" smtClean="0">
                <a:solidFill>
                  <a:schemeClr val="accent6"/>
                </a:solidFill>
              </a:rPr>
              <a:t>89</a:t>
            </a:r>
            <a:r>
              <a:rPr lang="ko-KR" altLang="en-US" sz="1400" dirty="0" smtClean="0">
                <a:solidFill>
                  <a:schemeClr val="accent6"/>
                </a:solidFill>
              </a:rPr>
              <a:t>개의 바위섬으로</a:t>
            </a:r>
            <a:r>
              <a:rPr lang="ko-KR" altLang="en-US" sz="1400" dirty="0" smtClean="0"/>
              <a:t> 구성되어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7" name="직사각형 116"/>
          <p:cNvSpPr/>
          <p:nvPr/>
        </p:nvSpPr>
        <p:spPr>
          <a:xfrm>
            <a:off x="7007628" y="1180404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7056469" y="1243746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573538" y="1240145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741307" y="4120106"/>
            <a:ext cx="297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독도에는 </a:t>
            </a:r>
            <a:r>
              <a:rPr lang="en-US" altLang="ko-KR" b="1" dirty="0" smtClean="0">
                <a:solidFill>
                  <a:schemeClr val="accent6"/>
                </a:solidFill>
              </a:rPr>
              <a:t>26</a:t>
            </a:r>
            <a:r>
              <a:rPr lang="ko-KR" altLang="en-US" b="1" dirty="0" smtClean="0">
                <a:solidFill>
                  <a:schemeClr val="accent6"/>
                </a:solidFill>
              </a:rPr>
              <a:t>개의 주요 지형에 지명이 </a:t>
            </a:r>
            <a:r>
              <a:rPr lang="ko-KR" altLang="en-US" b="1" dirty="0" smtClean="0"/>
              <a:t>붙여져 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71308" y="5370377"/>
            <a:ext cx="2751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지명의유래는 형상에서 기원된 것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어민들에게 구전된 것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정밀조사후</a:t>
            </a:r>
            <a:r>
              <a:rPr lang="ko-KR" altLang="en-US" sz="1050" dirty="0" smtClean="0"/>
              <a:t> 붙여진 것 등 다양하다</a:t>
            </a:r>
            <a:r>
              <a:rPr lang="en-US" altLang="ko-KR" sz="1050" dirty="0" smtClean="0"/>
              <a:t>.</a:t>
            </a:r>
            <a:r>
              <a:rPr lang="ko-KR" altLang="en-US" sz="1050" dirty="0" smtClean="0"/>
              <a:t>정부는 인근 </a:t>
            </a:r>
            <a:r>
              <a:rPr lang="en-US" altLang="ko-KR" sz="1050" dirty="0" smtClean="0"/>
              <a:t>11</a:t>
            </a:r>
            <a:r>
              <a:rPr lang="ko-KR" altLang="en-US" sz="1050" dirty="0" smtClean="0"/>
              <a:t>개의 암초에 </a:t>
            </a:r>
            <a:r>
              <a:rPr lang="ko-KR" altLang="en-US" sz="1050" dirty="0" err="1" smtClean="0"/>
              <a:t>해양지명을</a:t>
            </a:r>
            <a:r>
              <a:rPr lang="ko-KR" altLang="en-US" sz="1050" dirty="0" smtClean="0"/>
              <a:t> 부여하여 관리하고 있다</a:t>
            </a:r>
            <a:r>
              <a:rPr lang="en-US" altLang="ko-KR" sz="1050" dirty="0" smtClean="0"/>
              <a:t>.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79115"/>
              </p:ext>
            </p:extLst>
          </p:nvPr>
        </p:nvGraphicFramePr>
        <p:xfrm>
          <a:off x="3752207" y="1693955"/>
          <a:ext cx="2930360" cy="216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590">
                  <a:extLst>
                    <a:ext uri="{9D8B030D-6E8A-4147-A177-3AD203B41FA5}">
                      <a16:colId xmlns:a16="http://schemas.microsoft.com/office/drawing/2014/main" val="3537174246"/>
                    </a:ext>
                  </a:extLst>
                </a:gridCol>
                <a:gridCol w="732590">
                  <a:extLst>
                    <a:ext uri="{9D8B030D-6E8A-4147-A177-3AD203B41FA5}">
                      <a16:colId xmlns:a16="http://schemas.microsoft.com/office/drawing/2014/main" val="4260335566"/>
                    </a:ext>
                  </a:extLst>
                </a:gridCol>
                <a:gridCol w="732590">
                  <a:extLst>
                    <a:ext uri="{9D8B030D-6E8A-4147-A177-3AD203B41FA5}">
                      <a16:colId xmlns:a16="http://schemas.microsoft.com/office/drawing/2014/main" val="670297630"/>
                    </a:ext>
                  </a:extLst>
                </a:gridCol>
                <a:gridCol w="732590">
                  <a:extLst>
                    <a:ext uri="{9D8B030D-6E8A-4147-A177-3AD203B41FA5}">
                      <a16:colId xmlns:a16="http://schemas.microsoft.com/office/drawing/2014/main" val="150783890"/>
                    </a:ext>
                  </a:extLst>
                </a:gridCol>
              </a:tblGrid>
              <a:tr h="4327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68537"/>
                  </a:ext>
                </a:extLst>
              </a:tr>
              <a:tr h="4327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234374"/>
                  </a:ext>
                </a:extLst>
              </a:tr>
              <a:tr h="4327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87190"/>
                  </a:ext>
                </a:extLst>
              </a:tr>
              <a:tr h="4327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866029"/>
                  </a:ext>
                </a:extLst>
              </a:tr>
              <a:tr h="4327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64839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746160" y="1744598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구분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4473820" y="1744598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면적</a:t>
            </a:r>
            <a:endParaRPr lang="ko-KR" altLang="en-US" sz="1400"/>
          </a:p>
        </p:txBody>
      </p:sp>
      <p:sp>
        <p:nvSpPr>
          <p:cNvPr id="79" name="TextBox 78"/>
          <p:cNvSpPr txBox="1"/>
          <p:nvPr/>
        </p:nvSpPr>
        <p:spPr>
          <a:xfrm>
            <a:off x="5229700" y="1744598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높이</a:t>
            </a:r>
            <a:endParaRPr lang="ko-KR" altLang="en-US" sz="1400"/>
          </a:p>
        </p:txBody>
      </p:sp>
      <p:sp>
        <p:nvSpPr>
          <p:cNvPr id="80" name="TextBox 79"/>
          <p:cNvSpPr txBox="1"/>
          <p:nvPr/>
        </p:nvSpPr>
        <p:spPr>
          <a:xfrm>
            <a:off x="5992888" y="1744598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둘레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3769457" y="2180323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동도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4516393" y="2183544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73,2…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5220570" y="2189150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98.6…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5892202" y="2192371"/>
            <a:ext cx="807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2.8km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3782467" y="2618775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서도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4473821" y="2621996"/>
            <a:ext cx="718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88,7…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233580" y="2627602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168…</a:t>
            </a:r>
            <a:endParaRPr lang="ko-KR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5913332" y="2630823"/>
            <a:ext cx="805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2.6km</a:t>
            </a:r>
            <a:endParaRPr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3769457" y="3057227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기타</a:t>
            </a:r>
            <a:r>
              <a:rPr lang="en-US" altLang="ko-KR" sz="1400" dirty="0" smtClean="0"/>
              <a:t>...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4516393" y="3060448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….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3769457" y="3495679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합계</a:t>
            </a:r>
            <a:endParaRPr lang="ko-KR" alt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497117" y="3490885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….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387746" y="3045867"/>
            <a:ext cx="36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122381" y="3057227"/>
            <a:ext cx="36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368470" y="3447930"/>
            <a:ext cx="36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103105" y="3459290"/>
            <a:ext cx="36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935392" y="4907666"/>
            <a:ext cx="254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독도에는 </a:t>
            </a:r>
            <a:r>
              <a:rPr lang="en-US" altLang="ko-KR" sz="1200" dirty="0" smtClean="0"/>
              <a:t>26</a:t>
            </a:r>
            <a:r>
              <a:rPr lang="ko-KR" altLang="en-US" sz="1200" dirty="0" smtClean="0"/>
              <a:t>개의 주요 지형에 지명이 붙여져 있다</a:t>
            </a:r>
            <a:r>
              <a:rPr lang="en-US" altLang="ko-KR" sz="1200" dirty="0" smtClean="0"/>
              <a:t>.</a:t>
            </a:r>
          </a:p>
          <a:p>
            <a:pPr algn="ctr"/>
            <a:r>
              <a:rPr lang="ko-KR" altLang="en-US" sz="1200" dirty="0" smtClean="0"/>
              <a:t>지명의 유래는 형상에서 </a:t>
            </a:r>
            <a:r>
              <a:rPr lang="ko-KR" altLang="en-US" sz="1200" dirty="0" err="1" smtClean="0"/>
              <a:t>기원된것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어민들에게 구전된 것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정밀조사 후 붙여진 것 등 다양하다</a:t>
            </a:r>
            <a:endParaRPr lang="ko-KR" altLang="en-US" sz="1200" dirty="0"/>
          </a:p>
        </p:txBody>
      </p:sp>
      <p:sp>
        <p:nvSpPr>
          <p:cNvPr id="34" name="한쪽 모서리가 둥근 사각형 33"/>
          <p:cNvSpPr/>
          <p:nvPr/>
        </p:nvSpPr>
        <p:spPr>
          <a:xfrm rot="10800000" flipH="1">
            <a:off x="7209304" y="1693954"/>
            <a:ext cx="2652326" cy="1292314"/>
          </a:xfrm>
          <a:prstGeom prst="round1Rect">
            <a:avLst>
              <a:gd name="adj" fmla="val 5000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373073" y="1916674"/>
            <a:ext cx="120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1. </a:t>
            </a:r>
            <a:r>
              <a:rPr lang="ko-KR" altLang="en-US" b="1" dirty="0" err="1" smtClean="0">
                <a:solidFill>
                  <a:schemeClr val="accent6"/>
                </a:solidFill>
              </a:rPr>
              <a:t>우산봉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72725" y="2400144"/>
            <a:ext cx="1979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100" dirty="0" smtClean="0"/>
              <a:t>우산</a:t>
            </a:r>
            <a:r>
              <a:rPr lang="en-US" altLang="ko-KR" sz="1100" dirty="0" smtClean="0"/>
              <a:t>＇</a:t>
            </a:r>
            <a:r>
              <a:rPr lang="ko-KR" altLang="en-US" sz="1100" dirty="0" smtClean="0"/>
              <a:t>은 </a:t>
            </a:r>
            <a:r>
              <a:rPr lang="ko-KR" altLang="en-US" sz="1100" dirty="0" err="1" smtClean="0"/>
              <a:t>조선시다</a:t>
            </a:r>
            <a:r>
              <a:rPr lang="ko-KR" altLang="en-US" sz="1100" dirty="0" smtClean="0"/>
              <a:t> 독도를 부르던 이름</a:t>
            </a:r>
            <a:endParaRPr lang="ko-KR" altLang="en-US" sz="1100" dirty="0"/>
          </a:p>
        </p:txBody>
      </p:sp>
      <p:sp>
        <p:nvSpPr>
          <p:cNvPr id="110" name="한쪽 모서리가 둥근 사각형 109"/>
          <p:cNvSpPr/>
          <p:nvPr/>
        </p:nvSpPr>
        <p:spPr>
          <a:xfrm rot="10800000" flipH="1">
            <a:off x="7209304" y="3092447"/>
            <a:ext cx="2652326" cy="1292314"/>
          </a:xfrm>
          <a:prstGeom prst="round1Rect">
            <a:avLst>
              <a:gd name="adj" fmla="val 5000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7373073" y="3315167"/>
            <a:ext cx="120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대한봉</a:t>
            </a:r>
            <a:endParaRPr lang="ko-KR" alt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7372725" y="3798637"/>
            <a:ext cx="19796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대한민국 영토를 상징하며</a:t>
            </a:r>
            <a:r>
              <a:rPr lang="en-US" altLang="ko-KR" sz="1100" dirty="0" smtClean="0"/>
              <a:t>.’</a:t>
            </a:r>
            <a:r>
              <a:rPr lang="ko-KR" altLang="en-US" sz="1100" dirty="0" smtClean="0"/>
              <a:t>대한민국을 줄여 붙여진 지명</a:t>
            </a:r>
            <a:endParaRPr lang="ko-KR" altLang="en-US" sz="1100" dirty="0"/>
          </a:p>
        </p:txBody>
      </p:sp>
      <p:sp>
        <p:nvSpPr>
          <p:cNvPr id="113" name="한쪽 모서리가 둥근 사각형 112"/>
          <p:cNvSpPr/>
          <p:nvPr/>
        </p:nvSpPr>
        <p:spPr>
          <a:xfrm rot="10800000" flipH="1">
            <a:off x="7209304" y="4770115"/>
            <a:ext cx="2652326" cy="1292314"/>
          </a:xfrm>
          <a:prstGeom prst="round1Rect">
            <a:avLst>
              <a:gd name="adj" fmla="val 5000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7373073" y="4992835"/>
            <a:ext cx="226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26. </a:t>
            </a:r>
            <a:r>
              <a:rPr lang="ko-KR" altLang="en-US" b="1" dirty="0" err="1" smtClean="0"/>
              <a:t>전차바위</a:t>
            </a:r>
            <a:endParaRPr lang="ko-KR" altLang="en-US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7372725" y="5476305"/>
            <a:ext cx="1979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전차 형상의 바위</a:t>
            </a:r>
            <a:endParaRPr lang="ko-KR" altLang="en-US" sz="1100" dirty="0"/>
          </a:p>
        </p:txBody>
      </p:sp>
      <p:sp>
        <p:nvSpPr>
          <p:cNvPr id="121" name="타원 120"/>
          <p:cNvSpPr/>
          <p:nvPr/>
        </p:nvSpPr>
        <p:spPr>
          <a:xfrm>
            <a:off x="8289173" y="4551201"/>
            <a:ext cx="46299" cy="5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8289173" y="4449364"/>
            <a:ext cx="46299" cy="5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8289173" y="4648959"/>
            <a:ext cx="46299" cy="5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1216" y="640989"/>
            <a:ext cx="412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세종특별자치시교육청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독도 전시관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4328" y="539374"/>
            <a:ext cx="95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569279" y="3028753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94464" y="3005394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개인정보처리방침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54986" y="3046234"/>
            <a:ext cx="1155469" cy="418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80171" y="3022876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비밀번호 변경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0171" y="324457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1" name="직선 연결선 50"/>
          <p:cNvCxnSpPr>
            <a:stCxn id="44" idx="1"/>
            <a:endCxn id="44" idx="3"/>
          </p:cNvCxnSpPr>
          <p:nvPr/>
        </p:nvCxnSpPr>
        <p:spPr>
          <a:xfrm>
            <a:off x="9754986" y="3255530"/>
            <a:ext cx="11554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7834746" y="2704038"/>
            <a:ext cx="1305098" cy="452529"/>
            <a:chOff x="7834746" y="2838831"/>
            <a:chExt cx="1305098" cy="452529"/>
          </a:xfrm>
        </p:grpSpPr>
        <p:sp>
          <p:nvSpPr>
            <p:cNvPr id="62" name="직사각형 61"/>
            <p:cNvSpPr/>
            <p:nvPr/>
          </p:nvSpPr>
          <p:spPr>
            <a:xfrm>
              <a:off x="7909561" y="2862189"/>
              <a:ext cx="1155469" cy="4185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34746" y="2838831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로그인</a:t>
              </a:r>
              <a:endPara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4746" y="3060528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회원가입</a:t>
              </a:r>
              <a:endPara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5" name="직선 연결선 64"/>
            <p:cNvCxnSpPr>
              <a:stCxn id="62" idx="1"/>
              <a:endCxn id="62" idx="3"/>
            </p:cNvCxnSpPr>
            <p:nvPr/>
          </p:nvCxnSpPr>
          <p:spPr>
            <a:xfrm>
              <a:off x="7909561" y="3071485"/>
              <a:ext cx="115546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/>
          <p:cNvCxnSpPr/>
          <p:nvPr/>
        </p:nvCxnSpPr>
        <p:spPr>
          <a:xfrm>
            <a:off x="9054638" y="2838825"/>
            <a:ext cx="724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9399616" y="2838825"/>
            <a:ext cx="0" cy="40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9399616" y="3244573"/>
            <a:ext cx="355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318711" y="292312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308320" y="2214549"/>
            <a:ext cx="10390" cy="217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727860" y="314018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569278" y="3241961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569278" y="2800217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94464" y="2786911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Sitemap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94464" y="324457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이메일무단수집거부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523285" y="1690297"/>
            <a:ext cx="1654230" cy="54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56105" y="1840099"/>
            <a:ext cx="1388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독도전시관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350420" y="4541982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713708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076996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75605" y="451862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전시관 소개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638893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관람 정보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002181" y="451862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전시 안내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440284" y="455366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803572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365469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독도자료실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28757" y="454197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열린광장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351461" y="4884827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714749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078037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441325" y="489650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804613" y="4896503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flipV="1">
            <a:off x="2926080" y="4387327"/>
            <a:ext cx="5468211" cy="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7" idx="0"/>
          </p:cNvCxnSpPr>
          <p:nvPr/>
        </p:nvCxnSpPr>
        <p:spPr>
          <a:xfrm flipH="1" flipV="1">
            <a:off x="2925039" y="4383832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 flipV="1">
            <a:off x="4289367" y="4387329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5649539" y="437811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H="1" flipV="1">
            <a:off x="7011793" y="438732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8375594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275605" y="4869436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인사말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전시관 연혁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오시는길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638893" y="4878812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관람 안내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단체예약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 안내 취소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013612" y="4870836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독도의 소개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독도의 역사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체험존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영상관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359244" y="4878812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독도현황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독도사진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교육 자료실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741742" y="4881145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포토앨범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606144" y="501324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8969432" y="501322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10332720" y="501322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7606144" y="1465188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8969432" y="1465186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0332720" y="1465186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531329" y="144182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독도자료실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894617" y="52207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noProof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포토앨범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0257905" y="522073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전시관 소개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관람정보</a:t>
            </a:r>
            <a:endParaRPr lang="en-US" altLang="ko-KR" sz="900" dirty="0" smtClean="0">
              <a:solidFill>
                <a:schemeClr val="accent6">
                  <a:lumMod val="20000"/>
                  <a:lumOff val="8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전시안내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독도자료실</a:t>
            </a:r>
            <a:endParaRPr lang="en-US" altLang="ko-KR" sz="900" dirty="0" smtClean="0">
              <a:solidFill>
                <a:schemeClr val="accent6">
                  <a:lumMod val="20000"/>
                  <a:lumOff val="8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열린광장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894617" y="145350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열린 광장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0257905" y="1441828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페이지 설정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552112" y="513381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독도현황</a:t>
            </a:r>
            <a:endParaRPr kumimoji="0" lang="en-US" altLang="ko-KR" sz="90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독도사진</a:t>
            </a:r>
            <a:endParaRPr lang="en-US" altLang="ko-KR" sz="900" dirty="0" smtClean="0">
              <a:solidFill>
                <a:schemeClr val="accent6">
                  <a:lumMod val="20000"/>
                  <a:lumOff val="8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교육자료실</a:t>
            </a:r>
            <a:endParaRPr kumimoji="0" lang="ko-KR" altLang="en-US" sz="9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 flipV="1">
            <a:off x="8212973" y="1675201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V="1">
            <a:off x="9547166" y="1688049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V="1">
            <a:off x="10910454" y="1688049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8204661" y="1812328"/>
            <a:ext cx="270579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 flipV="1">
            <a:off x="10332720" y="1812328"/>
            <a:ext cx="0" cy="904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9754986" y="2753145"/>
            <a:ext cx="1155469" cy="222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9680171" y="272978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모드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680985" y="4096595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577301" y="4184601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독도바로알기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80985" y="4489820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577301" y="4577826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관람안내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80985" y="4883608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577301" y="4971614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공지사항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80985" y="5276833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577301" y="5364839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noProof="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체험존</a:t>
            </a:r>
            <a:r>
              <a:rPr lang="ko-KR" altLang="en-US" sz="1000" b="1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안내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680985" y="5659593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577301" y="5747599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영상 안내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651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독도 현황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10009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3858850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375919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6479771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6479771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6479771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한쪽 모서리가 둥근 사각형 1"/>
          <p:cNvSpPr/>
          <p:nvPr/>
        </p:nvSpPr>
        <p:spPr>
          <a:xfrm flipH="1">
            <a:off x="3838153" y="1820747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124962" y="2567998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23428" y="4051994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470589" y="2492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96126" y="3373851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4111908" y="5465597"/>
            <a:ext cx="667883" cy="463939"/>
            <a:chOff x="1877081" y="5292047"/>
            <a:chExt cx="1140399" cy="792168"/>
          </a:xfrm>
        </p:grpSpPr>
        <p:sp>
          <p:nvSpPr>
            <p:cNvPr id="110" name="타원 10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23428" y="5155111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3692" y="1161231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82533" y="1224573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999602" y="1220972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3103454" y="131228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3103454" y="135206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3103454" y="127328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한쪽 모서리가 둥근 사각형 60"/>
          <p:cNvSpPr/>
          <p:nvPr/>
        </p:nvSpPr>
        <p:spPr>
          <a:xfrm rot="10800000">
            <a:off x="418041" y="1959045"/>
            <a:ext cx="2974806" cy="2359996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426588" y="1996187"/>
            <a:ext cx="2921698" cy="2322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 flipV="1">
            <a:off x="422975" y="1992192"/>
            <a:ext cx="2969872" cy="2292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416429" y="2972948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7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독도현황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880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12959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34051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6433" y="2971164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6503" y="3855629"/>
            <a:ext cx="706139" cy="397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233156" y="3855629"/>
            <a:ext cx="1243108" cy="397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506006" y="3855629"/>
            <a:ext cx="746374" cy="3979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5674" y="3948578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독도의 위치</a:t>
            </a:r>
            <a:endParaRPr lang="ko-KR" altLang="en-US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2437548" y="3939163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/>
                </a:solidFill>
              </a:rPr>
              <a:t>독도의 생성</a:t>
            </a:r>
            <a:endParaRPr lang="ko-KR" altLang="en-US" sz="900" dirty="0">
              <a:solidFill>
                <a:schemeClr val="accent6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02642" y="3950397"/>
            <a:ext cx="1295736" cy="2290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독도의 지형과 지명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496504" y="4419999"/>
            <a:ext cx="2751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독도의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생성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6271" y="4614657"/>
            <a:ext cx="2751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독도는 동해 바다 </a:t>
            </a:r>
            <a:r>
              <a:rPr lang="en-US" altLang="ko-KR" sz="1200" dirty="0"/>
              <a:t>2,000m </a:t>
            </a:r>
            <a:r>
              <a:rPr lang="ko-KR" altLang="en-US" sz="1200" dirty="0"/>
              <a:t>아래에서 분출된 용암이 굳어져 형성된 전형적인 화산섬이다</a:t>
            </a:r>
            <a:r>
              <a:rPr lang="en-US" altLang="ko-KR" sz="1200" dirty="0"/>
              <a:t>.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독도는 </a:t>
            </a:r>
            <a:r>
              <a:rPr lang="en-US" altLang="ko-KR" sz="1200" dirty="0"/>
              <a:t>460</a:t>
            </a:r>
            <a:r>
              <a:rPr lang="ko-KR" altLang="en-US" sz="1200" dirty="0"/>
              <a:t>만 년 전부터 </a:t>
            </a:r>
            <a:r>
              <a:rPr lang="en-US" altLang="ko-KR" sz="1200" dirty="0"/>
              <a:t>250</a:t>
            </a:r>
            <a:r>
              <a:rPr lang="ko-KR" altLang="en-US" sz="1200" dirty="0"/>
              <a:t>만 년 전 사이에 형성되었는데</a:t>
            </a:r>
            <a:r>
              <a:rPr lang="en-US" altLang="ko-KR" sz="1200" dirty="0"/>
              <a:t>,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이는 울릉도</a:t>
            </a:r>
            <a:r>
              <a:rPr lang="en-US" altLang="ko-KR" sz="1200" dirty="0"/>
              <a:t>(</a:t>
            </a:r>
            <a:r>
              <a:rPr lang="ko-KR" altLang="en-US" sz="1200" dirty="0"/>
              <a:t>약 </a:t>
            </a:r>
            <a:r>
              <a:rPr lang="en-US" altLang="ko-KR" sz="1200" dirty="0"/>
              <a:t>250</a:t>
            </a:r>
            <a:r>
              <a:rPr lang="ko-KR" altLang="en-US" sz="1200" dirty="0"/>
              <a:t>만 년 전 </a:t>
            </a:r>
            <a:r>
              <a:rPr lang="en-US" altLang="ko-KR" sz="1200" dirty="0"/>
              <a:t>~ 1</a:t>
            </a:r>
            <a:r>
              <a:rPr lang="ko-KR" altLang="en-US" sz="1200" dirty="0"/>
              <a:t>만 년 전</a:t>
            </a:r>
            <a:r>
              <a:rPr lang="en-US" altLang="ko-KR" sz="1200" dirty="0"/>
              <a:t>) </a:t>
            </a:r>
            <a:r>
              <a:rPr lang="ko-KR" altLang="en-US" sz="1200" dirty="0"/>
              <a:t>및 제주도</a:t>
            </a:r>
            <a:r>
              <a:rPr lang="en-US" altLang="ko-KR" sz="1200" dirty="0"/>
              <a:t>(</a:t>
            </a:r>
            <a:r>
              <a:rPr lang="ko-KR" altLang="en-US" sz="1200" dirty="0"/>
              <a:t>약 </a:t>
            </a:r>
            <a:r>
              <a:rPr lang="en-US" altLang="ko-KR" sz="1200" dirty="0"/>
              <a:t>120</a:t>
            </a:r>
            <a:r>
              <a:rPr lang="ko-KR" altLang="en-US" sz="1200" dirty="0"/>
              <a:t>만 년 전 </a:t>
            </a:r>
            <a:r>
              <a:rPr lang="en-US" altLang="ko-KR" sz="1200" dirty="0"/>
              <a:t>~ 1</a:t>
            </a:r>
            <a:r>
              <a:rPr lang="ko-KR" altLang="en-US" sz="1200" dirty="0"/>
              <a:t>만 년 전</a:t>
            </a:r>
            <a:r>
              <a:rPr lang="en-US" altLang="ko-KR" sz="1200" dirty="0"/>
              <a:t>)</a:t>
            </a:r>
            <a:r>
              <a:rPr lang="ko-KR" altLang="en-US" sz="1200" dirty="0"/>
              <a:t>보다 앞선 시기이다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3808488" y="1624749"/>
            <a:ext cx="29291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독도는 알칼리성 화산암으로 이루어져 있는데 해수면 위는 주로 안산암이고 아래는 현무암이다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암석층 위에 얇은 토양이 쌓여 있고 대부분 경사 </a:t>
            </a:r>
            <a:r>
              <a:rPr lang="en-US" altLang="ko-KR" sz="1200" dirty="0"/>
              <a:t>30</a:t>
            </a:r>
            <a:r>
              <a:rPr lang="ko-KR" altLang="en-US" sz="1200" dirty="0"/>
              <a:t>도 이상의 가파른 평행 사면을 이루면서 퇴적되어 있다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독도는 높이가 </a:t>
            </a:r>
            <a:r>
              <a:rPr lang="en-US" altLang="ko-KR" sz="1200" dirty="0"/>
              <a:t>2,000m</a:t>
            </a:r>
            <a:r>
              <a:rPr lang="ko-KR" altLang="en-US" sz="1200" dirty="0"/>
              <a:t>가 넘고 하부 지름이 </a:t>
            </a:r>
            <a:r>
              <a:rPr lang="en-US" altLang="ko-KR" sz="1200" dirty="0"/>
              <a:t>30km</a:t>
            </a:r>
            <a:r>
              <a:rPr lang="ko-KR" altLang="en-US" sz="1200" dirty="0"/>
              <a:t>에 이르는 거대한 화산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독도해산</a:t>
            </a:r>
            <a:r>
              <a:rPr lang="en-US" altLang="ko-KR" sz="1200" dirty="0"/>
              <a:t>)</a:t>
            </a:r>
            <a:r>
              <a:rPr lang="ko-KR" altLang="en-US" sz="1200" dirty="0"/>
              <a:t>의 일부다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 err="1"/>
              <a:t>독도해산은</a:t>
            </a:r>
            <a:r>
              <a:rPr lang="ko-KR" altLang="en-US" sz="1200" dirty="0"/>
              <a:t> 상부가 여의도보다 </a:t>
            </a:r>
            <a:r>
              <a:rPr lang="en-US" altLang="ko-KR" sz="1200" dirty="0"/>
              <a:t>10</a:t>
            </a:r>
            <a:r>
              <a:rPr lang="ko-KR" altLang="en-US" sz="1200" dirty="0"/>
              <a:t>배나 넓을 정도로 평평한 평정해산이다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 err="1"/>
              <a:t>독도해산</a:t>
            </a:r>
            <a:r>
              <a:rPr lang="ko-KR" altLang="en-US" sz="1200" dirty="0"/>
              <a:t> 동쪽에는 </a:t>
            </a:r>
            <a:r>
              <a:rPr lang="ko-KR" altLang="en-US" sz="1200" dirty="0" err="1"/>
              <a:t>심흥택해산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이사부해산</a:t>
            </a:r>
            <a:r>
              <a:rPr lang="ko-KR" altLang="en-US" sz="1200" dirty="0"/>
              <a:t> 이라는 </a:t>
            </a:r>
            <a:r>
              <a:rPr lang="ko-KR" altLang="en-US" sz="1200" dirty="0" err="1"/>
              <a:t>평정해산도</a:t>
            </a:r>
            <a:r>
              <a:rPr lang="ko-KR" altLang="en-US" sz="1200" dirty="0"/>
              <a:t> 위치하고 있다</a:t>
            </a:r>
            <a:r>
              <a:rPr lang="en-US" altLang="ko-KR" sz="1200" dirty="0"/>
              <a:t>.</a:t>
            </a:r>
          </a:p>
          <a:p>
            <a:pPr algn="ctr"/>
            <a:endParaRPr lang="en-US" altLang="ko-KR" sz="1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746571" y="4179410"/>
            <a:ext cx="2966259" cy="1388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728367" y="4179410"/>
            <a:ext cx="3009290" cy="1411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3746571" y="4179410"/>
            <a:ext cx="2966259" cy="1388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595149" y="4727776"/>
            <a:ext cx="1296365" cy="330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00462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05346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857053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967438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967438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967438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한쪽 모서리가 둥근 사각형 79"/>
          <p:cNvSpPr/>
          <p:nvPr/>
        </p:nvSpPr>
        <p:spPr>
          <a:xfrm flipH="1">
            <a:off x="7032766" y="1820747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7319575" y="2567998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8041" y="4051994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65202" y="2492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90739" y="3373851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7306521" y="5465597"/>
            <a:ext cx="667883" cy="463939"/>
            <a:chOff x="1877081" y="5292047"/>
            <a:chExt cx="1140399" cy="792168"/>
          </a:xfrm>
        </p:grpSpPr>
        <p:sp>
          <p:nvSpPr>
            <p:cNvPr id="94" name="타원 93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118041" y="5155111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독도현황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교육자료실</a:t>
            </a:r>
            <a:endParaRPr lang="ko-KR" altLang="en-US" dirty="0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880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760735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34051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6433" y="2971164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00462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05346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857053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967438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967438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967438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한쪽 모서리가 둥근 사각형 79"/>
          <p:cNvSpPr/>
          <p:nvPr/>
        </p:nvSpPr>
        <p:spPr>
          <a:xfrm flipH="1">
            <a:off x="7032766" y="1820747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7319575" y="2567998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8041" y="4051994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65202" y="2492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90739" y="3373851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7306521" y="5465597"/>
            <a:ext cx="667883" cy="463939"/>
            <a:chOff x="1877081" y="5292047"/>
            <a:chExt cx="1140399" cy="792168"/>
          </a:xfrm>
        </p:grpSpPr>
        <p:sp>
          <p:nvSpPr>
            <p:cNvPr id="94" name="타원 93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118041" y="5155111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08807" y="3773347"/>
            <a:ext cx="2425338" cy="6366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08807" y="3944482"/>
            <a:ext cx="265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검색어를</a:t>
            </a:r>
            <a:r>
              <a:rPr lang="ko-KR" altLang="en-US" sz="1200" dirty="0" smtClean="0"/>
              <a:t> 입력하세요</a:t>
            </a:r>
            <a:endParaRPr lang="ko-KR" altLang="en-US" sz="1200" dirty="0"/>
          </a:p>
        </p:txBody>
      </p:sp>
      <p:sp>
        <p:nvSpPr>
          <p:cNvPr id="50" name="타원 49"/>
          <p:cNvSpPr/>
          <p:nvPr/>
        </p:nvSpPr>
        <p:spPr>
          <a:xfrm>
            <a:off x="2662179" y="3982227"/>
            <a:ext cx="138896" cy="1388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endCxn id="50" idx="5"/>
          </p:cNvCxnSpPr>
          <p:nvPr/>
        </p:nvCxnSpPr>
        <p:spPr>
          <a:xfrm flipH="1" flipV="1">
            <a:off x="2780734" y="4100782"/>
            <a:ext cx="85758" cy="11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08807" y="4641448"/>
            <a:ext cx="2425338" cy="10221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stCxn id="54" idx="1"/>
            <a:endCxn id="54" idx="3"/>
          </p:cNvCxnSpPr>
          <p:nvPr/>
        </p:nvCxnSpPr>
        <p:spPr>
          <a:xfrm>
            <a:off x="608807" y="5152547"/>
            <a:ext cx="242533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22732" y="4813408"/>
            <a:ext cx="265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독도전시관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체험학습지</a:t>
            </a:r>
            <a:r>
              <a:rPr lang="ko-KR" altLang="en-US" sz="1200" b="1" dirty="0" smtClean="0"/>
              <a:t> 정답</a:t>
            </a:r>
            <a:endParaRPr lang="ko-KR" altLang="en-US" sz="12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622732" y="5283338"/>
            <a:ext cx="2411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관리자                 </a:t>
            </a:r>
            <a:r>
              <a:rPr lang="en-US" altLang="ko-KR" sz="1200" dirty="0" smtClean="0"/>
              <a:t>2023-03-10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34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독도현황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교육자료실</a:t>
            </a:r>
            <a:endParaRPr lang="ko-KR" altLang="en-US" dirty="0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880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760735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34051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6433" y="2971164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00462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05346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857053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967438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967438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967438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한쪽 모서리가 둥근 사각형 79"/>
          <p:cNvSpPr/>
          <p:nvPr/>
        </p:nvSpPr>
        <p:spPr>
          <a:xfrm flipH="1">
            <a:off x="7032766" y="1820747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7319575" y="2567998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8041" y="4051994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65202" y="2492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90739" y="3373851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7306521" y="5465597"/>
            <a:ext cx="667883" cy="463939"/>
            <a:chOff x="1877081" y="5292047"/>
            <a:chExt cx="1140399" cy="792168"/>
          </a:xfrm>
        </p:grpSpPr>
        <p:sp>
          <p:nvSpPr>
            <p:cNvPr id="94" name="타원 93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118041" y="5155111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08807" y="3773347"/>
            <a:ext cx="2425338" cy="6366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08807" y="3944482"/>
            <a:ext cx="265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검색어를</a:t>
            </a:r>
            <a:r>
              <a:rPr lang="ko-KR" altLang="en-US" sz="1200" dirty="0" smtClean="0"/>
              <a:t> 입력하세요</a:t>
            </a:r>
            <a:endParaRPr lang="ko-KR" altLang="en-US" sz="1200" dirty="0"/>
          </a:p>
        </p:txBody>
      </p:sp>
      <p:sp>
        <p:nvSpPr>
          <p:cNvPr id="50" name="타원 49"/>
          <p:cNvSpPr/>
          <p:nvPr/>
        </p:nvSpPr>
        <p:spPr>
          <a:xfrm>
            <a:off x="2662179" y="3982227"/>
            <a:ext cx="138896" cy="1388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endCxn id="50" idx="5"/>
          </p:cNvCxnSpPr>
          <p:nvPr/>
        </p:nvCxnSpPr>
        <p:spPr>
          <a:xfrm flipH="1" flipV="1">
            <a:off x="2780734" y="4100782"/>
            <a:ext cx="85758" cy="11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08807" y="4641448"/>
            <a:ext cx="2425338" cy="10221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stCxn id="54" idx="1"/>
            <a:endCxn id="54" idx="3"/>
          </p:cNvCxnSpPr>
          <p:nvPr/>
        </p:nvCxnSpPr>
        <p:spPr>
          <a:xfrm>
            <a:off x="608807" y="5152547"/>
            <a:ext cx="242533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22732" y="4813408"/>
            <a:ext cx="265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독도전시관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체험학습지</a:t>
            </a:r>
            <a:r>
              <a:rPr lang="ko-KR" altLang="en-US" sz="1200" b="1" dirty="0" smtClean="0"/>
              <a:t> 정답</a:t>
            </a:r>
            <a:endParaRPr lang="ko-KR" altLang="en-US" sz="12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622732" y="5283338"/>
            <a:ext cx="2411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관리자                 </a:t>
            </a:r>
            <a:r>
              <a:rPr lang="en-US" altLang="ko-KR" sz="1200" dirty="0" smtClean="0"/>
              <a:t>2023-03-10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16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직사각형 371"/>
          <p:cNvSpPr/>
          <p:nvPr/>
        </p:nvSpPr>
        <p:spPr>
          <a:xfrm>
            <a:off x="8318976" y="2180672"/>
            <a:ext cx="1412888" cy="33892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모서리가 둥근 직사각형 351"/>
          <p:cNvSpPr/>
          <p:nvPr/>
        </p:nvSpPr>
        <p:spPr>
          <a:xfrm>
            <a:off x="3692515" y="1785354"/>
            <a:ext cx="2143300" cy="1910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501899" y="1797620"/>
            <a:ext cx="2143300" cy="191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501899" y="1797620"/>
            <a:ext cx="2143300" cy="1916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501899" y="1797620"/>
            <a:ext cx="2143300" cy="1916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73843" y="2571202"/>
            <a:ext cx="120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40933" y="119538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1~3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591302" y="119178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2655350" y="127175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 flipV="1">
            <a:off x="2655350" y="131153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 flipV="1">
            <a:off x="2655350" y="124078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685800" y="3967516"/>
            <a:ext cx="1859165" cy="3927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37111" y="402784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전시 </a:t>
            </a:r>
            <a:r>
              <a:rPr lang="ko-KR" altLang="en-US" sz="1100" smtClean="0"/>
              <a:t>안내 보기</a:t>
            </a:r>
            <a:endParaRPr lang="ko-KR" altLang="en-US" sz="110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2003426" y="4089155"/>
            <a:ext cx="141994" cy="11425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7750" y="5052792"/>
            <a:ext cx="109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052664" y="5292047"/>
            <a:ext cx="792168" cy="792168"/>
          </a:xfrm>
          <a:prstGeom prst="ellipse">
            <a:avLst/>
          </a:prstGeom>
          <a:solidFill>
            <a:srgbClr val="496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877081" y="5548197"/>
            <a:ext cx="1140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단체예약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신청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367004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884073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294" name="직선 연결선 293"/>
          <p:cNvCxnSpPr/>
          <p:nvPr/>
        </p:nvCxnSpPr>
        <p:spPr>
          <a:xfrm flipV="1">
            <a:off x="5961353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5961353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V="1">
            <a:off x="5961353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 321"/>
          <p:cNvCxnSpPr/>
          <p:nvPr/>
        </p:nvCxnSpPr>
        <p:spPr>
          <a:xfrm>
            <a:off x="3765946" y="1918340"/>
            <a:ext cx="1977629" cy="168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/>
          <p:nvPr/>
        </p:nvCxnSpPr>
        <p:spPr>
          <a:xfrm flipV="1">
            <a:off x="3838575" y="1847850"/>
            <a:ext cx="1895475" cy="1729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4364459" y="2552816"/>
            <a:ext cx="120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330" name="모서리가 둥근 직사각형 329"/>
          <p:cNvSpPr/>
          <p:nvPr/>
        </p:nvSpPr>
        <p:spPr>
          <a:xfrm>
            <a:off x="3765946" y="3193845"/>
            <a:ext cx="1310879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TextBox 331"/>
          <p:cNvSpPr txBox="1"/>
          <p:nvPr/>
        </p:nvSpPr>
        <p:spPr>
          <a:xfrm>
            <a:off x="3917257" y="3254169"/>
            <a:ext cx="797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바로가기</a:t>
            </a:r>
            <a:endParaRPr lang="ko-KR" altLang="en-US" sz="1100" dirty="0"/>
          </a:p>
        </p:txBody>
      </p:sp>
      <p:cxnSp>
        <p:nvCxnSpPr>
          <p:cNvPr id="345" name="직선 화살표 연결선 344"/>
          <p:cNvCxnSpPr/>
          <p:nvPr/>
        </p:nvCxnSpPr>
        <p:spPr>
          <a:xfrm flipV="1">
            <a:off x="4659997" y="3334375"/>
            <a:ext cx="122064" cy="10119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3692515" y="4071164"/>
            <a:ext cx="2143300" cy="190084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3747096" y="4155655"/>
            <a:ext cx="110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관람안내</a:t>
            </a:r>
            <a:endParaRPr lang="ko-KR" altLang="en-US" dirty="0"/>
          </a:p>
        </p:txBody>
      </p:sp>
      <p:sp>
        <p:nvSpPr>
          <p:cNvPr id="354" name="TextBox 353"/>
          <p:cNvSpPr txBox="1"/>
          <p:nvPr/>
        </p:nvSpPr>
        <p:spPr>
          <a:xfrm>
            <a:off x="3790950" y="4477901"/>
            <a:ext cx="135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044-999-6393</a:t>
            </a:r>
            <a:endParaRPr lang="ko-KR" altLang="en-US" sz="1600" dirty="0"/>
          </a:p>
        </p:txBody>
      </p:sp>
      <p:sp>
        <p:nvSpPr>
          <p:cNvPr id="357" name="모서리가 둥근 직사각형 356"/>
          <p:cNvSpPr/>
          <p:nvPr/>
        </p:nvSpPr>
        <p:spPr>
          <a:xfrm>
            <a:off x="5060756" y="4464145"/>
            <a:ext cx="621192" cy="29650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4346191" y="4518230"/>
            <a:ext cx="20841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관람 문의하기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165" name="직선 연결선 164"/>
          <p:cNvCxnSpPr/>
          <p:nvPr/>
        </p:nvCxnSpPr>
        <p:spPr>
          <a:xfrm>
            <a:off x="3869632" y="4785678"/>
            <a:ext cx="181231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804539" y="4841995"/>
            <a:ext cx="17961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관람시간  화요일</a:t>
            </a:r>
            <a:r>
              <a:rPr lang="en-US" altLang="ko-KR" sz="700" dirty="0" smtClean="0"/>
              <a:t>.</a:t>
            </a:r>
            <a:r>
              <a:rPr lang="ko-KR" altLang="en-US" sz="700" dirty="0" smtClean="0"/>
              <a:t>토요일 </a:t>
            </a:r>
            <a:r>
              <a:rPr lang="en-US" altLang="ko-KR" sz="700" dirty="0" smtClean="0"/>
              <a:t>9:00_17:00</a:t>
            </a:r>
            <a:endParaRPr lang="ko-KR" altLang="en-US" sz="700" dirty="0"/>
          </a:p>
        </p:txBody>
      </p:sp>
      <p:sp>
        <p:nvSpPr>
          <p:cNvPr id="358" name="TextBox 357"/>
          <p:cNvSpPr txBox="1"/>
          <p:nvPr/>
        </p:nvSpPr>
        <p:spPr>
          <a:xfrm>
            <a:off x="4379529" y="4995430"/>
            <a:ext cx="179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점심시간 </a:t>
            </a:r>
            <a:r>
              <a:rPr lang="en-US" altLang="ko-KR" sz="700" dirty="0" smtClean="0"/>
              <a:t>12:00~13:00, </a:t>
            </a:r>
            <a:r>
              <a:rPr lang="ko-KR" altLang="en-US" sz="700" dirty="0" err="1" smtClean="0"/>
              <a:t>입장마감</a:t>
            </a:r>
            <a:endParaRPr lang="en-US" altLang="ko-KR" sz="700" dirty="0" smtClean="0"/>
          </a:p>
          <a:p>
            <a:r>
              <a:rPr lang="ko-KR" altLang="en-US" sz="700" dirty="0" smtClean="0"/>
              <a:t> </a:t>
            </a:r>
            <a:r>
              <a:rPr lang="en-US" altLang="ko-KR" sz="700" dirty="0" smtClean="0"/>
              <a:t>16:30)</a:t>
            </a:r>
            <a:endParaRPr lang="ko-KR" altLang="en-US" sz="700" dirty="0"/>
          </a:p>
        </p:txBody>
      </p:sp>
      <p:sp>
        <p:nvSpPr>
          <p:cNvPr id="359" name="TextBox 358"/>
          <p:cNvSpPr txBox="1"/>
          <p:nvPr/>
        </p:nvSpPr>
        <p:spPr>
          <a:xfrm>
            <a:off x="4385793" y="5261437"/>
            <a:ext cx="1481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2">
                    <a:lumMod val="90000"/>
                  </a:schemeClr>
                </a:solidFill>
              </a:rPr>
              <a:t>※</a:t>
            </a:r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관람시간은 학교 사정에 따라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변경될 수 있습니다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3866839" y="5518630"/>
            <a:ext cx="193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err="1" smtClean="0"/>
              <a:t>휴관안내</a:t>
            </a:r>
            <a:r>
              <a:rPr lang="ko-KR" altLang="en-US" sz="700" dirty="0" smtClean="0"/>
              <a:t> 일요일</a:t>
            </a:r>
            <a:r>
              <a:rPr lang="en-US" altLang="ko-KR" sz="700" dirty="0" smtClean="0"/>
              <a:t>,</a:t>
            </a:r>
            <a:r>
              <a:rPr lang="ko-KR" altLang="en-US" sz="700" dirty="0" smtClean="0"/>
              <a:t>월요일 및 공휴일</a:t>
            </a:r>
            <a:endParaRPr lang="en-US" altLang="ko-KR" sz="7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위      치 세종 </a:t>
            </a:r>
            <a:r>
              <a:rPr lang="ko-KR" altLang="en-US" sz="700" dirty="0" err="1" smtClean="0"/>
              <a:t>특별차지시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세롬서로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68</a:t>
            </a:r>
            <a:r>
              <a:rPr lang="ko-KR" altLang="en-US" sz="700" dirty="0" smtClean="0"/>
              <a:t>                                    </a:t>
            </a:r>
            <a:endParaRPr lang="en-US" altLang="ko-KR" sz="700" dirty="0" smtClean="0"/>
          </a:p>
        </p:txBody>
      </p:sp>
      <p:sp>
        <p:nvSpPr>
          <p:cNvPr id="361" name="TextBox 360"/>
          <p:cNvSpPr txBox="1"/>
          <p:nvPr/>
        </p:nvSpPr>
        <p:spPr>
          <a:xfrm>
            <a:off x="4438367" y="5763640"/>
            <a:ext cx="1295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새롬 </a:t>
            </a:r>
            <a:r>
              <a:rPr lang="ko-KR" altLang="en-US" sz="700" smtClean="0"/>
              <a:t>고등학교 </a:t>
            </a:r>
            <a:r>
              <a:rPr lang="en-US" altLang="ko-KR" sz="700" dirty="0" smtClean="0"/>
              <a:t>1</a:t>
            </a:r>
            <a:r>
              <a:rPr lang="ko-KR" altLang="en-US" sz="700" dirty="0" smtClean="0"/>
              <a:t>층                                    </a:t>
            </a:r>
            <a:endParaRPr lang="en-US" altLang="ko-KR" sz="700" dirty="0" smtClean="0"/>
          </a:p>
        </p:txBody>
      </p:sp>
      <p:sp>
        <p:nvSpPr>
          <p:cNvPr id="362" name="직사각형 361"/>
          <p:cNvSpPr/>
          <p:nvPr/>
        </p:nvSpPr>
        <p:spPr>
          <a:xfrm>
            <a:off x="6816780" y="2185040"/>
            <a:ext cx="1412888" cy="33737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9" name="그룹 208"/>
          <p:cNvGrpSpPr/>
          <p:nvPr/>
        </p:nvGrpSpPr>
        <p:grpSpPr>
          <a:xfrm>
            <a:off x="6945458" y="2336770"/>
            <a:ext cx="1169217" cy="1203150"/>
            <a:chOff x="7040709" y="2051019"/>
            <a:chExt cx="2143300" cy="1916497"/>
          </a:xfrm>
        </p:grpSpPr>
        <p:sp>
          <p:nvSpPr>
            <p:cNvPr id="363" name="직사각형 362"/>
            <p:cNvSpPr/>
            <p:nvPr/>
          </p:nvSpPr>
          <p:spPr>
            <a:xfrm>
              <a:off x="7040709" y="2051019"/>
              <a:ext cx="2143300" cy="191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4" name="직선 연결선 363"/>
            <p:cNvCxnSpPr/>
            <p:nvPr/>
          </p:nvCxnSpPr>
          <p:spPr>
            <a:xfrm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/>
            <p:cNvCxnSpPr/>
            <p:nvPr/>
          </p:nvCxnSpPr>
          <p:spPr>
            <a:xfrm flipV="1"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7579548" y="2824601"/>
              <a:ext cx="1204446" cy="390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IMAGE</a:t>
              </a:r>
              <a:endParaRPr lang="ko-KR" altLang="en-US" sz="1050" dirty="0"/>
            </a:p>
          </p:txBody>
        </p:sp>
      </p:grpSp>
      <p:grpSp>
        <p:nvGrpSpPr>
          <p:cNvPr id="367" name="그룹 366"/>
          <p:cNvGrpSpPr/>
          <p:nvPr/>
        </p:nvGrpSpPr>
        <p:grpSpPr>
          <a:xfrm>
            <a:off x="8410643" y="2311922"/>
            <a:ext cx="1226991" cy="1283355"/>
            <a:chOff x="7040709" y="2051019"/>
            <a:chExt cx="2143300" cy="1916497"/>
          </a:xfrm>
        </p:grpSpPr>
        <p:sp>
          <p:nvSpPr>
            <p:cNvPr id="368" name="직사각형 367"/>
            <p:cNvSpPr/>
            <p:nvPr/>
          </p:nvSpPr>
          <p:spPr>
            <a:xfrm>
              <a:off x="7040709" y="2051019"/>
              <a:ext cx="2143300" cy="191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9" name="직선 연결선 368"/>
            <p:cNvCxnSpPr/>
            <p:nvPr/>
          </p:nvCxnSpPr>
          <p:spPr>
            <a:xfrm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 369"/>
            <p:cNvCxnSpPr/>
            <p:nvPr/>
          </p:nvCxnSpPr>
          <p:spPr>
            <a:xfrm flipV="1"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TextBox 370"/>
            <p:cNvSpPr txBox="1"/>
            <p:nvPr/>
          </p:nvSpPr>
          <p:spPr>
            <a:xfrm>
              <a:off x="7579548" y="2824601"/>
              <a:ext cx="1204446" cy="390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IMAGE</a:t>
              </a:r>
              <a:endParaRPr lang="ko-KR" altLang="en-US" sz="1050" dirty="0"/>
            </a:p>
          </p:txBody>
        </p:sp>
      </p:grpSp>
      <p:sp>
        <p:nvSpPr>
          <p:cNvPr id="210" name="모서리가 둥근 직사각형 209"/>
          <p:cNvSpPr/>
          <p:nvPr/>
        </p:nvSpPr>
        <p:spPr>
          <a:xfrm>
            <a:off x="6936795" y="3686885"/>
            <a:ext cx="523875" cy="27178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6866171" y="3689768"/>
            <a:ext cx="657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NEWS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3" name="모서리가 둥근 직사각형 372"/>
          <p:cNvSpPr/>
          <p:nvPr/>
        </p:nvSpPr>
        <p:spPr>
          <a:xfrm>
            <a:off x="8457178" y="3668569"/>
            <a:ext cx="523875" cy="27178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TextBox 373"/>
          <p:cNvSpPr txBox="1"/>
          <p:nvPr/>
        </p:nvSpPr>
        <p:spPr>
          <a:xfrm>
            <a:off x="8386554" y="3671452"/>
            <a:ext cx="657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NEWS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6921445" y="4096631"/>
            <a:ext cx="1169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23</a:t>
            </a:r>
            <a:r>
              <a:rPr lang="ko-KR" altLang="en-US" sz="1000" b="1" dirty="0" smtClean="0"/>
              <a:t>학년도 독도 </a:t>
            </a:r>
            <a:r>
              <a:rPr lang="en-US" altLang="ko-KR" sz="1000" b="1" dirty="0" smtClean="0"/>
              <a:t>…</a:t>
            </a:r>
            <a:endParaRPr lang="ko-KR" altLang="en-US" sz="1000" b="1" dirty="0"/>
          </a:p>
        </p:txBody>
      </p:sp>
      <p:sp>
        <p:nvSpPr>
          <p:cNvPr id="375" name="TextBox 374"/>
          <p:cNvSpPr txBox="1"/>
          <p:nvPr/>
        </p:nvSpPr>
        <p:spPr>
          <a:xfrm>
            <a:off x="6907533" y="4449623"/>
            <a:ext cx="116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23</a:t>
            </a:r>
            <a:r>
              <a:rPr lang="ko-KR" altLang="en-US" sz="1000" dirty="0" smtClean="0"/>
              <a:t>학년도 하반기 독도체험교실을</a:t>
            </a:r>
            <a:endParaRPr lang="en-US" altLang="ko-KR" sz="1000" dirty="0" smtClean="0"/>
          </a:p>
          <a:p>
            <a:r>
              <a:rPr lang="ko-KR" altLang="en-US" sz="1000" dirty="0" smtClean="0"/>
              <a:t>다음과 같이 실행합니다</a:t>
            </a:r>
            <a:r>
              <a:rPr lang="en-US" altLang="ko-KR" sz="1000" dirty="0" smtClean="0"/>
              <a:t>….</a:t>
            </a:r>
            <a:endParaRPr lang="ko-KR" altLang="en-US" sz="1000" dirty="0"/>
          </a:p>
        </p:txBody>
      </p:sp>
      <p:sp>
        <p:nvSpPr>
          <p:cNvPr id="379" name="TextBox 378"/>
          <p:cNvSpPr txBox="1"/>
          <p:nvPr/>
        </p:nvSpPr>
        <p:spPr>
          <a:xfrm>
            <a:off x="8432390" y="4125525"/>
            <a:ext cx="1169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23</a:t>
            </a:r>
            <a:r>
              <a:rPr lang="ko-KR" altLang="en-US" sz="1000" b="1" dirty="0" smtClean="0"/>
              <a:t>학년도 독도 </a:t>
            </a:r>
            <a:r>
              <a:rPr lang="en-US" altLang="ko-KR" sz="1000" b="1" dirty="0" smtClean="0"/>
              <a:t>…</a:t>
            </a:r>
            <a:endParaRPr lang="ko-KR" altLang="en-US" sz="1000" b="1" dirty="0"/>
          </a:p>
        </p:txBody>
      </p:sp>
      <p:sp>
        <p:nvSpPr>
          <p:cNvPr id="380" name="TextBox 379"/>
          <p:cNvSpPr txBox="1"/>
          <p:nvPr/>
        </p:nvSpPr>
        <p:spPr>
          <a:xfrm>
            <a:off x="8418478" y="4478517"/>
            <a:ext cx="116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23</a:t>
            </a:r>
            <a:r>
              <a:rPr lang="ko-KR" altLang="en-US" sz="1000" dirty="0" smtClean="0"/>
              <a:t>학년도 상반기독도체험교실을 다음과 같이 실행 합니다</a:t>
            </a:r>
            <a:r>
              <a:rPr lang="en-US" altLang="ko-KR" sz="1000" dirty="0" smtClean="0"/>
              <a:t>….</a:t>
            </a:r>
            <a:endParaRPr lang="ko-KR" altLang="en-US" sz="1000" dirty="0"/>
          </a:p>
        </p:txBody>
      </p:sp>
      <p:sp>
        <p:nvSpPr>
          <p:cNvPr id="216" name="타원 215"/>
          <p:cNvSpPr/>
          <p:nvPr/>
        </p:nvSpPr>
        <p:spPr>
          <a:xfrm>
            <a:off x="8223103" y="5781941"/>
            <a:ext cx="163451" cy="163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8484536" y="5781941"/>
            <a:ext cx="163451" cy="163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7835785" y="5747167"/>
            <a:ext cx="254877" cy="254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/>
          <p:cNvSpPr txBox="1"/>
          <p:nvPr/>
        </p:nvSpPr>
        <p:spPr>
          <a:xfrm>
            <a:off x="6789711" y="1548166"/>
            <a:ext cx="85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공지사항</a:t>
            </a:r>
            <a:endParaRPr lang="ko-KR" altLang="en-US" sz="1200" b="1"/>
          </a:p>
        </p:txBody>
      </p:sp>
      <p:sp>
        <p:nvSpPr>
          <p:cNvPr id="218" name="TextBox 217"/>
          <p:cNvSpPr txBox="1"/>
          <p:nvPr/>
        </p:nvSpPr>
        <p:spPr>
          <a:xfrm>
            <a:off x="6775526" y="1817172"/>
            <a:ext cx="291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독도의 미래를 생각하는 공간으로 앞으로도 지속적으로 활용되기를 바랍니다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84" name="TextBox 383"/>
          <p:cNvSpPr txBox="1"/>
          <p:nvPr/>
        </p:nvSpPr>
        <p:spPr>
          <a:xfrm>
            <a:off x="6766902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385" name="TextBox 384"/>
          <p:cNvSpPr txBox="1"/>
          <p:nvPr/>
        </p:nvSpPr>
        <p:spPr>
          <a:xfrm>
            <a:off x="8283971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386" name="직선 연결선 385"/>
          <p:cNvCxnSpPr/>
          <p:nvPr/>
        </p:nvCxnSpPr>
        <p:spPr>
          <a:xfrm flipV="1">
            <a:off x="9361251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/>
          <p:nvPr/>
        </p:nvCxnSpPr>
        <p:spPr>
          <a:xfrm flipV="1">
            <a:off x="9361251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/>
          <p:cNvCxnSpPr/>
          <p:nvPr/>
        </p:nvCxnSpPr>
        <p:spPr>
          <a:xfrm flipV="1">
            <a:off x="9361251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62"/>
          <p:cNvSpPr/>
          <p:nvPr/>
        </p:nvSpPr>
        <p:spPr>
          <a:xfrm flipH="1">
            <a:off x="326895" y="3014933"/>
            <a:ext cx="2566122" cy="3077411"/>
          </a:xfrm>
          <a:prstGeom prst="round1Rect">
            <a:avLst>
              <a:gd name="adj" fmla="val 2467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40933" y="119538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4-1~2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591302" y="119178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2655350" y="127175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 flipV="1">
            <a:off x="2655350" y="131153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 flipV="1">
            <a:off x="2655350" y="124078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3367004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884073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294" name="직선 연결선 293"/>
          <p:cNvCxnSpPr/>
          <p:nvPr/>
        </p:nvCxnSpPr>
        <p:spPr>
          <a:xfrm flipV="1">
            <a:off x="5961353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5961353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V="1">
            <a:off x="5961353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03767" y="2922148"/>
            <a:ext cx="2597303" cy="316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335280" y="2960745"/>
            <a:ext cx="2565790" cy="3139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514350" y="1622018"/>
            <a:ext cx="2237927" cy="2094775"/>
          </a:xfrm>
          <a:prstGeom prst="roundRect">
            <a:avLst>
              <a:gd name="adj" fmla="val 1934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9125" y="1847850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</a:rPr>
              <a:t>체험존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안내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42748" y="2656535"/>
            <a:ext cx="2056952" cy="6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1372" y="2788398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영상관 안내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5799" y="2180672"/>
            <a:ext cx="1859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</a:rPr>
              <a:t>독도체험관은 대한민국 동쪽 끝</a:t>
            </a:r>
            <a:r>
              <a:rPr lang="en-US" altLang="ko-KR" sz="7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700" dirty="0" smtClean="0">
                <a:solidFill>
                  <a:schemeClr val="bg1"/>
                </a:solidFill>
              </a:rPr>
              <a:t>우리의 섬 독도를 만나는 체험 공간입니다</a:t>
            </a:r>
            <a:r>
              <a:rPr lang="en-US" altLang="ko-KR" sz="700" dirty="0" smtClean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62603" y="3085241"/>
            <a:ext cx="201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solidFill>
                  <a:schemeClr val="bg1"/>
                </a:solidFill>
              </a:rPr>
              <a:t>가상형실</a:t>
            </a:r>
            <a:r>
              <a:rPr lang="en-US" altLang="ko-KR" sz="700" dirty="0" smtClean="0">
                <a:solidFill>
                  <a:schemeClr val="bg1"/>
                </a:solidFill>
              </a:rPr>
              <a:t>(VR)</a:t>
            </a:r>
            <a:r>
              <a:rPr lang="ko-KR" altLang="en-US" sz="700" dirty="0" smtClean="0">
                <a:solidFill>
                  <a:schemeClr val="bg1"/>
                </a:solidFill>
              </a:rPr>
              <a:t>과 같은 최신 기법을 활용하여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r>
              <a:rPr lang="ko-KR" altLang="en-US" sz="700" dirty="0" err="1" smtClean="0">
                <a:solidFill>
                  <a:schemeClr val="bg1"/>
                </a:solidFill>
              </a:rPr>
              <a:t>실감형</a:t>
            </a:r>
            <a:r>
              <a:rPr lang="ko-KR" altLang="en-US" sz="700" dirty="0" smtClean="0">
                <a:solidFill>
                  <a:schemeClr val="bg1"/>
                </a:solidFill>
              </a:rPr>
              <a:t>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콘텐츠등을</a:t>
            </a:r>
            <a:r>
              <a:rPr lang="ko-KR" altLang="en-US" sz="700" dirty="0" smtClean="0">
                <a:solidFill>
                  <a:schemeClr val="bg1"/>
                </a:solidFill>
              </a:rPr>
              <a:t> 적용한 독도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영상관입니다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320" y="3863745"/>
            <a:ext cx="1443024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한국의 아름다움 섬</a:t>
            </a:r>
            <a:r>
              <a:rPr lang="en-US" altLang="ko-KR" sz="1100" dirty="0" smtClean="0"/>
              <a:t>,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312828" y="4398902"/>
            <a:ext cx="619080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2315231" y="5606372"/>
            <a:ext cx="667883" cy="463939"/>
            <a:chOff x="1877081" y="5292047"/>
            <a:chExt cx="1140399" cy="792168"/>
          </a:xfrm>
        </p:grpSpPr>
        <p:sp>
          <p:nvSpPr>
            <p:cNvPr id="56" name="타원 55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63854" y="5557064"/>
            <a:ext cx="200364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이용약관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개인정보취급방침</a:t>
            </a:r>
            <a:r>
              <a:rPr lang="en-US" altLang="ko-KR" sz="800" dirty="0" smtClean="0"/>
              <a:t>.</a:t>
            </a:r>
            <a:r>
              <a:rPr lang="ko-KR" altLang="en-US" sz="800" dirty="0" err="1" smtClean="0"/>
              <a:t>이메일주소무단수담거부</a:t>
            </a:r>
            <a:endParaRPr lang="en-US" altLang="ko-KR" sz="800" dirty="0"/>
          </a:p>
          <a:p>
            <a:r>
              <a:rPr lang="ko-KR" altLang="en-US" sz="800" dirty="0" smtClean="0"/>
              <a:t>주소</a:t>
            </a:r>
            <a:r>
              <a:rPr lang="en-US" altLang="ko-KR" sz="800" dirty="0" smtClean="0"/>
              <a:t>.(30126) </a:t>
            </a:r>
            <a:r>
              <a:rPr lang="ko-KR" altLang="en-US" sz="800" dirty="0" smtClean="0"/>
              <a:t>세종 </a:t>
            </a:r>
            <a:r>
              <a:rPr lang="en-US" altLang="ko-KR" sz="800" dirty="0" smtClean="0"/>
              <a:t>-----</a:t>
            </a:r>
            <a:r>
              <a:rPr lang="ko-KR" altLang="en-US" sz="800" dirty="0" smtClean="0"/>
              <a:t>문의전화</a:t>
            </a:r>
            <a:r>
              <a:rPr lang="en-US" altLang="ko-KR" sz="800" dirty="0" smtClean="0"/>
              <a:t>.044----</a:t>
            </a:r>
            <a:endParaRPr lang="ko-KR" alt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866947" y="3788405"/>
            <a:ext cx="646331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독도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92484" y="4669598"/>
            <a:ext cx="2141933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3318163" y="1112565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 flipV="1">
            <a:off x="3326963" y="1133751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487560" y="3475578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3497682" y="2893089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독도의 소개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496010" y="3788405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독도의 소개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134" name="직사각형 133"/>
          <p:cNvSpPr/>
          <p:nvPr/>
        </p:nvSpPr>
        <p:spPr>
          <a:xfrm>
            <a:off x="6623229" y="110047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6672070" y="116381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8189139" y="116021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37" name="직선 연결선 136"/>
          <p:cNvCxnSpPr/>
          <p:nvPr/>
        </p:nvCxnSpPr>
        <p:spPr>
          <a:xfrm flipV="1">
            <a:off x="9266419" y="124845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9266419" y="128823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9266419" y="119843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6623229" y="1100476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 flipV="1">
            <a:off x="6632029" y="1121662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792626" y="3463489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802748" y="288100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독도의 역사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6801076" y="3776316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독도의 역사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50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04605" y="114561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4-3~5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3653446" y="120895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5170515" y="120535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294" name="직선 연결선 293"/>
          <p:cNvCxnSpPr/>
          <p:nvPr/>
        </p:nvCxnSpPr>
        <p:spPr>
          <a:xfrm flipV="1">
            <a:off x="6247795" y="12935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6247795" y="133337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V="1">
            <a:off x="6247795" y="124357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3604605" y="1145616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 flipV="1">
            <a:off x="3613405" y="1166802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774002" y="3508629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3784124" y="292614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영상관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782452" y="3821456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영상관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37" name="직선 연결선 136"/>
          <p:cNvCxnSpPr/>
          <p:nvPr/>
        </p:nvCxnSpPr>
        <p:spPr>
          <a:xfrm flipV="1">
            <a:off x="3027092" y="130566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3027092" y="134544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3027092" y="125564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383902" y="1157678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 flipV="1">
            <a:off x="392702" y="1178864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553299" y="3520691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816811" y="285006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체험존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837173" y="3822501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체험존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6799063" y="1168747"/>
            <a:ext cx="2972898" cy="49697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804715" y="1249622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8055084" y="1246021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5" name="직선 연결선 84"/>
          <p:cNvCxnSpPr/>
          <p:nvPr/>
        </p:nvCxnSpPr>
        <p:spPr>
          <a:xfrm flipV="1">
            <a:off x="9119132" y="132599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9119132" y="136577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9119132" y="12950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6799063" y="1154713"/>
            <a:ext cx="2972898" cy="499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6799063" y="1154713"/>
            <a:ext cx="2972898" cy="499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029170" y="2511496"/>
            <a:ext cx="1443024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988528" y="3526508"/>
            <a:ext cx="619080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8779013" y="5660609"/>
            <a:ext cx="667883" cy="463939"/>
            <a:chOff x="1877081" y="5292047"/>
            <a:chExt cx="1140399" cy="792168"/>
          </a:xfrm>
        </p:grpSpPr>
        <p:sp>
          <p:nvSpPr>
            <p:cNvPr id="95" name="타원 94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827636" y="5611301"/>
            <a:ext cx="200364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이용약관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개인정보취급방침</a:t>
            </a:r>
            <a:r>
              <a:rPr lang="en-US" altLang="ko-KR" sz="800" dirty="0" smtClean="0"/>
              <a:t>.</a:t>
            </a:r>
            <a:r>
              <a:rPr lang="ko-KR" altLang="en-US" sz="800" dirty="0" err="1" smtClean="0"/>
              <a:t>이메일주소무단수담거부</a:t>
            </a:r>
            <a:endParaRPr lang="en-US" altLang="ko-KR" sz="800" dirty="0"/>
          </a:p>
          <a:p>
            <a:r>
              <a:rPr lang="ko-KR" altLang="en-US" sz="800" dirty="0" smtClean="0"/>
              <a:t>주소</a:t>
            </a:r>
            <a:r>
              <a:rPr lang="en-US" altLang="ko-KR" sz="800" dirty="0" smtClean="0"/>
              <a:t>.(30126) </a:t>
            </a:r>
            <a:r>
              <a:rPr lang="ko-KR" altLang="en-US" sz="800" dirty="0" smtClean="0"/>
              <a:t>세종 </a:t>
            </a:r>
            <a:r>
              <a:rPr lang="en-US" altLang="ko-KR" sz="800" dirty="0" smtClean="0"/>
              <a:t>-----</a:t>
            </a:r>
            <a:r>
              <a:rPr lang="ko-KR" altLang="en-US" sz="800" dirty="0" smtClean="0"/>
              <a:t>문의전화</a:t>
            </a:r>
            <a:r>
              <a:rPr lang="en-US" altLang="ko-KR" sz="800" dirty="0" smtClean="0"/>
              <a:t>.044----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8374797" y="2436156"/>
            <a:ext cx="646331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099487" y="3174129"/>
            <a:ext cx="2215671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서브 </a:t>
            </a:r>
            <a:r>
              <a:rPr lang="ko-KR" altLang="en-US" sz="1200" dirty="0" err="1" smtClean="0"/>
              <a:t>아이콘바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41" name="직선 연결선 140"/>
          <p:cNvCxnSpPr/>
          <p:nvPr/>
        </p:nvCxnSpPr>
        <p:spPr>
          <a:xfrm flipV="1">
            <a:off x="383902" y="1157678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 flipV="1">
            <a:off x="392702" y="1178864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023084" y="263719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68" name="TextBox 67"/>
          <p:cNvSpPr txBox="1"/>
          <p:nvPr/>
        </p:nvSpPr>
        <p:spPr>
          <a:xfrm>
            <a:off x="1012076" y="3020995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관람정보</a:t>
            </a:r>
            <a:endParaRPr lang="en-US" altLang="ko-KR" dirty="0"/>
          </a:p>
        </p:txBody>
      </p:sp>
      <p:sp>
        <p:nvSpPr>
          <p:cNvPr id="69" name="TextBox 68"/>
          <p:cNvSpPr txBox="1"/>
          <p:nvPr/>
        </p:nvSpPr>
        <p:spPr>
          <a:xfrm>
            <a:off x="1012076" y="3373225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70" name="TextBox 69"/>
          <p:cNvSpPr txBox="1"/>
          <p:nvPr/>
        </p:nvSpPr>
        <p:spPr>
          <a:xfrm>
            <a:off x="1012076" y="3690895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71" name="TextBox 70"/>
          <p:cNvSpPr txBox="1"/>
          <p:nvPr/>
        </p:nvSpPr>
        <p:spPr>
          <a:xfrm>
            <a:off x="1012076" y="4063928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2" name="곱셈 기호 1"/>
          <p:cNvSpPr/>
          <p:nvPr/>
        </p:nvSpPr>
        <p:spPr>
          <a:xfrm>
            <a:off x="3029295" y="1138666"/>
            <a:ext cx="329666" cy="408934"/>
          </a:xfrm>
          <a:prstGeom prst="mathMultiply">
            <a:avLst>
              <a:gd name="adj1" fmla="val 6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3746571" y="1152763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 flipV="1">
            <a:off x="3755371" y="1173949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71748" y="254987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80" name="TextBox 79"/>
          <p:cNvSpPr txBox="1"/>
          <p:nvPr/>
        </p:nvSpPr>
        <p:spPr>
          <a:xfrm>
            <a:off x="4371748" y="383809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관람정보</a:t>
            </a:r>
            <a:endParaRPr lang="en-US" altLang="ko-KR" dirty="0"/>
          </a:p>
        </p:txBody>
      </p:sp>
      <p:sp>
        <p:nvSpPr>
          <p:cNvPr id="82" name="TextBox 81"/>
          <p:cNvSpPr txBox="1"/>
          <p:nvPr/>
        </p:nvSpPr>
        <p:spPr>
          <a:xfrm>
            <a:off x="4371748" y="419032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90" name="TextBox 89"/>
          <p:cNvSpPr txBox="1"/>
          <p:nvPr/>
        </p:nvSpPr>
        <p:spPr>
          <a:xfrm>
            <a:off x="4371748" y="450799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91" name="TextBox 90"/>
          <p:cNvSpPr txBox="1"/>
          <p:nvPr/>
        </p:nvSpPr>
        <p:spPr>
          <a:xfrm>
            <a:off x="4371748" y="488102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100" name="곱셈 기호 99"/>
          <p:cNvSpPr/>
          <p:nvPr/>
        </p:nvSpPr>
        <p:spPr>
          <a:xfrm>
            <a:off x="6391964" y="1133751"/>
            <a:ext cx="329666" cy="408934"/>
          </a:xfrm>
          <a:prstGeom prst="mathMultiply">
            <a:avLst>
              <a:gd name="adj1" fmla="val 6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07547" y="2896526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607547" y="3169309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607547" y="3389106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오시는길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>
          <a:xfrm>
            <a:off x="6972607" y="114168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21448" y="120502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38517" y="120142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6972607" y="1141686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 flipV="1">
            <a:off x="6981407" y="1162872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11789" y="255382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110" name="TextBox 109"/>
          <p:cNvSpPr txBox="1"/>
          <p:nvPr/>
        </p:nvSpPr>
        <p:spPr>
          <a:xfrm>
            <a:off x="7600781" y="2937628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관람정보</a:t>
            </a:r>
            <a:endParaRPr lang="en-US" altLang="ko-KR" dirty="0"/>
          </a:p>
        </p:txBody>
      </p:sp>
      <p:sp>
        <p:nvSpPr>
          <p:cNvPr id="111" name="TextBox 110"/>
          <p:cNvSpPr txBox="1"/>
          <p:nvPr/>
        </p:nvSpPr>
        <p:spPr>
          <a:xfrm>
            <a:off x="7600781" y="421527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112" name="TextBox 111"/>
          <p:cNvSpPr txBox="1"/>
          <p:nvPr/>
        </p:nvSpPr>
        <p:spPr>
          <a:xfrm>
            <a:off x="7600781" y="453294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113" name="TextBox 112"/>
          <p:cNvSpPr txBox="1"/>
          <p:nvPr/>
        </p:nvSpPr>
        <p:spPr>
          <a:xfrm>
            <a:off x="7600781" y="490597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114" name="곱셈 기호 113"/>
          <p:cNvSpPr/>
          <p:nvPr/>
        </p:nvSpPr>
        <p:spPr>
          <a:xfrm>
            <a:off x="9618000" y="1122674"/>
            <a:ext cx="329666" cy="408934"/>
          </a:xfrm>
          <a:prstGeom prst="mathMultiply">
            <a:avLst>
              <a:gd name="adj1" fmla="val 6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915773" y="3316524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관람안내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915773" y="3580102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단체예약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795280" y="3845232"/>
            <a:ext cx="13266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 </a:t>
            </a:r>
            <a:r>
              <a:rPr lang="ko-KR" altLang="en-US" sz="1200" smtClean="0"/>
              <a:t>확인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503567" y="2155211"/>
            <a:ext cx="2675824" cy="96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927757" y="1634010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1906398" y="1646109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91600" y="1655735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로그인</a:t>
            </a:r>
            <a:endParaRPr lang="ko-KR" altLang="en-US" sz="1400"/>
          </a:p>
        </p:txBody>
      </p:sp>
      <p:sp>
        <p:nvSpPr>
          <p:cNvPr id="81" name="TextBox 80"/>
          <p:cNvSpPr txBox="1"/>
          <p:nvPr/>
        </p:nvSpPr>
        <p:spPr>
          <a:xfrm>
            <a:off x="1901290" y="1666780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회원가입</a:t>
            </a:r>
            <a:endParaRPr lang="ko-KR" altLang="en-US" sz="1400"/>
          </a:p>
        </p:txBody>
      </p:sp>
      <p:cxnSp>
        <p:nvCxnSpPr>
          <p:cNvPr id="83" name="직선 연결선 82"/>
          <p:cNvCxnSpPr/>
          <p:nvPr/>
        </p:nvCxnSpPr>
        <p:spPr>
          <a:xfrm>
            <a:off x="3873037" y="2155211"/>
            <a:ext cx="2675824" cy="96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4297227" y="1634010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5275868" y="1646109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61070" y="1655735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로그인</a:t>
            </a:r>
            <a:endParaRPr lang="ko-KR" altLang="en-US" sz="1400"/>
          </a:p>
        </p:txBody>
      </p:sp>
      <p:sp>
        <p:nvSpPr>
          <p:cNvPr id="87" name="TextBox 86"/>
          <p:cNvSpPr txBox="1"/>
          <p:nvPr/>
        </p:nvSpPr>
        <p:spPr>
          <a:xfrm>
            <a:off x="5270760" y="1666780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회원가입</a:t>
            </a:r>
            <a:endParaRPr lang="ko-KR" altLang="en-US" sz="1400"/>
          </a:p>
        </p:txBody>
      </p:sp>
      <p:cxnSp>
        <p:nvCxnSpPr>
          <p:cNvPr id="88" name="직선 연결선 87"/>
          <p:cNvCxnSpPr/>
          <p:nvPr/>
        </p:nvCxnSpPr>
        <p:spPr>
          <a:xfrm>
            <a:off x="7065337" y="2145585"/>
            <a:ext cx="2675824" cy="96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7489527" y="1624384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8468168" y="1636483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453370" y="1646109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로그인</a:t>
            </a:r>
            <a:endParaRPr lang="ko-KR" altLang="en-US" sz="1400"/>
          </a:p>
        </p:txBody>
      </p:sp>
      <p:sp>
        <p:nvSpPr>
          <p:cNvPr id="94" name="TextBox 93"/>
          <p:cNvSpPr txBox="1"/>
          <p:nvPr/>
        </p:nvSpPr>
        <p:spPr>
          <a:xfrm>
            <a:off x="8463060" y="1657154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회원가입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110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서브 </a:t>
            </a:r>
            <a:r>
              <a:rPr lang="ko-KR" altLang="en-US" sz="1200" dirty="0" err="1" smtClean="0"/>
              <a:t>아이콘바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41" name="직선 연결선 140"/>
          <p:cNvCxnSpPr/>
          <p:nvPr/>
        </p:nvCxnSpPr>
        <p:spPr>
          <a:xfrm flipV="1">
            <a:off x="383902" y="1157678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 flipV="1">
            <a:off x="392702" y="1178864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023084" y="2579444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68" name="TextBox 67"/>
          <p:cNvSpPr txBox="1"/>
          <p:nvPr/>
        </p:nvSpPr>
        <p:spPr>
          <a:xfrm>
            <a:off x="1012076" y="296324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관람정보</a:t>
            </a:r>
            <a:endParaRPr lang="en-US" altLang="ko-KR" dirty="0"/>
          </a:p>
        </p:txBody>
      </p:sp>
      <p:sp>
        <p:nvSpPr>
          <p:cNvPr id="69" name="TextBox 68"/>
          <p:cNvSpPr txBox="1"/>
          <p:nvPr/>
        </p:nvSpPr>
        <p:spPr>
          <a:xfrm>
            <a:off x="1012076" y="331547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70" name="TextBox 69"/>
          <p:cNvSpPr txBox="1"/>
          <p:nvPr/>
        </p:nvSpPr>
        <p:spPr>
          <a:xfrm>
            <a:off x="1012076" y="363314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71" name="TextBox 70"/>
          <p:cNvSpPr txBox="1"/>
          <p:nvPr/>
        </p:nvSpPr>
        <p:spPr>
          <a:xfrm>
            <a:off x="1012076" y="4006179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3746571" y="1152763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 flipV="1">
            <a:off x="3755371" y="1173949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435320" y="262166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80" name="TextBox 79"/>
          <p:cNvSpPr txBox="1"/>
          <p:nvPr/>
        </p:nvSpPr>
        <p:spPr>
          <a:xfrm>
            <a:off x="4371748" y="2969035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관람정보</a:t>
            </a:r>
            <a:endParaRPr lang="en-US" altLang="ko-KR" dirty="0"/>
          </a:p>
        </p:txBody>
      </p:sp>
      <p:sp>
        <p:nvSpPr>
          <p:cNvPr id="82" name="TextBox 81"/>
          <p:cNvSpPr txBox="1"/>
          <p:nvPr/>
        </p:nvSpPr>
        <p:spPr>
          <a:xfrm>
            <a:off x="4371748" y="3321265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90" name="TextBox 89"/>
          <p:cNvSpPr txBox="1"/>
          <p:nvPr/>
        </p:nvSpPr>
        <p:spPr>
          <a:xfrm>
            <a:off x="4371748" y="3638935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91" name="TextBox 90"/>
          <p:cNvSpPr txBox="1"/>
          <p:nvPr/>
        </p:nvSpPr>
        <p:spPr>
          <a:xfrm>
            <a:off x="4371748" y="4948402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100" name="곱셈 기호 99"/>
          <p:cNvSpPr/>
          <p:nvPr/>
        </p:nvSpPr>
        <p:spPr>
          <a:xfrm>
            <a:off x="6391964" y="1133751"/>
            <a:ext cx="329666" cy="408934"/>
          </a:xfrm>
          <a:prstGeom prst="mathMultiply">
            <a:avLst>
              <a:gd name="adj1" fmla="val 6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95634" y="4005706"/>
            <a:ext cx="1112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695634" y="4278489"/>
            <a:ext cx="1112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독도사진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695634" y="4498286"/>
            <a:ext cx="1112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교육자료실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>
          <a:xfrm>
            <a:off x="6972607" y="114168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21448" y="120502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38517" y="120142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6972607" y="1141686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 flipV="1">
            <a:off x="6981407" y="1162872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11789" y="2496074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110" name="TextBox 109"/>
          <p:cNvSpPr txBox="1"/>
          <p:nvPr/>
        </p:nvSpPr>
        <p:spPr>
          <a:xfrm>
            <a:off x="7600781" y="287987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관람정보</a:t>
            </a:r>
            <a:endParaRPr lang="en-US" altLang="ko-KR" dirty="0"/>
          </a:p>
        </p:txBody>
      </p:sp>
      <p:sp>
        <p:nvSpPr>
          <p:cNvPr id="111" name="TextBox 110"/>
          <p:cNvSpPr txBox="1"/>
          <p:nvPr/>
        </p:nvSpPr>
        <p:spPr>
          <a:xfrm>
            <a:off x="7600781" y="3232101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112" name="TextBox 111"/>
          <p:cNvSpPr txBox="1"/>
          <p:nvPr/>
        </p:nvSpPr>
        <p:spPr>
          <a:xfrm>
            <a:off x="7600781" y="3549771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113" name="TextBox 112"/>
          <p:cNvSpPr txBox="1"/>
          <p:nvPr/>
        </p:nvSpPr>
        <p:spPr>
          <a:xfrm>
            <a:off x="7600781" y="3922804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114" name="곱셈 기호 113"/>
          <p:cNvSpPr/>
          <p:nvPr/>
        </p:nvSpPr>
        <p:spPr>
          <a:xfrm>
            <a:off x="9618000" y="1122674"/>
            <a:ext cx="329666" cy="408934"/>
          </a:xfrm>
          <a:prstGeom prst="mathMultiply">
            <a:avLst>
              <a:gd name="adj1" fmla="val 6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915773" y="4316391"/>
            <a:ext cx="1112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공지사항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915773" y="4579969"/>
            <a:ext cx="1112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7065337" y="2145585"/>
            <a:ext cx="2675824" cy="96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7489527" y="1624384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8468168" y="1636483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7453370" y="1646109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로그인</a:t>
            </a:r>
            <a:endParaRPr lang="ko-KR" alt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8463060" y="1657154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회원가입</a:t>
            </a:r>
            <a:endParaRPr lang="ko-KR" altLang="en-US" sz="1400"/>
          </a:p>
        </p:txBody>
      </p:sp>
      <p:cxnSp>
        <p:nvCxnSpPr>
          <p:cNvPr id="89" name="직선 연결선 88"/>
          <p:cNvCxnSpPr/>
          <p:nvPr/>
        </p:nvCxnSpPr>
        <p:spPr>
          <a:xfrm>
            <a:off x="3822124" y="2124884"/>
            <a:ext cx="2675824" cy="96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4246314" y="1603683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224955" y="1615782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210157" y="1625408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로그인</a:t>
            </a:r>
            <a:endParaRPr lang="ko-KR" altLang="en-US" sz="1400"/>
          </a:p>
        </p:txBody>
      </p:sp>
      <p:sp>
        <p:nvSpPr>
          <p:cNvPr id="95" name="TextBox 94"/>
          <p:cNvSpPr txBox="1"/>
          <p:nvPr/>
        </p:nvSpPr>
        <p:spPr>
          <a:xfrm>
            <a:off x="5219847" y="1636453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회원가입</a:t>
            </a:r>
            <a:endParaRPr lang="ko-KR" altLang="en-US" sz="1400"/>
          </a:p>
        </p:txBody>
      </p:sp>
      <p:cxnSp>
        <p:nvCxnSpPr>
          <p:cNvPr id="96" name="직선 연결선 95"/>
          <p:cNvCxnSpPr/>
          <p:nvPr/>
        </p:nvCxnSpPr>
        <p:spPr>
          <a:xfrm>
            <a:off x="465285" y="2115276"/>
            <a:ext cx="2675824" cy="96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/>
          <p:cNvSpPr/>
          <p:nvPr/>
        </p:nvSpPr>
        <p:spPr>
          <a:xfrm>
            <a:off x="889475" y="1594075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68116" y="1606174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853318" y="1615800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로그인</a:t>
            </a:r>
            <a:endParaRPr lang="ko-KR" altLang="en-US" sz="1400"/>
          </a:p>
        </p:txBody>
      </p:sp>
      <p:sp>
        <p:nvSpPr>
          <p:cNvPr id="108" name="TextBox 107"/>
          <p:cNvSpPr txBox="1"/>
          <p:nvPr/>
        </p:nvSpPr>
        <p:spPr>
          <a:xfrm>
            <a:off x="1863008" y="1626845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회원가입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7511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한쪽 모서리가 둥근 사각형 122"/>
          <p:cNvSpPr/>
          <p:nvPr/>
        </p:nvSpPr>
        <p:spPr>
          <a:xfrm rot="10800000" flipH="1">
            <a:off x="390758" y="3683142"/>
            <a:ext cx="2959403" cy="2465195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한쪽 모서리가 둥근 사각형 39"/>
          <p:cNvSpPr/>
          <p:nvPr/>
        </p:nvSpPr>
        <p:spPr>
          <a:xfrm rot="10800000">
            <a:off x="3732129" y="3628225"/>
            <a:ext cx="2974806" cy="2406320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전시관 소개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sp>
        <p:nvSpPr>
          <p:cNvPr id="103" name="직사각형 102"/>
          <p:cNvSpPr/>
          <p:nvPr/>
        </p:nvSpPr>
        <p:spPr>
          <a:xfrm>
            <a:off x="6972607" y="114168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21448" y="120502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38517" y="120142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인사말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39827" y="223976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390758" y="3681123"/>
            <a:ext cx="2966259" cy="2432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 flipV="1">
            <a:off x="400042" y="3699345"/>
            <a:ext cx="2847476" cy="2335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378016" y="4688086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6444598" y="12977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6444598" y="13374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6444598" y="12587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9718052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9718052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9718052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3877937" y="3643146"/>
            <a:ext cx="2827672" cy="2305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대각선 방향의 모서리가 둥근 사각형 125"/>
          <p:cNvSpPr/>
          <p:nvPr/>
        </p:nvSpPr>
        <p:spPr>
          <a:xfrm>
            <a:off x="416907" y="2697208"/>
            <a:ext cx="2938271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 flipV="1">
            <a:off x="3748634" y="3661368"/>
            <a:ext cx="2950120" cy="2420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726608" y="4650109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77937" y="1860806"/>
            <a:ext cx="24549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안녕하십니까</a:t>
            </a:r>
            <a:r>
              <a:rPr lang="en-US" altLang="ko-KR" sz="1100" dirty="0" smtClean="0"/>
              <a:t>? </a:t>
            </a:r>
            <a:r>
              <a:rPr lang="ko-KR" altLang="en-US" sz="1100" dirty="0" smtClean="0"/>
              <a:t>독도와 독도전시관을 사랑해 주셔서 진심으로 감사드립니다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877937" y="2584159"/>
            <a:ext cx="2454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r>
              <a:rPr lang="ko-KR" altLang="en-US" sz="1000" dirty="0" smtClean="0"/>
              <a:t> 독도전시관은</a:t>
            </a:r>
            <a:r>
              <a:rPr lang="en-US" altLang="ko-KR" sz="1000" dirty="0" smtClean="0"/>
              <a:t>＇</a:t>
            </a:r>
            <a:r>
              <a:rPr lang="ko-KR" altLang="en-US" sz="1000" dirty="0" smtClean="0"/>
              <a:t>찾아가는 </a:t>
            </a:r>
            <a:r>
              <a:rPr lang="ko-KR" altLang="en-US" sz="1000" dirty="0" err="1" smtClean="0"/>
              <a:t>독도교육의</a:t>
            </a:r>
            <a:r>
              <a:rPr lang="ko-KR" altLang="en-US" sz="1000" dirty="0" smtClean="0"/>
              <a:t> 장</a:t>
            </a:r>
            <a:r>
              <a:rPr lang="en-US" altLang="ko-KR" sz="1000" dirty="0" smtClean="0"/>
              <a:t>＇</a:t>
            </a:r>
            <a:r>
              <a:rPr lang="ko-KR" altLang="en-US" sz="1000" dirty="0" smtClean="0"/>
              <a:t>으로서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세종시 지역의 학생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교원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학부모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시민들에게 독도에 대한 이해를 높이고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독도에 대한 사랑과 영토 </a:t>
            </a:r>
            <a:r>
              <a:rPr lang="ko-KR" altLang="en-US" sz="1000" dirty="0" err="1" smtClean="0"/>
              <a:t>주권의식을</a:t>
            </a:r>
            <a:r>
              <a:rPr lang="ko-KR" altLang="en-US" sz="1000" dirty="0" smtClean="0"/>
              <a:t> 확산시키고자 개관하였습니다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232673" y="1807386"/>
            <a:ext cx="24549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우리민족의 정신이자 자존심인 독도에 대한 명확한 역사관과 </a:t>
            </a:r>
            <a:r>
              <a:rPr lang="ko-KR" altLang="en-US" sz="1100" dirty="0" err="1" smtClean="0"/>
              <a:t>영토관을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갖게되기를</a:t>
            </a:r>
            <a:r>
              <a:rPr lang="ko-KR" altLang="en-US" sz="1100" dirty="0" smtClean="0"/>
              <a:t> 희망 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236560" y="2912966"/>
            <a:ext cx="24549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독도는 우리민족의 정신이자 자존심이므로 우리 학생</a:t>
            </a:r>
            <a:r>
              <a:rPr lang="en-US" altLang="ko-KR" sz="1000" dirty="0"/>
              <a:t>, </a:t>
            </a:r>
            <a:r>
              <a:rPr lang="ko-KR" altLang="en-US" sz="1000" dirty="0"/>
              <a:t>교원</a:t>
            </a:r>
            <a:r>
              <a:rPr lang="en-US" altLang="ko-KR" sz="1000" dirty="0"/>
              <a:t>, </a:t>
            </a:r>
            <a:r>
              <a:rPr lang="ko-KR" altLang="en-US" sz="1000" dirty="0"/>
              <a:t>학부모</a:t>
            </a:r>
            <a:r>
              <a:rPr lang="en-US" altLang="ko-KR" sz="1000" dirty="0"/>
              <a:t>, </a:t>
            </a:r>
            <a:r>
              <a:rPr lang="ko-KR" altLang="en-US" sz="1000" dirty="0"/>
              <a:t>시민들 모두에게 독도에 대한 명확한 역사관과 </a:t>
            </a:r>
            <a:r>
              <a:rPr lang="ko-KR" altLang="en-US" sz="1000" dirty="0" err="1"/>
              <a:t>영토관을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갖게하고</a:t>
            </a:r>
            <a:r>
              <a:rPr lang="en-US" altLang="ko-KR" sz="1000" dirty="0"/>
              <a:t>, </a:t>
            </a:r>
            <a:r>
              <a:rPr lang="ko-KR" altLang="en-US" sz="1000" dirty="0"/>
              <a:t>우리의 소중한 땅 독도를 지키고 가꾸려는 의지를 키우는 것이 이 시대를 사는 우리의 중요한 </a:t>
            </a:r>
            <a:r>
              <a:rPr lang="ko-KR" altLang="en-US" sz="1000" dirty="0" err="1"/>
              <a:t>임무이자</a:t>
            </a:r>
            <a:r>
              <a:rPr lang="ko-KR" altLang="en-US" sz="1000" dirty="0"/>
              <a:t> 역사적 사명이라 생각합니다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독도전시관의 다양한 정보가 이곳을 찾는 모든 분들께서 유의미하게 학습</a:t>
            </a:r>
            <a:r>
              <a:rPr lang="en-US" altLang="ko-KR" sz="1000" dirty="0"/>
              <a:t>‧</a:t>
            </a:r>
            <a:r>
              <a:rPr lang="ko-KR" altLang="en-US" sz="1000" dirty="0" err="1"/>
              <a:t>체험하시는데</a:t>
            </a:r>
            <a:r>
              <a:rPr lang="ko-KR" altLang="en-US" sz="1000" dirty="0"/>
              <a:t> 작은 도움이 되기를 바라고</a:t>
            </a:r>
            <a:r>
              <a:rPr lang="en-US" altLang="ko-KR" sz="1000" dirty="0"/>
              <a:t>, </a:t>
            </a:r>
            <a:r>
              <a:rPr lang="ko-KR" altLang="en-US" sz="1000" dirty="0"/>
              <a:t>우리 모두가 독도를 사랑하고 실천하는 계기가 되기를 희망하며</a:t>
            </a:r>
            <a:r>
              <a:rPr lang="en-US" altLang="ko-KR" sz="1000" dirty="0"/>
              <a:t>, </a:t>
            </a:r>
            <a:r>
              <a:rPr lang="ko-KR" altLang="en-US" sz="1000" dirty="0"/>
              <a:t>독도전시관이 지역사회의 교육 및 문화공간이 되기를 기대합니다</a:t>
            </a:r>
            <a:r>
              <a:rPr lang="en-US" altLang="ko-KR" sz="1000" dirty="0"/>
              <a:t>. </a:t>
            </a:r>
            <a:r>
              <a:rPr lang="ko-KR" altLang="en-US" sz="1000" dirty="0"/>
              <a:t>감사합니다</a:t>
            </a:r>
            <a:r>
              <a:rPr lang="en-US" altLang="ko-KR" sz="1000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3831" y="2896286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98778" y="28493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435536" y="2895134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81457" y="2884751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전시관 소개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한쪽 모서리가 둥근 사각형 1"/>
          <p:cNvSpPr/>
          <p:nvPr/>
        </p:nvSpPr>
        <p:spPr>
          <a:xfrm flipH="1">
            <a:off x="412046" y="1820747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98855" y="2567998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7321" y="4051994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44482" y="2492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0019" y="3373851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685801" y="5465597"/>
            <a:ext cx="667883" cy="463939"/>
            <a:chOff x="1877081" y="5292047"/>
            <a:chExt cx="1140399" cy="792168"/>
          </a:xfrm>
        </p:grpSpPr>
        <p:sp>
          <p:nvSpPr>
            <p:cNvPr id="110" name="타원 10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97321" y="5155111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2315</Words>
  <Application>Microsoft Office PowerPoint</Application>
  <PresentationFormat>와이드스크린</PresentationFormat>
  <Paragraphs>985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DW-023</dc:creator>
  <cp:lastModifiedBy>DW-023</cp:lastModifiedBy>
  <cp:revision>40</cp:revision>
  <dcterms:created xsi:type="dcterms:W3CDTF">2023-10-13T05:24:59Z</dcterms:created>
  <dcterms:modified xsi:type="dcterms:W3CDTF">2023-10-17T06:16:58Z</dcterms:modified>
</cp:coreProperties>
</file>