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7" r:id="rId3"/>
    <p:sldId id="278" r:id="rId4"/>
    <p:sldId id="279" r:id="rId5"/>
    <p:sldId id="280" r:id="rId6"/>
    <p:sldId id="281" r:id="rId7"/>
    <p:sldId id="284" r:id="rId8"/>
    <p:sldId id="282" r:id="rId9"/>
    <p:sldId id="283" r:id="rId10"/>
    <p:sldId id="286" r:id="rId11"/>
    <p:sldId id="288" r:id="rId12"/>
    <p:sldId id="289" r:id="rId13"/>
    <p:sldId id="290" r:id="rId14"/>
    <p:sldId id="294" r:id="rId15"/>
    <p:sldId id="291" r:id="rId16"/>
    <p:sldId id="292" r:id="rId17"/>
    <p:sldId id="293" r:id="rId18"/>
    <p:sldId id="295" r:id="rId19"/>
    <p:sldId id="296" r:id="rId20"/>
    <p:sldId id="297" r:id="rId21"/>
    <p:sldId id="298" r:id="rId22"/>
    <p:sldId id="299" r:id="rId23"/>
    <p:sldId id="300" r:id="rId24"/>
    <p:sldId id="30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6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30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48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90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99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3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40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48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57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19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48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76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74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66639-8AD4-430A-855E-610B8F81E846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8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5281" y="1112565"/>
            <a:ext cx="2574174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18163" y="1112565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93130" y="1137503"/>
            <a:ext cx="3114501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94607" y="1766322"/>
            <a:ext cx="2152996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494607" y="2431235"/>
            <a:ext cx="2152996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493223" y="2096528"/>
            <a:ext cx="775854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1333501" y="2087431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2022764" y="2085298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493223" y="2786269"/>
            <a:ext cx="775854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1333501" y="2777172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2022764" y="2775039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모바일 스토리 보드 제작</a:t>
            </a:r>
            <a:endParaRPr lang="ko-KR" altLang="en-US" sz="1200"/>
          </a:p>
        </p:txBody>
      </p:sp>
      <p:grpSp>
        <p:nvGrpSpPr>
          <p:cNvPr id="53" name="그룹 52"/>
          <p:cNvGrpSpPr/>
          <p:nvPr/>
        </p:nvGrpSpPr>
        <p:grpSpPr>
          <a:xfrm>
            <a:off x="504304" y="3136295"/>
            <a:ext cx="2143300" cy="1916497"/>
            <a:chOff x="3426226" y="1556808"/>
            <a:chExt cx="2725192" cy="2067541"/>
          </a:xfrm>
        </p:grpSpPr>
        <p:sp>
          <p:nvSpPr>
            <p:cNvPr id="47" name="직사각형 46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280598" y="2391358"/>
              <a:ext cx="1531445" cy="3984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IMAGE</a:t>
              </a:r>
              <a:endParaRPr lang="ko-KR" altLang="en-US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04304" y="5134171"/>
            <a:ext cx="996140" cy="890729"/>
            <a:chOff x="3426226" y="1556808"/>
            <a:chExt cx="2725192" cy="2067541"/>
          </a:xfrm>
        </p:grpSpPr>
        <p:sp>
          <p:nvSpPr>
            <p:cNvPr id="65" name="직사각형 64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140629" y="2333481"/>
              <a:ext cx="1808017" cy="5000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1565568" y="5119366"/>
            <a:ext cx="653930" cy="584731"/>
            <a:chOff x="3426226" y="1556808"/>
            <a:chExt cx="2725192" cy="2067541"/>
          </a:xfrm>
        </p:grpSpPr>
        <p:sp>
          <p:nvSpPr>
            <p:cNvPr id="80" name="직사각형 79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2300354" y="5113736"/>
            <a:ext cx="389310" cy="348113"/>
            <a:chOff x="3426226" y="1556808"/>
            <a:chExt cx="2725192" cy="2067541"/>
          </a:xfrm>
        </p:grpSpPr>
        <p:sp>
          <p:nvSpPr>
            <p:cNvPr id="86" name="직사각형 85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3509751" y="2176536"/>
              <a:ext cx="2539838" cy="9139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" dirty="0" smtClean="0"/>
                <a:t>IMAGE</a:t>
              </a:r>
              <a:endParaRPr lang="ko-KR" altLang="en-US" sz="400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38303" y="1280028"/>
            <a:ext cx="1520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TITLE </a:t>
            </a:r>
            <a:r>
              <a:rPr lang="ko-KR" altLang="en-US" sz="1600" dirty="0" smtClean="0"/>
              <a:t>텍스트</a:t>
            </a:r>
            <a:endParaRPr lang="ko-KR" altLang="en-US" sz="1600" dirty="0"/>
          </a:p>
        </p:txBody>
      </p:sp>
      <p:sp>
        <p:nvSpPr>
          <p:cNvPr id="91" name="TextBox 90"/>
          <p:cNvSpPr txBox="1"/>
          <p:nvPr/>
        </p:nvSpPr>
        <p:spPr>
          <a:xfrm>
            <a:off x="438303" y="1505364"/>
            <a:ext cx="1520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기본 내용 </a:t>
            </a:r>
            <a:r>
              <a:rPr lang="ko-KR" altLang="en-US" sz="1000" dirty="0"/>
              <a:t>텍</a:t>
            </a:r>
            <a:r>
              <a:rPr lang="ko-KR" altLang="en-US" sz="1000" dirty="0" smtClean="0"/>
              <a:t>스트</a:t>
            </a:r>
            <a:endParaRPr lang="ko-KR" altLang="en-US" sz="1000" dirty="0"/>
          </a:p>
        </p:txBody>
      </p:sp>
      <p:grpSp>
        <p:nvGrpSpPr>
          <p:cNvPr id="96" name="그룹 95"/>
          <p:cNvGrpSpPr/>
          <p:nvPr/>
        </p:nvGrpSpPr>
        <p:grpSpPr>
          <a:xfrm>
            <a:off x="3613163" y="5414943"/>
            <a:ext cx="330522" cy="578307"/>
            <a:chOff x="3945168" y="2839833"/>
            <a:chExt cx="475386" cy="917520"/>
          </a:xfrm>
        </p:grpSpPr>
        <p:sp>
          <p:nvSpPr>
            <p:cNvPr id="94" name="타원 93"/>
            <p:cNvSpPr/>
            <p:nvPr/>
          </p:nvSpPr>
          <p:spPr>
            <a:xfrm>
              <a:off x="3956858" y="2839833"/>
              <a:ext cx="452007" cy="45200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94"/>
            <p:cNvSpPr/>
            <p:nvPr/>
          </p:nvSpPr>
          <p:spPr>
            <a:xfrm rot="16200000">
              <a:off x="3924244" y="3261043"/>
              <a:ext cx="517234" cy="47538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3521135" y="1280028"/>
            <a:ext cx="653930" cy="584731"/>
            <a:chOff x="3426226" y="1556808"/>
            <a:chExt cx="2725192" cy="2067541"/>
          </a:xfrm>
        </p:grpSpPr>
        <p:sp>
          <p:nvSpPr>
            <p:cNvPr id="98" name="직사각형 9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459768" y="1284405"/>
            <a:ext cx="653930" cy="584731"/>
            <a:chOff x="3426226" y="1556808"/>
            <a:chExt cx="2725192" cy="2067541"/>
          </a:xfrm>
        </p:grpSpPr>
        <p:sp>
          <p:nvSpPr>
            <p:cNvPr id="103" name="직사각형 10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5353396" y="1291442"/>
            <a:ext cx="653930" cy="584731"/>
            <a:chOff x="3426226" y="1556808"/>
            <a:chExt cx="2725192" cy="2067541"/>
          </a:xfrm>
        </p:grpSpPr>
        <p:sp>
          <p:nvSpPr>
            <p:cNvPr id="108" name="직사각형 10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연결선 10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3521135" y="2008291"/>
            <a:ext cx="653930" cy="584731"/>
            <a:chOff x="3426226" y="1556808"/>
            <a:chExt cx="2725192" cy="2067541"/>
          </a:xfrm>
        </p:grpSpPr>
        <p:sp>
          <p:nvSpPr>
            <p:cNvPr id="113" name="직사각형 11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4459768" y="2012668"/>
            <a:ext cx="653930" cy="584731"/>
            <a:chOff x="3426226" y="1556808"/>
            <a:chExt cx="2725192" cy="2067541"/>
          </a:xfrm>
        </p:grpSpPr>
        <p:sp>
          <p:nvSpPr>
            <p:cNvPr id="118" name="직사각형 11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5353396" y="2019705"/>
            <a:ext cx="653930" cy="584731"/>
            <a:chOff x="3426226" y="1556808"/>
            <a:chExt cx="2725192" cy="2067541"/>
          </a:xfrm>
        </p:grpSpPr>
        <p:sp>
          <p:nvSpPr>
            <p:cNvPr id="123" name="직사각형 12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3509017" y="3775499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28" name="직사각형 12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4447650" y="3779876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33" name="직사각형 13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5341278" y="3786913"/>
            <a:ext cx="653930" cy="584731"/>
            <a:chOff x="3426226" y="1556808"/>
            <a:chExt cx="2725192" cy="2067541"/>
          </a:xfrm>
        </p:grpSpPr>
        <p:sp>
          <p:nvSpPr>
            <p:cNvPr id="138" name="직사각형 13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9" name="직선 연결선 13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3509017" y="4503762"/>
            <a:ext cx="653930" cy="584731"/>
            <a:chOff x="3426226" y="1556808"/>
            <a:chExt cx="2725192" cy="2067541"/>
          </a:xfrm>
        </p:grpSpPr>
        <p:sp>
          <p:nvSpPr>
            <p:cNvPr id="143" name="직사각형 14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직선 연결선 14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4447650" y="4508139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48" name="직사각형 14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9" name="직선 연결선 14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5341278" y="4515176"/>
            <a:ext cx="653930" cy="584731"/>
            <a:chOff x="3426226" y="1556808"/>
            <a:chExt cx="2725192" cy="2067541"/>
          </a:xfrm>
        </p:grpSpPr>
        <p:sp>
          <p:nvSpPr>
            <p:cNvPr id="153" name="직사각형 15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4285394" y="2708904"/>
            <a:ext cx="978442" cy="885092"/>
            <a:chOff x="4200387" y="2634081"/>
            <a:chExt cx="1109237" cy="1003408"/>
          </a:xfrm>
        </p:grpSpPr>
        <p:sp>
          <p:nvSpPr>
            <p:cNvPr id="157" name="순서도: 연결자 156"/>
            <p:cNvSpPr/>
            <p:nvPr/>
          </p:nvSpPr>
          <p:spPr>
            <a:xfrm>
              <a:off x="4456304" y="2634081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순서도: 연결자 157"/>
            <p:cNvSpPr/>
            <p:nvPr/>
          </p:nvSpPr>
          <p:spPr>
            <a:xfrm>
              <a:off x="4456304" y="2817368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순서도: 연결자 158"/>
            <p:cNvSpPr/>
            <p:nvPr/>
          </p:nvSpPr>
          <p:spPr>
            <a:xfrm>
              <a:off x="4455406" y="3019230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순서도: 연결자 159"/>
            <p:cNvSpPr/>
            <p:nvPr/>
          </p:nvSpPr>
          <p:spPr>
            <a:xfrm>
              <a:off x="4455406" y="3251434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순서도: 연결자 160"/>
            <p:cNvSpPr/>
            <p:nvPr/>
          </p:nvSpPr>
          <p:spPr>
            <a:xfrm>
              <a:off x="4448557" y="3475000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순서도: 연결자 166"/>
            <p:cNvSpPr/>
            <p:nvPr/>
          </p:nvSpPr>
          <p:spPr>
            <a:xfrm>
              <a:off x="4687685" y="264256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순서도: 연결자 167"/>
            <p:cNvSpPr/>
            <p:nvPr/>
          </p:nvSpPr>
          <p:spPr>
            <a:xfrm>
              <a:off x="4687685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순서도: 연결자 168"/>
            <p:cNvSpPr/>
            <p:nvPr/>
          </p:nvSpPr>
          <p:spPr>
            <a:xfrm>
              <a:off x="4686787" y="3027718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순서도: 연결자 169"/>
            <p:cNvSpPr/>
            <p:nvPr/>
          </p:nvSpPr>
          <p:spPr>
            <a:xfrm>
              <a:off x="4686787" y="325992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순서도: 연결자 170"/>
            <p:cNvSpPr/>
            <p:nvPr/>
          </p:nvSpPr>
          <p:spPr>
            <a:xfrm>
              <a:off x="4679938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순서도: 연결자 171"/>
            <p:cNvSpPr/>
            <p:nvPr/>
          </p:nvSpPr>
          <p:spPr>
            <a:xfrm>
              <a:off x="4911810" y="264256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순서도: 연결자 172"/>
            <p:cNvSpPr/>
            <p:nvPr/>
          </p:nvSpPr>
          <p:spPr>
            <a:xfrm>
              <a:off x="4911810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순서도: 연결자 173"/>
            <p:cNvSpPr/>
            <p:nvPr/>
          </p:nvSpPr>
          <p:spPr>
            <a:xfrm>
              <a:off x="4910912" y="302771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순서도: 연결자 174"/>
            <p:cNvSpPr/>
            <p:nvPr/>
          </p:nvSpPr>
          <p:spPr>
            <a:xfrm>
              <a:off x="4910912" y="3259922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순서도: 연결자 175"/>
            <p:cNvSpPr/>
            <p:nvPr/>
          </p:nvSpPr>
          <p:spPr>
            <a:xfrm>
              <a:off x="4904063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순서도: 연결자 176"/>
            <p:cNvSpPr/>
            <p:nvPr/>
          </p:nvSpPr>
          <p:spPr>
            <a:xfrm>
              <a:off x="5156386" y="264333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순서도: 연결자 177"/>
            <p:cNvSpPr/>
            <p:nvPr/>
          </p:nvSpPr>
          <p:spPr>
            <a:xfrm>
              <a:off x="5156386" y="282661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순서도: 연결자 178"/>
            <p:cNvSpPr/>
            <p:nvPr/>
          </p:nvSpPr>
          <p:spPr>
            <a:xfrm>
              <a:off x="5155488" y="3028481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순서도: 연결자 179"/>
            <p:cNvSpPr/>
            <p:nvPr/>
          </p:nvSpPr>
          <p:spPr>
            <a:xfrm>
              <a:off x="5155488" y="3260685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순서도: 연결자 180"/>
            <p:cNvSpPr/>
            <p:nvPr/>
          </p:nvSpPr>
          <p:spPr>
            <a:xfrm>
              <a:off x="5148639" y="3484251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순서도: 연결자 181"/>
            <p:cNvSpPr/>
            <p:nvPr/>
          </p:nvSpPr>
          <p:spPr>
            <a:xfrm>
              <a:off x="4208134" y="2642569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순서도: 연결자 182"/>
            <p:cNvSpPr/>
            <p:nvPr/>
          </p:nvSpPr>
          <p:spPr>
            <a:xfrm>
              <a:off x="4208134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순서도: 연결자 183"/>
            <p:cNvSpPr/>
            <p:nvPr/>
          </p:nvSpPr>
          <p:spPr>
            <a:xfrm>
              <a:off x="4207236" y="302771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순서도: 연결자 184"/>
            <p:cNvSpPr/>
            <p:nvPr/>
          </p:nvSpPr>
          <p:spPr>
            <a:xfrm>
              <a:off x="4207236" y="325992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연결자 185"/>
            <p:cNvSpPr/>
            <p:nvPr/>
          </p:nvSpPr>
          <p:spPr>
            <a:xfrm>
              <a:off x="4200387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8" name="L 도형 187"/>
          <p:cNvSpPr/>
          <p:nvPr/>
        </p:nvSpPr>
        <p:spPr>
          <a:xfrm rot="19170624">
            <a:off x="3401414" y="3530914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L 도형 188"/>
          <p:cNvSpPr/>
          <p:nvPr/>
        </p:nvSpPr>
        <p:spPr>
          <a:xfrm rot="19170624">
            <a:off x="4324528" y="3505697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L 도형 189"/>
          <p:cNvSpPr/>
          <p:nvPr/>
        </p:nvSpPr>
        <p:spPr>
          <a:xfrm rot="19170624">
            <a:off x="4306753" y="4246809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>
            <a:off x="3465517" y="5340136"/>
            <a:ext cx="656299" cy="656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4578719" y="5302721"/>
            <a:ext cx="285099" cy="28509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포인트가 5개인 별 91"/>
          <p:cNvSpPr/>
          <p:nvPr/>
        </p:nvSpPr>
        <p:spPr>
          <a:xfrm>
            <a:off x="4596001" y="5317297"/>
            <a:ext cx="250537" cy="250537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포인트가 5개인 별 316"/>
          <p:cNvSpPr/>
          <p:nvPr/>
        </p:nvSpPr>
        <p:spPr>
          <a:xfrm>
            <a:off x="7889375" y="417845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6" name="그룹 195"/>
          <p:cNvGrpSpPr/>
          <p:nvPr/>
        </p:nvGrpSpPr>
        <p:grpSpPr>
          <a:xfrm>
            <a:off x="4226036" y="5311383"/>
            <a:ext cx="285099" cy="285099"/>
            <a:chOff x="4226036" y="5311383"/>
            <a:chExt cx="285099" cy="285099"/>
          </a:xfrm>
        </p:grpSpPr>
        <p:sp>
          <p:nvSpPr>
            <p:cNvPr id="194" name="모서리가 둥근 직사각형 193"/>
            <p:cNvSpPr/>
            <p:nvPr/>
          </p:nvSpPr>
          <p:spPr>
            <a:xfrm>
              <a:off x="4226036" y="5311383"/>
              <a:ext cx="285099" cy="28509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포인트가 5개인 별 194"/>
            <p:cNvSpPr/>
            <p:nvPr/>
          </p:nvSpPr>
          <p:spPr>
            <a:xfrm>
              <a:off x="4243318" y="5325959"/>
              <a:ext cx="250537" cy="250537"/>
            </a:xfrm>
            <a:prstGeom prst="star5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8" name="직사각형 197"/>
          <p:cNvSpPr/>
          <p:nvPr/>
        </p:nvSpPr>
        <p:spPr>
          <a:xfrm>
            <a:off x="6808124" y="1280028"/>
            <a:ext cx="2880359" cy="17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6808123" y="1512662"/>
            <a:ext cx="2880359" cy="17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/>
          <p:cNvSpPr/>
          <p:nvPr/>
        </p:nvSpPr>
        <p:spPr>
          <a:xfrm>
            <a:off x="6808123" y="1745296"/>
            <a:ext cx="1180405" cy="191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8013466" y="1749691"/>
            <a:ext cx="814637" cy="187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8853041" y="1749691"/>
            <a:ext cx="814637" cy="187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4" name="그룹 213"/>
          <p:cNvGrpSpPr/>
          <p:nvPr/>
        </p:nvGrpSpPr>
        <p:grpSpPr>
          <a:xfrm>
            <a:off x="7791792" y="1753755"/>
            <a:ext cx="195166" cy="193210"/>
            <a:chOff x="7730578" y="2617832"/>
            <a:chExt cx="195166" cy="193210"/>
          </a:xfrm>
        </p:grpSpPr>
        <p:sp>
          <p:nvSpPr>
            <p:cNvPr id="213" name="직사각형 212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순서도: 병합 92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0" name="그룹 229"/>
          <p:cNvGrpSpPr/>
          <p:nvPr/>
        </p:nvGrpSpPr>
        <p:grpSpPr>
          <a:xfrm>
            <a:off x="8632937" y="1745296"/>
            <a:ext cx="195166" cy="193210"/>
            <a:chOff x="7730578" y="2617832"/>
            <a:chExt cx="195166" cy="193210"/>
          </a:xfrm>
        </p:grpSpPr>
        <p:sp>
          <p:nvSpPr>
            <p:cNvPr id="231" name="직사각형 230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순서도: 병합 231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3" name="그룹 232"/>
          <p:cNvGrpSpPr/>
          <p:nvPr/>
        </p:nvGrpSpPr>
        <p:grpSpPr>
          <a:xfrm>
            <a:off x="9480049" y="1745296"/>
            <a:ext cx="195166" cy="193210"/>
            <a:chOff x="7730578" y="2617832"/>
            <a:chExt cx="195166" cy="193210"/>
          </a:xfrm>
        </p:grpSpPr>
        <p:sp>
          <p:nvSpPr>
            <p:cNvPr id="234" name="직사각형 233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순서도: 병합 234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794856" y="1954369"/>
            <a:ext cx="2895703" cy="1034037"/>
            <a:chOff x="6794856" y="1954369"/>
            <a:chExt cx="2895703" cy="1034037"/>
          </a:xfrm>
        </p:grpSpPr>
        <p:sp>
          <p:nvSpPr>
            <p:cNvPr id="202" name="직사각형 201"/>
            <p:cNvSpPr/>
            <p:nvPr/>
          </p:nvSpPr>
          <p:spPr>
            <a:xfrm>
              <a:off x="6808123" y="1997154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6810200" y="2252719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6" name="그룹 235"/>
            <p:cNvGrpSpPr/>
            <p:nvPr/>
          </p:nvGrpSpPr>
          <p:grpSpPr>
            <a:xfrm>
              <a:off x="9493316" y="1986712"/>
              <a:ext cx="195166" cy="193210"/>
              <a:chOff x="7730578" y="2617832"/>
              <a:chExt cx="195166" cy="193210"/>
            </a:xfrm>
          </p:grpSpPr>
          <p:sp>
            <p:nvSpPr>
              <p:cNvPr id="237" name="직사각형 236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순서도: 병합 237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9" name="그룹 238"/>
            <p:cNvGrpSpPr/>
            <p:nvPr/>
          </p:nvGrpSpPr>
          <p:grpSpPr>
            <a:xfrm>
              <a:off x="9494429" y="2244778"/>
              <a:ext cx="195166" cy="193210"/>
              <a:chOff x="7730578" y="2617832"/>
              <a:chExt cx="195166" cy="193210"/>
            </a:xfrm>
          </p:grpSpPr>
          <p:sp>
            <p:nvSpPr>
              <p:cNvPr id="240" name="직사각형 239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순서도: 병합 240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6" name="직사각형 245"/>
            <p:cNvSpPr/>
            <p:nvPr/>
          </p:nvSpPr>
          <p:spPr>
            <a:xfrm>
              <a:off x="6809718" y="2431599"/>
              <a:ext cx="2880359" cy="508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6808123" y="2211737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801490" y="195436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grpSp>
          <p:nvGrpSpPr>
            <p:cNvPr id="252" name="그룹 251"/>
            <p:cNvGrpSpPr/>
            <p:nvPr/>
          </p:nvGrpSpPr>
          <p:grpSpPr>
            <a:xfrm>
              <a:off x="6809718" y="2423283"/>
              <a:ext cx="2880359" cy="508821"/>
              <a:chOff x="6794856" y="3007143"/>
              <a:chExt cx="2880359" cy="508821"/>
            </a:xfrm>
          </p:grpSpPr>
          <p:sp>
            <p:nvSpPr>
              <p:cNvPr id="242" name="직사각형 241"/>
              <p:cNvSpPr/>
              <p:nvPr/>
            </p:nvSpPr>
            <p:spPr>
              <a:xfrm>
                <a:off x="6794856" y="3007143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직사각형 242"/>
              <p:cNvSpPr/>
              <p:nvPr/>
            </p:nvSpPr>
            <p:spPr>
              <a:xfrm>
                <a:off x="6801490" y="3181970"/>
                <a:ext cx="2862853" cy="1757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직사각형 243"/>
              <p:cNvSpPr/>
              <p:nvPr/>
            </p:nvSpPr>
            <p:spPr>
              <a:xfrm>
                <a:off x="6794856" y="3341137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7" name="TextBox 246"/>
            <p:cNvSpPr txBox="1"/>
            <p:nvPr/>
          </p:nvSpPr>
          <p:spPr>
            <a:xfrm>
              <a:off x="6794856" y="240135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6794856" y="258383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6801490" y="275757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257" name="TextBox 256"/>
          <p:cNvSpPr txBox="1"/>
          <p:nvPr/>
        </p:nvSpPr>
        <p:spPr>
          <a:xfrm>
            <a:off x="6790556" y="1485455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이메일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6801490" y="1244216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이름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6801490" y="1713205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년도</a:t>
            </a:r>
            <a:endParaRPr lang="ko-KR" altLang="en-US" sz="900" dirty="0"/>
          </a:p>
        </p:txBody>
      </p:sp>
      <p:sp>
        <p:nvSpPr>
          <p:cNvPr id="255" name="TextBox 254"/>
          <p:cNvSpPr txBox="1"/>
          <p:nvPr/>
        </p:nvSpPr>
        <p:spPr>
          <a:xfrm>
            <a:off x="8134734" y="1729079"/>
            <a:ext cx="3828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월</a:t>
            </a:r>
            <a:endParaRPr lang="ko-KR" altLang="en-US" sz="900" dirty="0"/>
          </a:p>
        </p:txBody>
      </p:sp>
      <p:sp>
        <p:nvSpPr>
          <p:cNvPr id="256" name="TextBox 255"/>
          <p:cNvSpPr txBox="1"/>
          <p:nvPr/>
        </p:nvSpPr>
        <p:spPr>
          <a:xfrm>
            <a:off x="8929009" y="1721188"/>
            <a:ext cx="4995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일</a:t>
            </a:r>
          </a:p>
        </p:txBody>
      </p:sp>
      <p:sp>
        <p:nvSpPr>
          <p:cNvPr id="261" name="직사각형 260"/>
          <p:cNvSpPr/>
          <p:nvPr/>
        </p:nvSpPr>
        <p:spPr>
          <a:xfrm>
            <a:off x="6828607" y="4161160"/>
            <a:ext cx="963334" cy="192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/>
          <p:cNvSpPr/>
          <p:nvPr/>
        </p:nvSpPr>
        <p:spPr>
          <a:xfrm>
            <a:off x="6830683" y="4425803"/>
            <a:ext cx="961233" cy="183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3" name="그룹 262"/>
          <p:cNvGrpSpPr/>
          <p:nvPr/>
        </p:nvGrpSpPr>
        <p:grpSpPr>
          <a:xfrm>
            <a:off x="7585721" y="4159543"/>
            <a:ext cx="197431" cy="193210"/>
            <a:chOff x="7730578" y="2617832"/>
            <a:chExt cx="195166" cy="193210"/>
          </a:xfrm>
        </p:grpSpPr>
        <p:sp>
          <p:nvSpPr>
            <p:cNvPr id="277" name="직사각형 276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순서도: 병합 277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4" name="그룹 263"/>
          <p:cNvGrpSpPr/>
          <p:nvPr/>
        </p:nvGrpSpPr>
        <p:grpSpPr>
          <a:xfrm>
            <a:off x="7585721" y="4434119"/>
            <a:ext cx="197431" cy="156716"/>
            <a:chOff x="7730578" y="2617832"/>
            <a:chExt cx="195166" cy="193210"/>
          </a:xfrm>
        </p:grpSpPr>
        <p:sp>
          <p:nvSpPr>
            <p:cNvPr id="275" name="직사각형 274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순서도: 병합 275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5" name="직사각형 264"/>
          <p:cNvSpPr/>
          <p:nvPr/>
        </p:nvSpPr>
        <p:spPr>
          <a:xfrm>
            <a:off x="6830202" y="4590835"/>
            <a:ext cx="961720" cy="531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TextBox 265"/>
          <p:cNvSpPr txBox="1"/>
          <p:nvPr/>
        </p:nvSpPr>
        <p:spPr>
          <a:xfrm>
            <a:off x="6828604" y="4393369"/>
            <a:ext cx="10729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endParaRPr lang="ko-KR" altLang="en-US" sz="900" dirty="0"/>
          </a:p>
        </p:txBody>
      </p:sp>
      <p:sp>
        <p:nvSpPr>
          <p:cNvPr id="267" name="TextBox 266"/>
          <p:cNvSpPr txBox="1"/>
          <p:nvPr/>
        </p:nvSpPr>
        <p:spPr>
          <a:xfrm>
            <a:off x="6828579" y="4158645"/>
            <a:ext cx="100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endParaRPr lang="ko-KR" altLang="en-US" sz="900" dirty="0"/>
          </a:p>
        </p:txBody>
      </p:sp>
      <p:grpSp>
        <p:nvGrpSpPr>
          <p:cNvPr id="268" name="그룹 267"/>
          <p:cNvGrpSpPr/>
          <p:nvPr/>
        </p:nvGrpSpPr>
        <p:grpSpPr>
          <a:xfrm>
            <a:off x="6831892" y="4639287"/>
            <a:ext cx="2877969" cy="508821"/>
            <a:chOff x="6794856" y="3007143"/>
            <a:chExt cx="2880359" cy="508821"/>
          </a:xfrm>
        </p:grpSpPr>
        <p:sp>
          <p:nvSpPr>
            <p:cNvPr id="272" name="직사각형 271"/>
            <p:cNvSpPr/>
            <p:nvPr/>
          </p:nvSpPr>
          <p:spPr>
            <a:xfrm>
              <a:off x="6794856" y="3007143"/>
              <a:ext cx="2880359" cy="174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6801491" y="3156637"/>
              <a:ext cx="944052" cy="2011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6794856" y="3341137"/>
              <a:ext cx="2880359" cy="174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9" name="TextBox 268"/>
          <p:cNvSpPr txBox="1"/>
          <p:nvPr/>
        </p:nvSpPr>
        <p:spPr>
          <a:xfrm>
            <a:off x="6815339" y="4581365"/>
            <a:ext cx="976755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1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6815339" y="4765466"/>
            <a:ext cx="875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821972" y="4939206"/>
            <a:ext cx="100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3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298" name="그룹 297"/>
          <p:cNvGrpSpPr/>
          <p:nvPr/>
        </p:nvGrpSpPr>
        <p:grpSpPr>
          <a:xfrm>
            <a:off x="6812922" y="3093429"/>
            <a:ext cx="2929429" cy="1034037"/>
            <a:chOff x="6794856" y="1954369"/>
            <a:chExt cx="2895703" cy="1034037"/>
          </a:xfrm>
        </p:grpSpPr>
        <p:sp>
          <p:nvSpPr>
            <p:cNvPr id="299" name="직사각형 298"/>
            <p:cNvSpPr/>
            <p:nvPr/>
          </p:nvSpPr>
          <p:spPr>
            <a:xfrm>
              <a:off x="6808123" y="1997154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6810200" y="2252719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1" name="그룹 300"/>
            <p:cNvGrpSpPr/>
            <p:nvPr/>
          </p:nvGrpSpPr>
          <p:grpSpPr>
            <a:xfrm>
              <a:off x="9493316" y="1986712"/>
              <a:ext cx="195166" cy="193210"/>
              <a:chOff x="7730578" y="2617832"/>
              <a:chExt cx="195166" cy="193210"/>
            </a:xfrm>
          </p:grpSpPr>
          <p:sp>
            <p:nvSpPr>
              <p:cNvPr id="315" name="직사각형 314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순서도: 병합 315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2" name="그룹 301"/>
            <p:cNvGrpSpPr/>
            <p:nvPr/>
          </p:nvGrpSpPr>
          <p:grpSpPr>
            <a:xfrm>
              <a:off x="9494429" y="2244778"/>
              <a:ext cx="195166" cy="193210"/>
              <a:chOff x="7730578" y="2617832"/>
              <a:chExt cx="195166" cy="193210"/>
            </a:xfrm>
          </p:grpSpPr>
          <p:sp>
            <p:nvSpPr>
              <p:cNvPr id="313" name="직사각형 312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순서도: 병합 313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3" name="직사각형 302"/>
            <p:cNvSpPr/>
            <p:nvPr/>
          </p:nvSpPr>
          <p:spPr>
            <a:xfrm>
              <a:off x="6809718" y="2431599"/>
              <a:ext cx="2880359" cy="508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6808123" y="2211737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6801490" y="195436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grpSp>
          <p:nvGrpSpPr>
            <p:cNvPr id="306" name="그룹 305"/>
            <p:cNvGrpSpPr/>
            <p:nvPr/>
          </p:nvGrpSpPr>
          <p:grpSpPr>
            <a:xfrm>
              <a:off x="6809718" y="2423283"/>
              <a:ext cx="2880359" cy="508821"/>
              <a:chOff x="6794856" y="3007143"/>
              <a:chExt cx="2880359" cy="508821"/>
            </a:xfrm>
          </p:grpSpPr>
          <p:sp>
            <p:nvSpPr>
              <p:cNvPr id="310" name="직사각형 309"/>
              <p:cNvSpPr/>
              <p:nvPr/>
            </p:nvSpPr>
            <p:spPr>
              <a:xfrm>
                <a:off x="6794856" y="3007143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>
                <a:off x="6801490" y="3181970"/>
                <a:ext cx="2862853" cy="1757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>
                <a:off x="6794856" y="3341137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7" name="TextBox 306"/>
            <p:cNvSpPr txBox="1"/>
            <p:nvPr/>
          </p:nvSpPr>
          <p:spPr>
            <a:xfrm>
              <a:off x="6794856" y="240135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6794856" y="258383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6801490" y="275757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318" name="포인트가 5개인 별 317"/>
          <p:cNvSpPr/>
          <p:nvPr/>
        </p:nvSpPr>
        <p:spPr>
          <a:xfrm>
            <a:off x="8206480" y="418048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포인트가 5개인 별 318"/>
          <p:cNvSpPr/>
          <p:nvPr/>
        </p:nvSpPr>
        <p:spPr>
          <a:xfrm>
            <a:off x="8519365" y="4171253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포인트가 5개인 별 319"/>
          <p:cNvSpPr/>
          <p:nvPr/>
        </p:nvSpPr>
        <p:spPr>
          <a:xfrm>
            <a:off x="8837085" y="4171253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포인트가 5개인 별 320"/>
          <p:cNvSpPr/>
          <p:nvPr/>
        </p:nvSpPr>
        <p:spPr>
          <a:xfrm>
            <a:off x="9150589" y="417845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8342236" y="4648059"/>
            <a:ext cx="105889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7866620" y="4648059"/>
            <a:ext cx="5030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순서도: 연결자 326"/>
          <p:cNvSpPr/>
          <p:nvPr/>
        </p:nvSpPr>
        <p:spPr>
          <a:xfrm>
            <a:off x="7600439" y="535554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모서리가 둥근 직사각형 327"/>
          <p:cNvSpPr/>
          <p:nvPr/>
        </p:nvSpPr>
        <p:spPr>
          <a:xfrm>
            <a:off x="7866621" y="4848189"/>
            <a:ext cx="1561942" cy="2046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순서도: 연결자 328"/>
          <p:cNvSpPr/>
          <p:nvPr/>
        </p:nvSpPr>
        <p:spPr>
          <a:xfrm>
            <a:off x="7928388" y="4904580"/>
            <a:ext cx="85075" cy="85075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1" name="직선 연결선 330"/>
          <p:cNvCxnSpPr>
            <a:stCxn id="329" idx="5"/>
          </p:cNvCxnSpPr>
          <p:nvPr/>
        </p:nvCxnSpPr>
        <p:spPr>
          <a:xfrm>
            <a:off x="8001004" y="4977196"/>
            <a:ext cx="74226" cy="3078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순서도: 연결자 332"/>
          <p:cNvSpPr/>
          <p:nvPr/>
        </p:nvSpPr>
        <p:spPr>
          <a:xfrm>
            <a:off x="6899560" y="5355548"/>
            <a:ext cx="138018" cy="160994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순서도: 연결자 333"/>
          <p:cNvSpPr/>
          <p:nvPr/>
        </p:nvSpPr>
        <p:spPr>
          <a:xfrm>
            <a:off x="8280501" y="533860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TextBox 334"/>
          <p:cNvSpPr txBox="1"/>
          <p:nvPr/>
        </p:nvSpPr>
        <p:spPr>
          <a:xfrm>
            <a:off x="7024249" y="5318799"/>
            <a:ext cx="520729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336" name="TextBox 335"/>
          <p:cNvSpPr txBox="1"/>
          <p:nvPr/>
        </p:nvSpPr>
        <p:spPr>
          <a:xfrm>
            <a:off x="7769103" y="5310584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37" name="TextBox 336"/>
          <p:cNvSpPr txBox="1"/>
          <p:nvPr/>
        </p:nvSpPr>
        <p:spPr>
          <a:xfrm>
            <a:off x="8432024" y="5309785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38" name="순서도: 연결자 337"/>
          <p:cNvSpPr/>
          <p:nvPr/>
        </p:nvSpPr>
        <p:spPr>
          <a:xfrm>
            <a:off x="8904184" y="533860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TextBox 338"/>
          <p:cNvSpPr txBox="1"/>
          <p:nvPr/>
        </p:nvSpPr>
        <p:spPr>
          <a:xfrm>
            <a:off x="9055707" y="5309785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40" name="TextBox 339"/>
          <p:cNvSpPr txBox="1"/>
          <p:nvPr/>
        </p:nvSpPr>
        <p:spPr>
          <a:xfrm>
            <a:off x="7024249" y="5676254"/>
            <a:ext cx="520729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341" name="TextBox 340"/>
          <p:cNvSpPr txBox="1"/>
          <p:nvPr/>
        </p:nvSpPr>
        <p:spPr>
          <a:xfrm>
            <a:off x="7769103" y="5668039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42" name="TextBox 341"/>
          <p:cNvSpPr txBox="1"/>
          <p:nvPr/>
        </p:nvSpPr>
        <p:spPr>
          <a:xfrm>
            <a:off x="8432024" y="5667240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43" name="TextBox 342"/>
          <p:cNvSpPr txBox="1"/>
          <p:nvPr/>
        </p:nvSpPr>
        <p:spPr>
          <a:xfrm>
            <a:off x="9055707" y="5667240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44" name="직사각형 343"/>
          <p:cNvSpPr/>
          <p:nvPr/>
        </p:nvSpPr>
        <p:spPr>
          <a:xfrm>
            <a:off x="690899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직사각형 345"/>
          <p:cNvSpPr/>
          <p:nvPr/>
        </p:nvSpPr>
        <p:spPr>
          <a:xfrm>
            <a:off x="759906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직사각형 346"/>
          <p:cNvSpPr/>
          <p:nvPr/>
        </p:nvSpPr>
        <p:spPr>
          <a:xfrm>
            <a:off x="827276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직사각형 347"/>
          <p:cNvSpPr/>
          <p:nvPr/>
        </p:nvSpPr>
        <p:spPr>
          <a:xfrm>
            <a:off x="8912238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L 도형 348"/>
          <p:cNvSpPr/>
          <p:nvPr/>
        </p:nvSpPr>
        <p:spPr>
          <a:xfrm rot="19170624">
            <a:off x="6904474" y="5653352"/>
            <a:ext cx="258350" cy="110418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434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인사말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133006" y="1512662"/>
            <a:ext cx="8705208" cy="1979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cxnSp>
        <p:nvCxnSpPr>
          <p:cNvPr id="174" name="직선 연결선 173"/>
          <p:cNvCxnSpPr/>
          <p:nvPr/>
        </p:nvCxnSpPr>
        <p:spPr>
          <a:xfrm>
            <a:off x="486137" y="2882467"/>
            <a:ext cx="8370833" cy="30529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8984482" y="975045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8945073" y="997575"/>
            <a:ext cx="2966259" cy="532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V="1">
            <a:off x="8953648" y="971967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 flipV="1">
            <a:off x="8975682" y="1023450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026467" y="1032285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10543536" y="1028684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80" name="직선 연결선 79"/>
          <p:cNvCxnSpPr/>
          <p:nvPr/>
        </p:nvCxnSpPr>
        <p:spPr>
          <a:xfrm flipV="1">
            <a:off x="11647388" y="112000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11647388" y="115978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V="1">
            <a:off x="11647388" y="108099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964682" y="1727939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9608766" y="1423682"/>
            <a:ext cx="16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오시는길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9133551" y="2051031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84915" y="3859225"/>
            <a:ext cx="8738724" cy="1447828"/>
            <a:chOff x="108065" y="4345363"/>
            <a:chExt cx="8738724" cy="2005561"/>
          </a:xfrm>
        </p:grpSpPr>
        <p:sp>
          <p:nvSpPr>
            <p:cNvPr id="72" name="한쪽 모서리가 둥근 사각형 71"/>
            <p:cNvSpPr/>
            <p:nvPr/>
          </p:nvSpPr>
          <p:spPr>
            <a:xfrm rot="10800000" flipH="1">
              <a:off x="197969" y="4345363"/>
              <a:ext cx="8628830" cy="1993986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/>
            <p:cNvCxnSpPr/>
            <p:nvPr/>
          </p:nvCxnSpPr>
          <p:spPr>
            <a:xfrm flipV="1">
              <a:off x="108065" y="4355522"/>
              <a:ext cx="8738724" cy="1950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H="1" flipV="1">
              <a:off x="225040" y="4368313"/>
              <a:ext cx="8621749" cy="19826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654213" y="5136511"/>
              <a:ext cx="14965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지도</a:t>
              </a:r>
              <a:endParaRPr lang="ko-KR" altLang="en-US" dirty="0"/>
            </a:p>
          </p:txBody>
        </p:sp>
      </p:grpSp>
      <p:sp>
        <p:nvSpPr>
          <p:cNvPr id="89" name="대각선 방향의 모서리가 둥근 사각형 88"/>
          <p:cNvSpPr/>
          <p:nvPr/>
        </p:nvSpPr>
        <p:spPr>
          <a:xfrm>
            <a:off x="9010631" y="2508473"/>
            <a:ext cx="2938271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9297555" y="2707551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인사말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1417129" y="266063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10029260" y="2706399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전시관 연혁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875181" y="2696016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오시는길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08065" y="1504280"/>
            <a:ext cx="8730149" cy="1977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8948547" y="4325472"/>
            <a:ext cx="2966259" cy="1995401"/>
            <a:chOff x="8936972" y="4105552"/>
            <a:chExt cx="2966259" cy="1995401"/>
          </a:xfrm>
        </p:grpSpPr>
        <p:sp>
          <p:nvSpPr>
            <p:cNvPr id="99" name="한쪽 모서리가 둥근 사각형 98"/>
            <p:cNvSpPr/>
            <p:nvPr/>
          </p:nvSpPr>
          <p:spPr>
            <a:xfrm rot="10800000" flipH="1">
              <a:off x="8936972" y="4106967"/>
              <a:ext cx="2959403" cy="1993986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/>
            <p:cNvCxnSpPr/>
            <p:nvPr/>
          </p:nvCxnSpPr>
          <p:spPr>
            <a:xfrm flipV="1">
              <a:off x="8975682" y="4105552"/>
              <a:ext cx="2927549" cy="1990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 flipH="1" flipV="1">
              <a:off x="8946256" y="4118342"/>
              <a:ext cx="2894986" cy="1937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9904014" y="4955990"/>
              <a:ext cx="9780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지도</a:t>
              </a:r>
              <a:endParaRPr lang="ko-KR" altLang="en-US" dirty="0"/>
            </a:p>
          </p:txBody>
        </p:sp>
      </p:grpSp>
      <p:cxnSp>
        <p:nvCxnSpPr>
          <p:cNvPr id="104" name="직선 연결선 103"/>
          <p:cNvCxnSpPr/>
          <p:nvPr/>
        </p:nvCxnSpPr>
        <p:spPr>
          <a:xfrm>
            <a:off x="143446" y="1553937"/>
            <a:ext cx="8686245" cy="1944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984124" y="2307173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671969" y="1831653"/>
            <a:ext cx="16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오시는길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220679" y="2676505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110" name="대각선 방향의 모서리가 둥근 사각형 109"/>
          <p:cNvSpPr/>
          <p:nvPr/>
        </p:nvSpPr>
        <p:spPr>
          <a:xfrm>
            <a:off x="398033" y="3088031"/>
            <a:ext cx="8271405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1219909" y="3344984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인사말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3304760" y="328649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951614" y="3343832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전시관 연혁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797535" y="3333449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오시는길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795845" y="595150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833376" y="4763044"/>
            <a:ext cx="1587488" cy="10195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44210" y="5356665"/>
            <a:ext cx="138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독도전시관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93124" y="4846545"/>
            <a:ext cx="138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Location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502552" y="5315574"/>
            <a:ext cx="4453839" cy="988683"/>
            <a:chOff x="5040742" y="4044836"/>
            <a:chExt cx="3096031" cy="2262207"/>
          </a:xfrm>
        </p:grpSpPr>
        <p:sp>
          <p:nvSpPr>
            <p:cNvPr id="95" name="TextBox 94"/>
            <p:cNvSpPr txBox="1"/>
            <p:nvPr/>
          </p:nvSpPr>
          <p:spPr>
            <a:xfrm>
              <a:off x="5060323" y="4044836"/>
              <a:ext cx="2890701" cy="845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주소   </a:t>
              </a:r>
              <a:r>
                <a:rPr lang="ko-KR" altLang="en-US" sz="900" dirty="0" smtClean="0"/>
                <a:t>세종특별자치시 </a:t>
              </a:r>
              <a:r>
                <a:rPr lang="ko-KR" altLang="en-US" sz="900" dirty="0" err="1" smtClean="0"/>
                <a:t>새롬서로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         </a:t>
              </a:r>
              <a:r>
                <a:rPr lang="en-US" altLang="ko-KR" sz="900" dirty="0" smtClean="0"/>
                <a:t>68  </a:t>
              </a:r>
              <a:r>
                <a:rPr lang="ko-KR" altLang="en-US" sz="900" dirty="0" smtClean="0"/>
                <a:t>새롬고등학교 </a:t>
              </a:r>
              <a:r>
                <a:rPr lang="en-US" altLang="ko-KR" sz="900" dirty="0"/>
                <a:t>1</a:t>
              </a:r>
              <a:r>
                <a:rPr lang="ko-KR" altLang="en-US" sz="900" dirty="0" smtClean="0"/>
                <a:t>층</a:t>
              </a:r>
              <a:endParaRPr lang="en-US" altLang="ko-KR" sz="900" dirty="0" smtClean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060323" y="4694330"/>
              <a:ext cx="2890701" cy="5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/>
                <a:t>Tel     </a:t>
              </a:r>
              <a:r>
                <a:rPr lang="en-US" altLang="ko-KR" sz="900" dirty="0" smtClean="0"/>
                <a:t>044-999-6993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040742" y="5189250"/>
              <a:ext cx="2890701" cy="5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주차</a:t>
              </a:r>
              <a:r>
                <a:rPr lang="en-US" altLang="ko-KR" sz="900" b="1" dirty="0" smtClean="0"/>
                <a:t>    </a:t>
              </a:r>
              <a:r>
                <a:rPr lang="ko-KR" altLang="en-US" sz="900" dirty="0" smtClean="0"/>
                <a:t>새롬고등학교 주차장 이용</a:t>
              </a:r>
              <a:endParaRPr lang="en-US" altLang="ko-KR" sz="900" dirty="0" smtClean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045129" y="5778876"/>
              <a:ext cx="3091644" cy="5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대중교통 버스 지선 </a:t>
              </a:r>
              <a:r>
                <a:rPr lang="en-US" altLang="ko-KR" sz="900" dirty="0" smtClean="0"/>
                <a:t>204,222,52,53 </a:t>
              </a:r>
              <a:r>
                <a:rPr lang="en-US" altLang="ko-KR" sz="900" b="1" dirty="0" smtClean="0"/>
                <a:t>/</a:t>
              </a:r>
              <a:r>
                <a:rPr lang="ko-KR" altLang="en-US" sz="900" dirty="0" smtClean="0"/>
                <a:t>광역</a:t>
              </a:r>
              <a:r>
                <a:rPr lang="en-US" altLang="ko-KR" sz="900" dirty="0" smtClean="0"/>
                <a:t>1004,1005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53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관람안내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133006" y="1512662"/>
            <a:ext cx="8705208" cy="1979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cxnSp>
        <p:nvCxnSpPr>
          <p:cNvPr id="174" name="직선 연결선 173"/>
          <p:cNvCxnSpPr/>
          <p:nvPr/>
        </p:nvCxnSpPr>
        <p:spPr>
          <a:xfrm>
            <a:off x="486137" y="2882467"/>
            <a:ext cx="8370833" cy="30529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8984482" y="975045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8945073" y="997575"/>
            <a:ext cx="2966259" cy="532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V="1">
            <a:off x="8953648" y="971967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 flipV="1">
            <a:off x="8975682" y="1023450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026467" y="1032285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10543536" y="1028684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80" name="직선 연결선 79"/>
          <p:cNvCxnSpPr/>
          <p:nvPr/>
        </p:nvCxnSpPr>
        <p:spPr>
          <a:xfrm flipV="1">
            <a:off x="11647388" y="112000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11647388" y="115978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V="1">
            <a:off x="11647388" y="108099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964682" y="1727939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9608766" y="1423682"/>
            <a:ext cx="16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관람안내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9133551" y="2051031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89" name="대각선 방향의 모서리가 둥근 사각형 88"/>
          <p:cNvSpPr/>
          <p:nvPr/>
        </p:nvSpPr>
        <p:spPr>
          <a:xfrm>
            <a:off x="9010631" y="2508473"/>
            <a:ext cx="2938271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9297555" y="2707551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관람안내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1417129" y="266063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10029260" y="2706399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단체 예약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875181" y="2696016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예약확인 취소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08065" y="1504280"/>
            <a:ext cx="8730149" cy="1977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143446" y="1553937"/>
            <a:ext cx="8686245" cy="1944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984124" y="2307173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671969" y="1831653"/>
            <a:ext cx="16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관람안내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220679" y="2676505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110" name="대각선 방향의 모서리가 둥근 사각형 109"/>
          <p:cNvSpPr/>
          <p:nvPr/>
        </p:nvSpPr>
        <p:spPr>
          <a:xfrm>
            <a:off x="398033" y="3088031"/>
            <a:ext cx="8271405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1219909" y="3344984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관람안내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1649581" y="328649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951614" y="3343832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단체 예약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797535" y="3333449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예약확인 취소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795845" y="595150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관람정보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144210" y="5356665"/>
            <a:ext cx="138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독도전시관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8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관람안내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sp>
        <p:nvSpPr>
          <p:cNvPr id="91" name="타원 90"/>
          <p:cNvSpPr/>
          <p:nvPr/>
        </p:nvSpPr>
        <p:spPr>
          <a:xfrm>
            <a:off x="11417129" y="266063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2795845" y="595150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관람정보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486137" y="1747777"/>
            <a:ext cx="3999472" cy="2372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486137" y="1747777"/>
            <a:ext cx="3999472" cy="2372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86137" y="1763678"/>
            <a:ext cx="3999472" cy="2356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52891" y="2798956"/>
            <a:ext cx="65452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이미지</a:t>
            </a:r>
            <a:endParaRPr lang="ko-KR" altLang="en-US" sz="1200" dirty="0"/>
          </a:p>
        </p:txBody>
      </p:sp>
      <p:sp>
        <p:nvSpPr>
          <p:cNvPr id="34" name="한쪽 모서리가 둥근 사각형 33"/>
          <p:cNvSpPr/>
          <p:nvPr/>
        </p:nvSpPr>
        <p:spPr>
          <a:xfrm rot="10800000" flipH="1">
            <a:off x="4485609" y="1763677"/>
            <a:ext cx="3332508" cy="2356909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592468" y="1897642"/>
            <a:ext cx="125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관람시간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653020" y="2266974"/>
            <a:ext cx="297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6"/>
                </a:solidFill>
              </a:rPr>
              <a:t>매주 화</a:t>
            </a:r>
            <a:r>
              <a:rPr lang="en-US" altLang="ko-KR" sz="1200" dirty="0" smtClean="0">
                <a:solidFill>
                  <a:schemeClr val="accent6"/>
                </a:solidFill>
              </a:rPr>
              <a:t>-</a:t>
            </a:r>
            <a:r>
              <a:rPr lang="ko-KR" altLang="en-US" sz="1200" dirty="0" smtClean="0">
                <a:solidFill>
                  <a:schemeClr val="accent6"/>
                </a:solidFill>
              </a:rPr>
              <a:t>토 </a:t>
            </a:r>
            <a:r>
              <a:rPr lang="en-US" altLang="ko-KR" sz="1200" dirty="0" smtClean="0">
                <a:solidFill>
                  <a:schemeClr val="accent6"/>
                </a:solidFill>
              </a:rPr>
              <a:t>9:00 ~ 17:00</a:t>
            </a:r>
          </a:p>
          <a:p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점심시간</a:t>
            </a:r>
            <a:r>
              <a:rPr lang="en-US" altLang="ko-KR" sz="1200" dirty="0" smtClean="0">
                <a:solidFill>
                  <a:schemeClr val="accent6"/>
                </a:solidFill>
              </a:rPr>
              <a:t>12:00 ~ 13:00,</a:t>
            </a:r>
            <a:r>
              <a:rPr lang="ko-KR" altLang="en-US" sz="1200" dirty="0" err="1" smtClean="0">
                <a:solidFill>
                  <a:schemeClr val="accent6"/>
                </a:solidFill>
              </a:rPr>
              <a:t>입장마감</a:t>
            </a:r>
            <a:r>
              <a:rPr lang="ko-KR" altLang="en-US" sz="1200" dirty="0" smtClean="0">
                <a:solidFill>
                  <a:schemeClr val="accent6"/>
                </a:solidFill>
              </a:rPr>
              <a:t> </a:t>
            </a:r>
            <a:r>
              <a:rPr lang="en-US" altLang="ko-KR" sz="1200" dirty="0" smtClean="0">
                <a:solidFill>
                  <a:schemeClr val="accent6"/>
                </a:solidFill>
              </a:rPr>
              <a:t>16:30)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4733175" y="2943595"/>
            <a:ext cx="2224380" cy="79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4705330" y="3244061"/>
            <a:ext cx="2224380" cy="79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4733175" y="3594867"/>
            <a:ext cx="2224380" cy="79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9024630" y="990713"/>
            <a:ext cx="2966259" cy="5348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9073471" y="1065630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590540" y="1062029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21" name="직선 연결선 120"/>
          <p:cNvCxnSpPr/>
          <p:nvPr/>
        </p:nvCxnSpPr>
        <p:spPr>
          <a:xfrm flipV="1">
            <a:off x="11722657" y="1147244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11722657" y="1187024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V="1">
            <a:off x="11722657" y="1108240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9054372" y="1764521"/>
            <a:ext cx="28907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6"/>
                </a:solidFill>
              </a:rPr>
              <a:t>매주 화</a:t>
            </a:r>
            <a:r>
              <a:rPr lang="en-US" altLang="ko-KR" sz="1100" dirty="0" smtClean="0">
                <a:solidFill>
                  <a:schemeClr val="accent6"/>
                </a:solidFill>
              </a:rPr>
              <a:t>-</a:t>
            </a:r>
            <a:r>
              <a:rPr lang="ko-KR" altLang="en-US" sz="1100" dirty="0" smtClean="0">
                <a:solidFill>
                  <a:schemeClr val="accent6"/>
                </a:solidFill>
              </a:rPr>
              <a:t>토 </a:t>
            </a:r>
            <a:r>
              <a:rPr lang="en-US" altLang="ko-KR" sz="1100" dirty="0" smtClean="0">
                <a:solidFill>
                  <a:schemeClr val="accent6"/>
                </a:solidFill>
              </a:rPr>
              <a:t>9:00 ~ 17:00</a:t>
            </a:r>
          </a:p>
          <a:p>
            <a:r>
              <a:rPr lang="en-US" altLang="ko-KR" sz="1100" dirty="0" smtClean="0">
                <a:solidFill>
                  <a:schemeClr val="accent6"/>
                </a:solidFill>
              </a:rPr>
              <a:t>(</a:t>
            </a:r>
            <a:r>
              <a:rPr lang="ko-KR" altLang="en-US" sz="1100" dirty="0" smtClean="0">
                <a:solidFill>
                  <a:schemeClr val="accent6"/>
                </a:solidFill>
              </a:rPr>
              <a:t>점심시간 </a:t>
            </a:r>
            <a:r>
              <a:rPr lang="en-US" altLang="ko-KR" sz="1100" dirty="0" smtClean="0">
                <a:solidFill>
                  <a:schemeClr val="accent6"/>
                </a:solidFill>
              </a:rPr>
              <a:t>12:00 ~ 13:00,</a:t>
            </a:r>
            <a:r>
              <a:rPr lang="ko-KR" altLang="en-US" sz="1100" dirty="0" err="1" smtClean="0">
                <a:solidFill>
                  <a:schemeClr val="accent6"/>
                </a:solidFill>
              </a:rPr>
              <a:t>입장마감</a:t>
            </a:r>
            <a:r>
              <a:rPr lang="en-US" altLang="ko-KR" sz="1100" dirty="0" smtClean="0">
                <a:solidFill>
                  <a:schemeClr val="accent6"/>
                </a:solidFill>
              </a:rPr>
              <a:t>16:30</a:t>
            </a:r>
          </a:p>
          <a:p>
            <a:r>
              <a:rPr lang="en-US" altLang="ko-KR" sz="1100" dirty="0" smtClean="0"/>
              <a:t>※ </a:t>
            </a:r>
            <a:r>
              <a:rPr lang="ko-KR" altLang="en-US" sz="1100" dirty="0" smtClean="0"/>
              <a:t>관람시간은 새롬고등학교 </a:t>
            </a:r>
            <a:r>
              <a:rPr lang="ko-KR" altLang="en-US" sz="1100" dirty="0" err="1" smtClean="0"/>
              <a:t>사정에따라</a:t>
            </a:r>
            <a:r>
              <a:rPr lang="ko-KR" altLang="en-US" sz="1100" dirty="0" smtClean="0"/>
              <a:t> 변경될 수 있습니다</a:t>
            </a:r>
            <a:endParaRPr lang="en-US" altLang="ko-KR" sz="1100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9073471" y="2884517"/>
            <a:ext cx="2871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일요일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월요일 및 공휴일</a:t>
            </a:r>
            <a:endParaRPr lang="en-US" altLang="ko-KR" sz="1100" dirty="0" smtClean="0"/>
          </a:p>
        </p:txBody>
      </p:sp>
      <p:sp>
        <p:nvSpPr>
          <p:cNvPr id="127" name="TextBox 126"/>
          <p:cNvSpPr txBox="1"/>
          <p:nvPr/>
        </p:nvSpPr>
        <p:spPr>
          <a:xfrm>
            <a:off x="9051406" y="1484030"/>
            <a:ext cx="133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관람시간</a:t>
            </a:r>
            <a:endParaRPr lang="ko-KR" altLang="en-US" sz="14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9099184" y="2583661"/>
            <a:ext cx="133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휴관일</a:t>
            </a:r>
            <a:endParaRPr lang="ko-KR" altLang="en-US" sz="14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9094297" y="3524051"/>
            <a:ext cx="2871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무료</a:t>
            </a:r>
            <a:endParaRPr lang="en-US" altLang="ko-KR" sz="1100" dirty="0" smtClean="0"/>
          </a:p>
        </p:txBody>
      </p:sp>
      <p:sp>
        <p:nvSpPr>
          <p:cNvPr id="130" name="TextBox 129"/>
          <p:cNvSpPr txBox="1"/>
          <p:nvPr/>
        </p:nvSpPr>
        <p:spPr>
          <a:xfrm>
            <a:off x="9096862" y="3165317"/>
            <a:ext cx="133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관람요금</a:t>
            </a:r>
            <a:endParaRPr lang="ko-KR" altLang="en-US" sz="14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9044909" y="4077566"/>
            <a:ext cx="2871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044-999-6393 (</a:t>
            </a:r>
            <a:r>
              <a:rPr lang="ko-KR" altLang="en-US" sz="1100" dirty="0" smtClean="0"/>
              <a:t>단체관람 유선 협의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070624" y="3741992"/>
            <a:ext cx="133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문 의 처</a:t>
            </a:r>
            <a:endParaRPr lang="ko-KR" altLang="en-US" sz="14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9051405" y="4355954"/>
            <a:ext cx="1491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err="1" smtClean="0"/>
              <a:t>관람시</a:t>
            </a:r>
            <a:r>
              <a:rPr lang="ko-KR" altLang="en-US" sz="1400" b="1" dirty="0" smtClean="0"/>
              <a:t> 주의사항</a:t>
            </a:r>
            <a:endParaRPr lang="ko-KR" altLang="en-US" sz="14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9073471" y="4631081"/>
            <a:ext cx="28716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음식물 반입과 </a:t>
            </a:r>
            <a:r>
              <a:rPr lang="ko-KR" altLang="en-US" sz="1100" dirty="0" err="1" smtClean="0"/>
              <a:t>안내견</a:t>
            </a:r>
            <a:r>
              <a:rPr lang="ko-KR" altLang="en-US" sz="1100" dirty="0" smtClean="0"/>
              <a:t> 이외의 애완동물 출입이 금지되어 있습니다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플래쉬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삼각대 등을 이용한 촬영한 상업 목적의 촬영이 금지되어 있습니다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전시물이 손상되지 않도록 손으로 만지는 행동을 자제해 주세요</a:t>
            </a:r>
            <a:endParaRPr lang="en-US" altLang="ko-KR" sz="1100" dirty="0" smtClean="0"/>
          </a:p>
        </p:txBody>
      </p:sp>
      <p:sp>
        <p:nvSpPr>
          <p:cNvPr id="135" name="TextBox 134"/>
          <p:cNvSpPr txBox="1"/>
          <p:nvPr/>
        </p:nvSpPr>
        <p:spPr>
          <a:xfrm>
            <a:off x="497299" y="4647154"/>
            <a:ext cx="253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 smtClean="0"/>
              <a:t>관람시</a:t>
            </a:r>
            <a:r>
              <a:rPr lang="ko-KR" altLang="en-US" dirty="0" smtClean="0"/>
              <a:t> 주의사항</a:t>
            </a:r>
            <a:endParaRPr lang="ko-KR" altLang="en-US" dirty="0"/>
          </a:p>
        </p:txBody>
      </p:sp>
      <p:cxnSp>
        <p:nvCxnSpPr>
          <p:cNvPr id="136" name="직선 연결선 135"/>
          <p:cNvCxnSpPr/>
          <p:nvPr/>
        </p:nvCxnSpPr>
        <p:spPr>
          <a:xfrm>
            <a:off x="3934522" y="4827070"/>
            <a:ext cx="2224380" cy="79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3906677" y="5127536"/>
            <a:ext cx="2224380" cy="79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3934522" y="5478342"/>
            <a:ext cx="2224380" cy="79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49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관람안내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133006" y="1512662"/>
            <a:ext cx="8705208" cy="1979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cxnSp>
        <p:nvCxnSpPr>
          <p:cNvPr id="174" name="직선 연결선 173"/>
          <p:cNvCxnSpPr/>
          <p:nvPr/>
        </p:nvCxnSpPr>
        <p:spPr>
          <a:xfrm>
            <a:off x="486137" y="2882467"/>
            <a:ext cx="8370833" cy="30529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108065" y="1504280"/>
            <a:ext cx="8730149" cy="1977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143446" y="1553937"/>
            <a:ext cx="8686245" cy="1944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984124" y="2307173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671969" y="1831653"/>
            <a:ext cx="16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단체예약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220679" y="2676505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110" name="대각선 방향의 모서리가 둥근 사각형 109"/>
          <p:cNvSpPr/>
          <p:nvPr/>
        </p:nvSpPr>
        <p:spPr>
          <a:xfrm>
            <a:off x="398033" y="3088031"/>
            <a:ext cx="8271405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1219909" y="3344984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관람안내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2459810" y="328649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951614" y="3343832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단체 예약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797535" y="3333449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예약확인 취소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795845" y="595150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관람정보</a:t>
            </a:r>
            <a:endParaRPr lang="ko-KR" altLang="en-US" sz="1200" dirty="0"/>
          </a:p>
        </p:txBody>
      </p:sp>
      <p:sp>
        <p:nvSpPr>
          <p:cNvPr id="59" name="직사각형 58"/>
          <p:cNvSpPr/>
          <p:nvPr/>
        </p:nvSpPr>
        <p:spPr>
          <a:xfrm>
            <a:off x="9025472" y="1013306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9018616" y="1007204"/>
            <a:ext cx="2966259" cy="5343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 flipV="1">
            <a:off x="8994638" y="1010228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 flipV="1">
            <a:off x="9016672" y="1061711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067457" y="1070546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584526" y="1066945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65" name="직선 연결선 64"/>
          <p:cNvCxnSpPr/>
          <p:nvPr/>
        </p:nvCxnSpPr>
        <p:spPr>
          <a:xfrm flipV="1">
            <a:off x="11688378" y="115826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V="1">
            <a:off x="11688378" y="119804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V="1">
            <a:off x="11688378" y="111925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005672" y="1766200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9118064" y="2135532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9649756" y="1461943"/>
            <a:ext cx="16635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단체예약</a:t>
            </a:r>
            <a:endParaRPr lang="ko-KR" altLang="en-US" dirty="0"/>
          </a:p>
        </p:txBody>
      </p:sp>
      <p:sp>
        <p:nvSpPr>
          <p:cNvPr id="71" name="대각선 방향의 모서리가 둥근 사각형 70"/>
          <p:cNvSpPr/>
          <p:nvPr/>
        </p:nvSpPr>
        <p:spPr>
          <a:xfrm>
            <a:off x="8993054" y="2581688"/>
            <a:ext cx="2998677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243521" y="2832225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관람안내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0504193" y="278531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9975226" y="2831073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단체예약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821147" y="2820690"/>
            <a:ext cx="1170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예약확인</a:t>
            </a: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 </a:t>
            </a:r>
            <a:r>
              <a:rPr lang="ko-KR" altLang="en-US" sz="1050" dirty="0" smtClean="0">
                <a:solidFill>
                  <a:schemeClr val="bg1"/>
                </a:solidFill>
              </a:rPr>
              <a:t>취소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067457" y="3659083"/>
            <a:ext cx="2917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관람예약은</a:t>
            </a:r>
            <a:r>
              <a:rPr lang="ko-KR" altLang="en-US" sz="1400" b="1" dirty="0" smtClean="0"/>
              <a:t> </a:t>
            </a:r>
            <a:r>
              <a:rPr lang="ko-KR" altLang="en-US" sz="1400" b="1" dirty="0" smtClean="0">
                <a:solidFill>
                  <a:schemeClr val="accent6"/>
                </a:solidFill>
              </a:rPr>
              <a:t>전시 해설 예약</a:t>
            </a:r>
            <a:r>
              <a:rPr lang="en-US" altLang="ko-KR" sz="1400" b="1" dirty="0" smtClean="0">
                <a:solidFill>
                  <a:schemeClr val="accent6"/>
                </a:solidFill>
              </a:rPr>
              <a:t>(</a:t>
            </a:r>
            <a:r>
              <a:rPr lang="ko-KR" altLang="en-US" sz="1400" b="1" dirty="0" smtClean="0">
                <a:solidFill>
                  <a:schemeClr val="accent6"/>
                </a:solidFill>
              </a:rPr>
              <a:t>단체</a:t>
            </a:r>
            <a:r>
              <a:rPr lang="en-US" altLang="ko-KR" sz="1400" b="1" dirty="0" smtClean="0">
                <a:solidFill>
                  <a:schemeClr val="accent6"/>
                </a:solidFill>
              </a:rPr>
              <a:t>)</a:t>
            </a:r>
            <a:r>
              <a:rPr lang="ko-KR" altLang="en-US" sz="1400" b="1" dirty="0" smtClean="0"/>
              <a:t>입니다</a:t>
            </a:r>
            <a:r>
              <a:rPr lang="en-US" altLang="ko-KR" sz="1400" b="1" dirty="0" smtClean="0"/>
              <a:t>.</a:t>
            </a:r>
          </a:p>
          <a:p>
            <a:pPr algn="ctr"/>
            <a:r>
              <a:rPr lang="ko-KR" altLang="en-US" sz="1400" b="1" dirty="0" smtClean="0"/>
              <a:t>개인은 예약 없이 관람이 가능합니다</a:t>
            </a:r>
            <a:endParaRPr lang="ko-KR" altLang="en-US" sz="1400" b="1" dirty="0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9753922" y="4628171"/>
            <a:ext cx="1774463" cy="4145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9905233" y="4688495"/>
            <a:ext cx="1078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예약확인</a:t>
            </a:r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취소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6" name="직선 화살표 연결선 95"/>
          <p:cNvCxnSpPr/>
          <p:nvPr/>
        </p:nvCxnSpPr>
        <p:spPr>
          <a:xfrm flipV="1">
            <a:off x="11122535" y="4768702"/>
            <a:ext cx="122064" cy="101197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모서리가 둥근 직사각형 96"/>
          <p:cNvSpPr/>
          <p:nvPr/>
        </p:nvSpPr>
        <p:spPr>
          <a:xfrm>
            <a:off x="9753922" y="5136446"/>
            <a:ext cx="1774463" cy="4145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9905233" y="5196770"/>
            <a:ext cx="107893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6"/>
                </a:solidFill>
              </a:rPr>
              <a:t>단체예약하기</a:t>
            </a:r>
            <a:endParaRPr lang="ko-KR" altLang="en-US" sz="1100" dirty="0">
              <a:solidFill>
                <a:schemeClr val="accent6"/>
              </a:solidFill>
            </a:endParaRPr>
          </a:p>
        </p:txBody>
      </p:sp>
      <p:cxnSp>
        <p:nvCxnSpPr>
          <p:cNvPr id="99" name="직선 화살표 연결선 98"/>
          <p:cNvCxnSpPr/>
          <p:nvPr/>
        </p:nvCxnSpPr>
        <p:spPr>
          <a:xfrm flipV="1">
            <a:off x="11122535" y="5276977"/>
            <a:ext cx="122064" cy="101197"/>
          </a:xfrm>
          <a:prstGeom prst="straightConnector1">
            <a:avLst/>
          </a:prstGeom>
          <a:ln w="1905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2485847" y="4387151"/>
            <a:ext cx="475511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2527723" y="4874282"/>
            <a:ext cx="471323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직사각형 104"/>
          <p:cNvSpPr/>
          <p:nvPr/>
        </p:nvSpPr>
        <p:spPr>
          <a:xfrm>
            <a:off x="2784737" y="5311416"/>
            <a:ext cx="1774463" cy="4145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2936048" y="5371740"/>
            <a:ext cx="1078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예약확인</a:t>
            </a:r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취소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15" name="직선 화살표 연결선 114"/>
          <p:cNvCxnSpPr/>
          <p:nvPr/>
        </p:nvCxnSpPr>
        <p:spPr>
          <a:xfrm flipV="1">
            <a:off x="4153350" y="5451947"/>
            <a:ext cx="122064" cy="101197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모서리가 둥근 직사각형 115"/>
          <p:cNvSpPr/>
          <p:nvPr/>
        </p:nvSpPr>
        <p:spPr>
          <a:xfrm>
            <a:off x="4647304" y="5321229"/>
            <a:ext cx="1774463" cy="4145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4798615" y="5381553"/>
            <a:ext cx="107893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6"/>
                </a:solidFill>
              </a:rPr>
              <a:t>단체예약하기</a:t>
            </a:r>
            <a:endParaRPr lang="ko-KR" altLang="en-US" sz="1100" dirty="0">
              <a:solidFill>
                <a:schemeClr val="accent6"/>
              </a:solidFill>
            </a:endParaRPr>
          </a:p>
        </p:txBody>
      </p:sp>
      <p:cxnSp>
        <p:nvCxnSpPr>
          <p:cNvPr id="118" name="직선 화살표 연결선 117"/>
          <p:cNvCxnSpPr/>
          <p:nvPr/>
        </p:nvCxnSpPr>
        <p:spPr>
          <a:xfrm flipV="1">
            <a:off x="6015917" y="5461760"/>
            <a:ext cx="122064" cy="101197"/>
          </a:xfrm>
          <a:prstGeom prst="straightConnector1">
            <a:avLst/>
          </a:prstGeom>
          <a:ln w="1905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7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관람안내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sp>
        <p:nvSpPr>
          <p:cNvPr id="91" name="타원 90"/>
          <p:cNvSpPr/>
          <p:nvPr/>
        </p:nvSpPr>
        <p:spPr>
          <a:xfrm>
            <a:off x="11417129" y="266063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2795845" y="595150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관람정보</a:t>
            </a:r>
            <a:endParaRPr lang="ko-KR" altLang="en-US" sz="12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486137" y="1747776"/>
            <a:ext cx="7331980" cy="4276457"/>
            <a:chOff x="486137" y="1747777"/>
            <a:chExt cx="7331980" cy="2372810"/>
          </a:xfrm>
        </p:grpSpPr>
        <p:grpSp>
          <p:nvGrpSpPr>
            <p:cNvPr id="2" name="그룹 1"/>
            <p:cNvGrpSpPr/>
            <p:nvPr/>
          </p:nvGrpSpPr>
          <p:grpSpPr>
            <a:xfrm>
              <a:off x="486137" y="1747777"/>
              <a:ext cx="3999472" cy="2372810"/>
              <a:chOff x="486137" y="1747777"/>
              <a:chExt cx="3999472" cy="2372810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486137" y="1747777"/>
                <a:ext cx="3999472" cy="23728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 flipV="1">
                <a:off x="486137" y="1747777"/>
                <a:ext cx="3999472" cy="23728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486137" y="1763678"/>
                <a:ext cx="3999472" cy="23569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2152891" y="2798956"/>
                <a:ext cx="65452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이미지</a:t>
                </a:r>
                <a:endParaRPr lang="ko-KR" altLang="en-US" sz="1200" dirty="0"/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4485609" y="1763677"/>
              <a:ext cx="3332508" cy="2356909"/>
              <a:chOff x="4485609" y="1763677"/>
              <a:chExt cx="3332508" cy="2356909"/>
            </a:xfrm>
          </p:grpSpPr>
          <p:sp>
            <p:nvSpPr>
              <p:cNvPr id="34" name="한쪽 모서리가 둥근 사각형 33"/>
              <p:cNvSpPr/>
              <p:nvPr/>
            </p:nvSpPr>
            <p:spPr>
              <a:xfrm rot="10800000" flipH="1">
                <a:off x="4485609" y="1763677"/>
                <a:ext cx="3332508" cy="2356909"/>
              </a:xfrm>
              <a:prstGeom prst="round1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592468" y="1897642"/>
                <a:ext cx="2733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err="1" smtClean="0"/>
                  <a:t>전시해설</a:t>
                </a:r>
                <a:r>
                  <a:rPr lang="ko-KR" altLang="en-US" dirty="0" smtClean="0"/>
                  <a:t> 운영시간</a:t>
                </a:r>
                <a:endParaRPr lang="ko-KR" alt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653020" y="2266974"/>
                <a:ext cx="29746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accent6"/>
                    </a:solidFill>
                  </a:rPr>
                  <a:t>1</a:t>
                </a:r>
                <a:r>
                  <a:rPr lang="ko-KR" altLang="en-US" sz="1200" dirty="0" smtClean="0">
                    <a:solidFill>
                      <a:schemeClr val="accent6"/>
                    </a:solidFill>
                  </a:rPr>
                  <a:t>회 </a:t>
                </a:r>
                <a:r>
                  <a:rPr lang="en-US" altLang="ko-KR" sz="1200" dirty="0" smtClean="0">
                    <a:solidFill>
                      <a:schemeClr val="accent6"/>
                    </a:solidFill>
                  </a:rPr>
                  <a:t>– 10:00 / 2</a:t>
                </a:r>
                <a:r>
                  <a:rPr lang="ko-KR" altLang="en-US" sz="1200" dirty="0" smtClean="0">
                    <a:solidFill>
                      <a:schemeClr val="accent6"/>
                    </a:solidFill>
                  </a:rPr>
                  <a:t>회 </a:t>
                </a:r>
                <a:r>
                  <a:rPr lang="en-US" altLang="ko-KR" sz="1200" dirty="0" smtClean="0">
                    <a:solidFill>
                      <a:schemeClr val="accent6"/>
                    </a:solidFill>
                  </a:rPr>
                  <a:t>– 13:00</a:t>
                </a:r>
                <a:endParaRPr lang="ko-KR" altLang="en-US" sz="1200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4733175" y="2943595"/>
                <a:ext cx="2224380" cy="79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>
                <a:off x="4705330" y="3244061"/>
                <a:ext cx="2224380" cy="79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>
                <a:off x="4733175" y="3594867"/>
                <a:ext cx="2224380" cy="79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8" name="직사각형 117"/>
          <p:cNvSpPr/>
          <p:nvPr/>
        </p:nvSpPr>
        <p:spPr>
          <a:xfrm>
            <a:off x="9024630" y="990713"/>
            <a:ext cx="2966259" cy="5348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9073471" y="1065630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590540" y="1062029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21" name="직선 연결선 120"/>
          <p:cNvCxnSpPr/>
          <p:nvPr/>
        </p:nvCxnSpPr>
        <p:spPr>
          <a:xfrm flipV="1">
            <a:off x="11722657" y="1147244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11722657" y="1187024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V="1">
            <a:off x="11722657" y="1108240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9191346" y="1542682"/>
            <a:ext cx="2529573" cy="1709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 flipV="1">
            <a:off x="9191346" y="1542682"/>
            <a:ext cx="2529573" cy="1709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9191346" y="1554137"/>
            <a:ext cx="2529573" cy="169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106632" y="2288357"/>
            <a:ext cx="65782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이미지</a:t>
            </a:r>
            <a:endParaRPr lang="ko-KR" altLang="en-US" sz="1200" dirty="0"/>
          </a:p>
        </p:txBody>
      </p:sp>
      <p:grpSp>
        <p:nvGrpSpPr>
          <p:cNvPr id="67" name="그룹 66"/>
          <p:cNvGrpSpPr/>
          <p:nvPr/>
        </p:nvGrpSpPr>
        <p:grpSpPr>
          <a:xfrm>
            <a:off x="9191345" y="3325483"/>
            <a:ext cx="2529573" cy="2470755"/>
            <a:chOff x="4485609" y="1763677"/>
            <a:chExt cx="3332508" cy="2356909"/>
          </a:xfrm>
        </p:grpSpPr>
        <p:sp>
          <p:nvSpPr>
            <p:cNvPr id="68" name="한쪽 모서리가 둥근 사각형 67"/>
            <p:cNvSpPr/>
            <p:nvPr/>
          </p:nvSpPr>
          <p:spPr>
            <a:xfrm rot="10800000" flipH="1">
              <a:off x="4485609" y="1763677"/>
              <a:ext cx="3332508" cy="2356909"/>
            </a:xfrm>
            <a:prstGeom prst="round1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592468" y="1897642"/>
              <a:ext cx="3035248" cy="352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err="1" smtClean="0"/>
                <a:t>전시해설</a:t>
              </a:r>
              <a:r>
                <a:rPr lang="ko-KR" altLang="en-US" dirty="0" smtClean="0"/>
                <a:t> 운영시간</a:t>
              </a:r>
              <a:endParaRPr lang="ko-KR" alt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653020" y="2266974"/>
              <a:ext cx="2974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6"/>
                  </a:solidFill>
                </a:rPr>
                <a:t>1</a:t>
              </a:r>
              <a:r>
                <a:rPr lang="ko-KR" altLang="en-US" sz="1200" dirty="0" smtClean="0">
                  <a:solidFill>
                    <a:schemeClr val="accent6"/>
                  </a:solidFill>
                </a:rPr>
                <a:t>회 </a:t>
              </a:r>
              <a:r>
                <a:rPr lang="en-US" altLang="ko-KR" sz="1200" dirty="0" smtClean="0">
                  <a:solidFill>
                    <a:schemeClr val="accent6"/>
                  </a:solidFill>
                </a:rPr>
                <a:t>– 10:00 / 2</a:t>
              </a:r>
              <a:r>
                <a:rPr lang="ko-KR" altLang="en-US" sz="1200" dirty="0" smtClean="0">
                  <a:solidFill>
                    <a:schemeClr val="accent6"/>
                  </a:solidFill>
                </a:rPr>
                <a:t>회 </a:t>
              </a:r>
              <a:r>
                <a:rPr lang="en-US" altLang="ko-KR" sz="1200" dirty="0" smtClean="0">
                  <a:solidFill>
                    <a:schemeClr val="accent6"/>
                  </a:solidFill>
                </a:rPr>
                <a:t>– 13:00</a:t>
              </a:r>
              <a:endParaRPr lang="ko-KR" altLang="en-US" sz="1200" dirty="0">
                <a:solidFill>
                  <a:schemeClr val="accent6"/>
                </a:solidFill>
              </a:endParaRPr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4733175" y="2943595"/>
              <a:ext cx="2224380" cy="79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4705330" y="3244061"/>
              <a:ext cx="2224380" cy="79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4733175" y="3594867"/>
              <a:ext cx="2224380" cy="79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126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마이메이지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795845" y="595150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예약확인 취소</a:t>
            </a:r>
            <a:endParaRPr lang="ko-KR" altLang="en-US" sz="1200" dirty="0"/>
          </a:p>
        </p:txBody>
      </p:sp>
      <p:sp>
        <p:nvSpPr>
          <p:cNvPr id="60" name="직사각형 59"/>
          <p:cNvSpPr/>
          <p:nvPr/>
        </p:nvSpPr>
        <p:spPr>
          <a:xfrm>
            <a:off x="8980327" y="992717"/>
            <a:ext cx="2966259" cy="5333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347241" y="1427522"/>
            <a:ext cx="8219021" cy="2577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58815" y="1420962"/>
            <a:ext cx="8207447" cy="26186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47241" y="1420962"/>
            <a:ext cx="8219021" cy="2583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842940" y="2579584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530785" y="2104064"/>
            <a:ext cx="16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079495" y="2948916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3500181" y="4270848"/>
            <a:ext cx="16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본인인증안내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2581708" y="5208608"/>
            <a:ext cx="36744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2540713" y="5717894"/>
            <a:ext cx="36744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9067457" y="1070546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584526" y="1066945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06" name="직선 연결선 105"/>
          <p:cNvCxnSpPr/>
          <p:nvPr/>
        </p:nvCxnSpPr>
        <p:spPr>
          <a:xfrm flipV="1">
            <a:off x="11688378" y="115826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V="1">
            <a:off x="11688378" y="119804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V="1">
            <a:off x="11688378" y="111925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9160461" y="1443331"/>
            <a:ext cx="2540573" cy="2111104"/>
            <a:chOff x="22982406" y="1045675"/>
            <a:chExt cx="8219021" cy="2618603"/>
          </a:xfrm>
        </p:grpSpPr>
        <p:sp>
          <p:nvSpPr>
            <p:cNvPr id="113" name="직사각형 112"/>
            <p:cNvSpPr/>
            <p:nvPr/>
          </p:nvSpPr>
          <p:spPr>
            <a:xfrm>
              <a:off x="22982406" y="1052235"/>
              <a:ext cx="8219021" cy="25773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/>
            <p:nvPr/>
          </p:nvCxnSpPr>
          <p:spPr>
            <a:xfrm flipV="1">
              <a:off x="22993981" y="1045675"/>
              <a:ext cx="8207446" cy="26186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22982406" y="1045675"/>
              <a:ext cx="8219021" cy="25838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/>
          <p:cNvSpPr txBox="1"/>
          <p:nvPr/>
        </p:nvSpPr>
        <p:spPr>
          <a:xfrm>
            <a:off x="9512191" y="1754377"/>
            <a:ext cx="16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9949893" y="2343569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9132326" y="2926453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142" name="TextBox 141"/>
          <p:cNvSpPr txBox="1"/>
          <p:nvPr/>
        </p:nvSpPr>
        <p:spPr>
          <a:xfrm>
            <a:off x="9512191" y="3854899"/>
            <a:ext cx="16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본인인증안내</a:t>
            </a:r>
            <a:endParaRPr lang="ko-KR" altLang="en-US" dirty="0"/>
          </a:p>
        </p:txBody>
      </p:sp>
      <p:cxnSp>
        <p:nvCxnSpPr>
          <p:cNvPr id="143" name="직선 연결선 142"/>
          <p:cNvCxnSpPr/>
          <p:nvPr/>
        </p:nvCxnSpPr>
        <p:spPr>
          <a:xfrm>
            <a:off x="9688483" y="4792659"/>
            <a:ext cx="16084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9792182" y="5301945"/>
            <a:ext cx="15047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02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마이메이지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795845" y="595150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예약확인 취소</a:t>
            </a:r>
            <a:endParaRPr lang="ko-KR" altLang="en-US" sz="1200" dirty="0"/>
          </a:p>
        </p:txBody>
      </p:sp>
      <p:sp>
        <p:nvSpPr>
          <p:cNvPr id="60" name="직사각형 59"/>
          <p:cNvSpPr/>
          <p:nvPr/>
        </p:nvSpPr>
        <p:spPr>
          <a:xfrm>
            <a:off x="8980327" y="992717"/>
            <a:ext cx="2966259" cy="5333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9067457" y="1070546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584526" y="1066945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06" name="직선 연결선 105"/>
          <p:cNvCxnSpPr/>
          <p:nvPr/>
        </p:nvCxnSpPr>
        <p:spPr>
          <a:xfrm flipV="1">
            <a:off x="11688378" y="115826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V="1">
            <a:off x="11688378" y="119804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V="1">
            <a:off x="11688378" y="111925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365935" y="1528602"/>
            <a:ext cx="8219837" cy="959955"/>
            <a:chOff x="365935" y="1528602"/>
            <a:chExt cx="8219837" cy="4728669"/>
          </a:xfrm>
        </p:grpSpPr>
        <p:sp>
          <p:nvSpPr>
            <p:cNvPr id="55" name="직사각형 54"/>
            <p:cNvSpPr/>
            <p:nvPr/>
          </p:nvSpPr>
          <p:spPr>
            <a:xfrm>
              <a:off x="385445" y="1571144"/>
              <a:ext cx="8200327" cy="46861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 flipV="1">
              <a:off x="365935" y="1528602"/>
              <a:ext cx="8200327" cy="46980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365935" y="1528602"/>
              <a:ext cx="8200327" cy="46980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375690" y="2556882"/>
            <a:ext cx="8219837" cy="959955"/>
            <a:chOff x="365935" y="1528602"/>
            <a:chExt cx="8219837" cy="4728669"/>
          </a:xfrm>
        </p:grpSpPr>
        <p:sp>
          <p:nvSpPr>
            <p:cNvPr id="70" name="직사각형 69"/>
            <p:cNvSpPr/>
            <p:nvPr/>
          </p:nvSpPr>
          <p:spPr>
            <a:xfrm>
              <a:off x="385445" y="1571144"/>
              <a:ext cx="8200327" cy="46861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" name="직선 연결선 70"/>
            <p:cNvCxnSpPr/>
            <p:nvPr/>
          </p:nvCxnSpPr>
          <p:spPr>
            <a:xfrm flipV="1">
              <a:off x="365935" y="1528602"/>
              <a:ext cx="8200327" cy="46980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365935" y="1528602"/>
              <a:ext cx="8200327" cy="46980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/>
          <p:cNvGrpSpPr/>
          <p:nvPr/>
        </p:nvGrpSpPr>
        <p:grpSpPr>
          <a:xfrm>
            <a:off x="375689" y="3653055"/>
            <a:ext cx="8219837" cy="959955"/>
            <a:chOff x="365935" y="1528602"/>
            <a:chExt cx="8219837" cy="4728669"/>
          </a:xfrm>
        </p:grpSpPr>
        <p:sp>
          <p:nvSpPr>
            <p:cNvPr id="74" name="직사각형 73"/>
            <p:cNvSpPr/>
            <p:nvPr/>
          </p:nvSpPr>
          <p:spPr>
            <a:xfrm>
              <a:off x="385445" y="1571144"/>
              <a:ext cx="8200327" cy="46861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/>
            <p:nvPr/>
          </p:nvCxnSpPr>
          <p:spPr>
            <a:xfrm flipV="1">
              <a:off x="365935" y="1528602"/>
              <a:ext cx="8200327" cy="46980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365935" y="1528602"/>
              <a:ext cx="8200327" cy="46980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>
            <a:off x="365934" y="4759962"/>
            <a:ext cx="8219837" cy="959955"/>
            <a:chOff x="365935" y="1528602"/>
            <a:chExt cx="8219837" cy="4728669"/>
          </a:xfrm>
        </p:grpSpPr>
        <p:sp>
          <p:nvSpPr>
            <p:cNvPr id="78" name="직사각형 77"/>
            <p:cNvSpPr/>
            <p:nvPr/>
          </p:nvSpPr>
          <p:spPr>
            <a:xfrm>
              <a:off x="385445" y="1571144"/>
              <a:ext cx="8200327" cy="46861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/>
            <p:cNvCxnSpPr/>
            <p:nvPr/>
          </p:nvCxnSpPr>
          <p:spPr>
            <a:xfrm flipV="1">
              <a:off x="365935" y="1528602"/>
              <a:ext cx="8200327" cy="46980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365935" y="1528602"/>
              <a:ext cx="8200327" cy="46980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8542" y="1851949"/>
            <a:ext cx="9404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025150" y="2846635"/>
            <a:ext cx="9404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955129" y="3932687"/>
            <a:ext cx="9404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955129" y="5052166"/>
            <a:ext cx="9404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9160461" y="1443332"/>
            <a:ext cx="2540573" cy="906330"/>
            <a:chOff x="9160461" y="1443331"/>
            <a:chExt cx="2540573" cy="1122187"/>
          </a:xfrm>
        </p:grpSpPr>
        <p:grpSp>
          <p:nvGrpSpPr>
            <p:cNvPr id="44" name="그룹 43"/>
            <p:cNvGrpSpPr/>
            <p:nvPr/>
          </p:nvGrpSpPr>
          <p:grpSpPr>
            <a:xfrm>
              <a:off x="9160461" y="1443331"/>
              <a:ext cx="2540573" cy="1122187"/>
              <a:chOff x="22982406" y="1045675"/>
              <a:chExt cx="8219021" cy="2618603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22982406" y="1052235"/>
                <a:ext cx="8219021" cy="2577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4" name="직선 연결선 113"/>
              <p:cNvCxnSpPr/>
              <p:nvPr/>
            </p:nvCxnSpPr>
            <p:spPr>
              <a:xfrm flipV="1">
                <a:off x="22993981" y="1045675"/>
                <a:ext cx="8207446" cy="26186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/>
              <p:cNvCxnSpPr/>
              <p:nvPr/>
            </p:nvCxnSpPr>
            <p:spPr>
              <a:xfrm>
                <a:off x="22982406" y="1045675"/>
                <a:ext cx="8219021" cy="25838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/>
            <p:cNvSpPr txBox="1"/>
            <p:nvPr/>
          </p:nvSpPr>
          <p:spPr>
            <a:xfrm>
              <a:off x="10001051" y="1819758"/>
              <a:ext cx="9404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이미지</a:t>
              </a:r>
              <a:endParaRPr lang="ko-KR" altLang="en-US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9147805" y="2468696"/>
            <a:ext cx="2540573" cy="906330"/>
            <a:chOff x="9160461" y="1443331"/>
            <a:chExt cx="2540573" cy="1122187"/>
          </a:xfrm>
        </p:grpSpPr>
        <p:grpSp>
          <p:nvGrpSpPr>
            <p:cNvPr id="92" name="그룹 91"/>
            <p:cNvGrpSpPr/>
            <p:nvPr/>
          </p:nvGrpSpPr>
          <p:grpSpPr>
            <a:xfrm>
              <a:off x="9160461" y="1443331"/>
              <a:ext cx="2540573" cy="1122187"/>
              <a:chOff x="22982406" y="1045675"/>
              <a:chExt cx="8219021" cy="2618603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22982406" y="1052235"/>
                <a:ext cx="8219021" cy="2577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 flipV="1">
                <a:off x="22993981" y="1045675"/>
                <a:ext cx="8207446" cy="26186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>
                <a:off x="22982406" y="1045675"/>
                <a:ext cx="8219021" cy="25838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/>
            <p:cNvSpPr txBox="1"/>
            <p:nvPr/>
          </p:nvSpPr>
          <p:spPr>
            <a:xfrm>
              <a:off x="10001051" y="1819758"/>
              <a:ext cx="9404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이미지</a:t>
              </a:r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9160460" y="3384021"/>
            <a:ext cx="2540573" cy="906330"/>
            <a:chOff x="9160461" y="1443331"/>
            <a:chExt cx="2540573" cy="1122187"/>
          </a:xfrm>
        </p:grpSpPr>
        <p:grpSp>
          <p:nvGrpSpPr>
            <p:cNvPr id="98" name="그룹 97"/>
            <p:cNvGrpSpPr/>
            <p:nvPr/>
          </p:nvGrpSpPr>
          <p:grpSpPr>
            <a:xfrm>
              <a:off x="9160461" y="1443331"/>
              <a:ext cx="2540573" cy="1122187"/>
              <a:chOff x="22982406" y="1045675"/>
              <a:chExt cx="8219021" cy="2618603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22982406" y="1052235"/>
                <a:ext cx="8219021" cy="2577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1" name="직선 연결선 100"/>
              <p:cNvCxnSpPr/>
              <p:nvPr/>
            </p:nvCxnSpPr>
            <p:spPr>
              <a:xfrm flipV="1">
                <a:off x="22993981" y="1045675"/>
                <a:ext cx="8207446" cy="26186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>
                <a:off x="22982406" y="1045675"/>
                <a:ext cx="8219021" cy="25838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/>
            <p:cNvSpPr txBox="1"/>
            <p:nvPr/>
          </p:nvSpPr>
          <p:spPr>
            <a:xfrm>
              <a:off x="10001051" y="1819758"/>
              <a:ext cx="9404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이미지</a:t>
              </a:r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9160460" y="4302019"/>
            <a:ext cx="2540573" cy="906330"/>
            <a:chOff x="9160461" y="1443331"/>
            <a:chExt cx="2540573" cy="1122187"/>
          </a:xfrm>
        </p:grpSpPr>
        <p:grpSp>
          <p:nvGrpSpPr>
            <p:cNvPr id="109" name="그룹 108"/>
            <p:cNvGrpSpPr/>
            <p:nvPr/>
          </p:nvGrpSpPr>
          <p:grpSpPr>
            <a:xfrm>
              <a:off x="9160461" y="1443331"/>
              <a:ext cx="2540573" cy="1122187"/>
              <a:chOff x="22982406" y="1045675"/>
              <a:chExt cx="8219021" cy="2618603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22982406" y="1052235"/>
                <a:ext cx="8219021" cy="2577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2" name="직선 연결선 111"/>
              <p:cNvCxnSpPr/>
              <p:nvPr/>
            </p:nvCxnSpPr>
            <p:spPr>
              <a:xfrm flipV="1">
                <a:off x="22993981" y="1045675"/>
                <a:ext cx="8207446" cy="26186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>
                <a:off x="22982406" y="1045675"/>
                <a:ext cx="8219021" cy="25838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/>
            <p:cNvSpPr txBox="1"/>
            <p:nvPr/>
          </p:nvSpPr>
          <p:spPr>
            <a:xfrm>
              <a:off x="10001051" y="1819758"/>
              <a:ext cx="9404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이미지</a:t>
              </a:r>
              <a:endParaRPr lang="ko-KR" altLang="en-US"/>
            </a:p>
          </p:txBody>
        </p:sp>
      </p:grpSp>
      <p:cxnSp>
        <p:nvCxnSpPr>
          <p:cNvPr id="16" name="직선 연결선 15"/>
          <p:cNvCxnSpPr/>
          <p:nvPr/>
        </p:nvCxnSpPr>
        <p:spPr>
          <a:xfrm>
            <a:off x="6332907" y="1890488"/>
            <a:ext cx="1803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6346764" y="2045642"/>
            <a:ext cx="1803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6346764" y="2221281"/>
            <a:ext cx="1803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410345" y="2885174"/>
            <a:ext cx="1803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424202" y="3040328"/>
            <a:ext cx="1803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424202" y="3215967"/>
            <a:ext cx="1803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6410345" y="3922595"/>
            <a:ext cx="1803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6424202" y="4077749"/>
            <a:ext cx="1803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6424202" y="4253388"/>
            <a:ext cx="1803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410345" y="5090705"/>
            <a:ext cx="1803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424202" y="5245859"/>
            <a:ext cx="1803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424202" y="5421498"/>
            <a:ext cx="1803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001050" y="1655180"/>
            <a:ext cx="10296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10001050" y="1851949"/>
            <a:ext cx="10296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10001050" y="2045642"/>
            <a:ext cx="10296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9956449" y="3618905"/>
            <a:ext cx="10296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>
            <a:off x="9956449" y="3815674"/>
            <a:ext cx="10296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9956449" y="4009367"/>
            <a:ext cx="10296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9973887" y="4576267"/>
            <a:ext cx="10296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9973887" y="4773036"/>
            <a:ext cx="10296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9973887" y="4966729"/>
            <a:ext cx="10296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70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독도현황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133006" y="1512662"/>
            <a:ext cx="8705208" cy="1979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cxnSp>
        <p:nvCxnSpPr>
          <p:cNvPr id="174" name="직선 연결선 173"/>
          <p:cNvCxnSpPr/>
          <p:nvPr/>
        </p:nvCxnSpPr>
        <p:spPr>
          <a:xfrm>
            <a:off x="486137" y="2882467"/>
            <a:ext cx="8370833" cy="30529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108065" y="1504280"/>
            <a:ext cx="8730149" cy="1977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143446" y="1553937"/>
            <a:ext cx="8686245" cy="1944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984124" y="2307173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671969" y="1831653"/>
            <a:ext cx="16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독도현황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220679" y="2676505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110" name="대각선 방향의 모서리가 둥근 사각형 109"/>
          <p:cNvSpPr/>
          <p:nvPr/>
        </p:nvSpPr>
        <p:spPr>
          <a:xfrm>
            <a:off x="398033" y="3088031"/>
            <a:ext cx="8271405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1219909" y="3344984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독도현황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1626434" y="328649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951614" y="3343832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독도사진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797535" y="3333449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교육자료실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795845" y="595150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endParaRPr lang="ko-KR" altLang="en-US" sz="1200" dirty="0"/>
          </a:p>
        </p:txBody>
      </p:sp>
      <p:sp>
        <p:nvSpPr>
          <p:cNvPr id="73" name="직사각형 72"/>
          <p:cNvSpPr/>
          <p:nvPr/>
        </p:nvSpPr>
        <p:spPr>
          <a:xfrm>
            <a:off x="1934482" y="4850842"/>
            <a:ext cx="1399027" cy="60753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401966" y="4850841"/>
            <a:ext cx="1862757" cy="60753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5333179" y="4859532"/>
            <a:ext cx="1160217" cy="59884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912368" y="5022322"/>
            <a:ext cx="142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accent6"/>
                </a:solidFill>
              </a:rPr>
              <a:t>독도의 위치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352828" y="5015439"/>
            <a:ext cx="1140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독도의 생성</a:t>
            </a:r>
            <a:endParaRPr lang="ko-KR" alt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3401965" y="5008027"/>
            <a:ext cx="1862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독도의 지형과 지명</a:t>
            </a:r>
            <a:endParaRPr lang="ko-KR" alt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9025368" y="991637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9018512" y="985534"/>
            <a:ext cx="2966259" cy="5365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/>
          <p:cNvCxnSpPr/>
          <p:nvPr/>
        </p:nvCxnSpPr>
        <p:spPr>
          <a:xfrm flipV="1">
            <a:off x="8994534" y="988559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 flipV="1">
            <a:off x="9016568" y="1040042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9067353" y="1048877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10584422" y="1045276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89" name="직선 연결선 88"/>
          <p:cNvCxnSpPr/>
          <p:nvPr/>
        </p:nvCxnSpPr>
        <p:spPr>
          <a:xfrm flipV="1">
            <a:off x="11688274" y="113659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V="1">
            <a:off x="11688274" y="117637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11688274" y="109758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005568" y="1744531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9117960" y="2113863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9649652" y="1440274"/>
            <a:ext cx="16635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독도현황</a:t>
            </a:r>
            <a:endParaRPr lang="ko-KR" altLang="en-US" dirty="0"/>
          </a:p>
        </p:txBody>
      </p:sp>
      <p:sp>
        <p:nvSpPr>
          <p:cNvPr id="102" name="대각선 방향의 모서리가 둥근 사각형 101"/>
          <p:cNvSpPr/>
          <p:nvPr/>
        </p:nvSpPr>
        <p:spPr>
          <a:xfrm>
            <a:off x="8992950" y="2560019"/>
            <a:ext cx="2998677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9243417" y="2810556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독도현황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9647569" y="276364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9975122" y="2809404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독도사진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0821043" y="2799021"/>
            <a:ext cx="1170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교육자료실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9131113" y="3683486"/>
            <a:ext cx="706139" cy="3979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9867766" y="3683486"/>
            <a:ext cx="1243108" cy="3979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11140616" y="3683486"/>
            <a:ext cx="746374" cy="3979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9050284" y="3776435"/>
            <a:ext cx="908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/>
                </a:solidFill>
              </a:rPr>
              <a:t>독도의 위치</a:t>
            </a:r>
            <a:endParaRPr lang="ko-KR" altLang="en-US" sz="900" dirty="0">
              <a:solidFill>
                <a:schemeClr val="accent6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072158" y="3767020"/>
            <a:ext cx="908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독도의 생성</a:t>
            </a:r>
            <a:endParaRPr lang="ko-KR" altLang="en-US" sz="900" dirty="0"/>
          </a:p>
        </p:txBody>
      </p:sp>
      <p:sp>
        <p:nvSpPr>
          <p:cNvPr id="128" name="TextBox 127"/>
          <p:cNvSpPr txBox="1"/>
          <p:nvPr/>
        </p:nvSpPr>
        <p:spPr>
          <a:xfrm>
            <a:off x="9837252" y="3778254"/>
            <a:ext cx="1295736" cy="229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독도의 지형과 지명</a:t>
            </a:r>
            <a:endParaRPr lang="ko-KR" altLang="en-US" sz="900" dirty="0"/>
          </a:p>
        </p:txBody>
      </p:sp>
      <p:sp>
        <p:nvSpPr>
          <p:cNvPr id="129" name="TextBox 128"/>
          <p:cNvSpPr txBox="1"/>
          <p:nvPr/>
        </p:nvSpPr>
        <p:spPr>
          <a:xfrm>
            <a:off x="9131114" y="4504029"/>
            <a:ext cx="275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독도의 위치 </a:t>
            </a:r>
            <a:r>
              <a:rPr lang="ko-KR" altLang="en-US" dirty="0" err="1" smtClean="0"/>
              <a:t>바로알기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229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관람안내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sp>
        <p:nvSpPr>
          <p:cNvPr id="91" name="타원 90"/>
          <p:cNvSpPr/>
          <p:nvPr/>
        </p:nvSpPr>
        <p:spPr>
          <a:xfrm>
            <a:off x="11417129" y="266063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2795845" y="595150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관람정보</a:t>
            </a:r>
            <a:endParaRPr lang="ko-KR" altLang="en-US" sz="12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486137" y="2565356"/>
            <a:ext cx="7331980" cy="3458877"/>
            <a:chOff x="486137" y="1747777"/>
            <a:chExt cx="7331980" cy="2372810"/>
          </a:xfrm>
        </p:grpSpPr>
        <p:grpSp>
          <p:nvGrpSpPr>
            <p:cNvPr id="2" name="그룹 1"/>
            <p:cNvGrpSpPr/>
            <p:nvPr/>
          </p:nvGrpSpPr>
          <p:grpSpPr>
            <a:xfrm>
              <a:off x="486137" y="1747777"/>
              <a:ext cx="3999472" cy="2372810"/>
              <a:chOff x="486137" y="1747777"/>
              <a:chExt cx="3999472" cy="2372810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486137" y="1747777"/>
                <a:ext cx="3999472" cy="23728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 flipV="1">
                <a:off x="486137" y="1747777"/>
                <a:ext cx="3999472" cy="23728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486137" y="1763678"/>
                <a:ext cx="3999472" cy="23569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2152891" y="2798956"/>
                <a:ext cx="65452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이미지</a:t>
                </a:r>
                <a:endParaRPr lang="ko-KR" altLang="en-US" sz="1200" dirty="0"/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4485609" y="1763677"/>
              <a:ext cx="3332508" cy="2356909"/>
              <a:chOff x="4485609" y="1763677"/>
              <a:chExt cx="3332508" cy="2356909"/>
            </a:xfrm>
          </p:grpSpPr>
          <p:sp>
            <p:nvSpPr>
              <p:cNvPr id="34" name="한쪽 모서리가 둥근 사각형 33"/>
              <p:cNvSpPr/>
              <p:nvPr/>
            </p:nvSpPr>
            <p:spPr>
              <a:xfrm rot="10800000" flipH="1">
                <a:off x="4485609" y="1763677"/>
                <a:ext cx="3332508" cy="2356909"/>
              </a:xfrm>
              <a:prstGeom prst="round1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592468" y="1897642"/>
                <a:ext cx="2733667" cy="253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수리적 위치</a:t>
                </a:r>
                <a:endParaRPr lang="ko-KR" alt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653020" y="2266974"/>
                <a:ext cx="2974695" cy="190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-</a:t>
                </a:r>
                <a:r>
                  <a:rPr lang="ko-KR" altLang="en-US" sz="1200" dirty="0" smtClean="0"/>
                  <a:t>동도</a:t>
                </a:r>
                <a:r>
                  <a:rPr lang="en-US" altLang="ko-KR" sz="1200" dirty="0" smtClean="0"/>
                  <a:t>:</a:t>
                </a:r>
                <a:r>
                  <a:rPr lang="ko-KR" altLang="en-US" sz="1200" dirty="0" smtClean="0"/>
                  <a:t>북 </a:t>
                </a:r>
                <a:r>
                  <a:rPr lang="en-US" altLang="ko-KR" sz="1200" dirty="0" smtClean="0"/>
                  <a:t>37</a:t>
                </a:r>
                <a:r>
                  <a:rPr lang="ko-KR" altLang="en-US" sz="1200" dirty="0" smtClean="0"/>
                  <a:t>도 </a:t>
                </a:r>
                <a:r>
                  <a:rPr lang="en-US" altLang="ko-KR" sz="1200" dirty="0" smtClean="0"/>
                  <a:t>14</a:t>
                </a:r>
                <a:r>
                  <a:rPr lang="ko-KR" altLang="en-US" sz="1200" dirty="0" smtClean="0"/>
                  <a:t>분 </a:t>
                </a:r>
                <a:r>
                  <a:rPr lang="en-US" altLang="ko-KR" sz="1200" dirty="0" smtClean="0"/>
                  <a:t>26.8</a:t>
                </a:r>
                <a:r>
                  <a:rPr lang="ko-KR" altLang="en-US" sz="1200" dirty="0" smtClean="0"/>
                  <a:t>초</a:t>
                </a:r>
                <a:r>
                  <a:rPr lang="en-US" altLang="ko-KR" sz="1200" dirty="0" smtClean="0"/>
                  <a:t>, </a:t>
                </a:r>
                <a:r>
                  <a:rPr lang="ko-KR" altLang="en-US" sz="1200" dirty="0" smtClean="0"/>
                  <a:t>동경 </a:t>
                </a:r>
                <a:r>
                  <a:rPr lang="en-US" altLang="ko-KR" sz="1200" dirty="0" smtClean="0"/>
                  <a:t>131</a:t>
                </a:r>
                <a:r>
                  <a:rPr lang="ko-KR" altLang="en-US" sz="1200" dirty="0" smtClean="0"/>
                  <a:t>도</a:t>
                </a:r>
                <a:endParaRPr lang="ko-KR" altLang="en-US" sz="1200" dirty="0"/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4733175" y="2943595"/>
                <a:ext cx="2224380" cy="79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>
                <a:off x="4705330" y="3244061"/>
                <a:ext cx="2224380" cy="79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>
                <a:off x="4733175" y="3594867"/>
                <a:ext cx="2224380" cy="79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8" name="직사각형 117"/>
          <p:cNvSpPr/>
          <p:nvPr/>
        </p:nvSpPr>
        <p:spPr>
          <a:xfrm>
            <a:off x="9024630" y="990713"/>
            <a:ext cx="2966259" cy="5348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9073471" y="1065630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590540" y="1062029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21" name="직선 연결선 120"/>
          <p:cNvCxnSpPr/>
          <p:nvPr/>
        </p:nvCxnSpPr>
        <p:spPr>
          <a:xfrm flipV="1">
            <a:off x="11722657" y="1147244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11722657" y="1187024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V="1">
            <a:off x="11722657" y="1108240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9191346" y="1542682"/>
            <a:ext cx="2529573" cy="1709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 flipV="1">
            <a:off x="9191346" y="1542682"/>
            <a:ext cx="2529573" cy="1709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9191346" y="1554137"/>
            <a:ext cx="2529573" cy="169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106632" y="2288357"/>
            <a:ext cx="65782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이미지</a:t>
            </a:r>
            <a:endParaRPr lang="ko-KR" altLang="en-US" sz="1200" dirty="0"/>
          </a:p>
        </p:txBody>
      </p:sp>
      <p:grpSp>
        <p:nvGrpSpPr>
          <p:cNvPr id="67" name="그룹 66"/>
          <p:cNvGrpSpPr/>
          <p:nvPr/>
        </p:nvGrpSpPr>
        <p:grpSpPr>
          <a:xfrm>
            <a:off x="9191345" y="3325483"/>
            <a:ext cx="2529573" cy="2470755"/>
            <a:chOff x="4485609" y="1763677"/>
            <a:chExt cx="3332508" cy="2356909"/>
          </a:xfrm>
        </p:grpSpPr>
        <p:sp>
          <p:nvSpPr>
            <p:cNvPr id="68" name="한쪽 모서리가 둥근 사각형 67"/>
            <p:cNvSpPr/>
            <p:nvPr/>
          </p:nvSpPr>
          <p:spPr>
            <a:xfrm rot="10800000" flipH="1">
              <a:off x="4485609" y="1763677"/>
              <a:ext cx="3332508" cy="2356909"/>
            </a:xfrm>
            <a:prstGeom prst="round1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592468" y="1897642"/>
              <a:ext cx="3035248" cy="352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err="1" smtClean="0"/>
                <a:t>전시해설</a:t>
              </a:r>
              <a:r>
                <a:rPr lang="ko-KR" altLang="en-US" dirty="0" smtClean="0"/>
                <a:t> 운영시간</a:t>
              </a:r>
              <a:endParaRPr lang="ko-KR" alt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653020" y="2266974"/>
              <a:ext cx="2974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6"/>
                  </a:solidFill>
                </a:rPr>
                <a:t>1</a:t>
              </a:r>
              <a:r>
                <a:rPr lang="ko-KR" altLang="en-US" sz="1200" dirty="0" smtClean="0">
                  <a:solidFill>
                    <a:schemeClr val="accent6"/>
                  </a:solidFill>
                </a:rPr>
                <a:t>회 </a:t>
              </a:r>
              <a:r>
                <a:rPr lang="en-US" altLang="ko-KR" sz="1200" dirty="0" smtClean="0">
                  <a:solidFill>
                    <a:schemeClr val="accent6"/>
                  </a:solidFill>
                </a:rPr>
                <a:t>– 10:00 / 2</a:t>
              </a:r>
              <a:r>
                <a:rPr lang="ko-KR" altLang="en-US" sz="1200" dirty="0" smtClean="0">
                  <a:solidFill>
                    <a:schemeClr val="accent6"/>
                  </a:solidFill>
                </a:rPr>
                <a:t>회 </a:t>
              </a:r>
              <a:r>
                <a:rPr lang="en-US" altLang="ko-KR" sz="1200" dirty="0" smtClean="0">
                  <a:solidFill>
                    <a:schemeClr val="accent6"/>
                  </a:solidFill>
                </a:rPr>
                <a:t>– 13:00</a:t>
              </a:r>
              <a:endParaRPr lang="ko-KR" altLang="en-US" sz="1200" dirty="0">
                <a:solidFill>
                  <a:schemeClr val="accent6"/>
                </a:solidFill>
              </a:endParaRPr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4733175" y="2943595"/>
              <a:ext cx="2224380" cy="79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4705330" y="3244061"/>
              <a:ext cx="2224380" cy="79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4733175" y="3594867"/>
              <a:ext cx="2224380" cy="79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2480155" y="1612879"/>
            <a:ext cx="4350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accent6"/>
                </a:solidFill>
              </a:rPr>
              <a:t>독도의 위치 </a:t>
            </a:r>
            <a:r>
              <a:rPr lang="ko-KR" altLang="en-US" sz="2800" dirty="0" err="1" smtClean="0"/>
              <a:t>바로알기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8543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1912368" y="5022322"/>
            <a:ext cx="1421141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독도의 위치</a:t>
            </a:r>
            <a:endParaRPr lang="ko-KR" altLang="en-US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독도현황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133006" y="1512662"/>
            <a:ext cx="8705208" cy="1979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cxnSp>
        <p:nvCxnSpPr>
          <p:cNvPr id="174" name="직선 연결선 173"/>
          <p:cNvCxnSpPr/>
          <p:nvPr/>
        </p:nvCxnSpPr>
        <p:spPr>
          <a:xfrm>
            <a:off x="486137" y="2882467"/>
            <a:ext cx="8370833" cy="30529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108065" y="1504280"/>
            <a:ext cx="8730149" cy="1977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143446" y="1553937"/>
            <a:ext cx="8686245" cy="1944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984124" y="2307173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671969" y="1831653"/>
            <a:ext cx="16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독도현황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220679" y="2676505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110" name="대각선 방향의 모서리가 둥근 사각형 109"/>
          <p:cNvSpPr/>
          <p:nvPr/>
        </p:nvSpPr>
        <p:spPr>
          <a:xfrm>
            <a:off x="398033" y="3088031"/>
            <a:ext cx="8271405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1219909" y="3344984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독도현황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1626434" y="328649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951614" y="3343832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독도사진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797535" y="3333449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교육자료실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795845" y="595150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endParaRPr lang="ko-KR" altLang="en-US" sz="1200" dirty="0"/>
          </a:p>
        </p:txBody>
      </p:sp>
      <p:sp>
        <p:nvSpPr>
          <p:cNvPr id="73" name="직사각형 72"/>
          <p:cNvSpPr/>
          <p:nvPr/>
        </p:nvSpPr>
        <p:spPr>
          <a:xfrm>
            <a:off x="1934482" y="4850842"/>
            <a:ext cx="1399027" cy="60753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401966" y="4850841"/>
            <a:ext cx="1862757" cy="60753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5333179" y="4859532"/>
            <a:ext cx="1160217" cy="59884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5352828" y="5015439"/>
            <a:ext cx="1140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독도의 생성</a:t>
            </a:r>
            <a:endParaRPr lang="ko-KR" alt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3401965" y="5008027"/>
            <a:ext cx="1862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accent6"/>
                </a:solidFill>
              </a:rPr>
              <a:t>독도의 지형과 지명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9025368" y="991637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9018512" y="985534"/>
            <a:ext cx="2966259" cy="5365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/>
          <p:cNvCxnSpPr/>
          <p:nvPr/>
        </p:nvCxnSpPr>
        <p:spPr>
          <a:xfrm flipV="1">
            <a:off x="8994534" y="988559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 flipV="1">
            <a:off x="9016568" y="1040042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9067353" y="1048877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10584422" y="1045276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89" name="직선 연결선 88"/>
          <p:cNvCxnSpPr/>
          <p:nvPr/>
        </p:nvCxnSpPr>
        <p:spPr>
          <a:xfrm flipV="1">
            <a:off x="11688274" y="113659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V="1">
            <a:off x="11688274" y="117637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11688274" y="109758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005568" y="1744531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9117960" y="2113863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9649652" y="1440274"/>
            <a:ext cx="16635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독도현황</a:t>
            </a:r>
            <a:endParaRPr lang="ko-KR" altLang="en-US" dirty="0"/>
          </a:p>
        </p:txBody>
      </p:sp>
      <p:sp>
        <p:nvSpPr>
          <p:cNvPr id="102" name="대각선 방향의 모서리가 둥근 사각형 101"/>
          <p:cNvSpPr/>
          <p:nvPr/>
        </p:nvSpPr>
        <p:spPr>
          <a:xfrm>
            <a:off x="8992950" y="2560019"/>
            <a:ext cx="2998677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9243417" y="2810556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독도현황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9647569" y="276364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9975122" y="2809404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독도사진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0821043" y="2799021"/>
            <a:ext cx="1170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교육자료실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9131113" y="3683486"/>
            <a:ext cx="706139" cy="3979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9867766" y="3683486"/>
            <a:ext cx="1243108" cy="3979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11140616" y="3683486"/>
            <a:ext cx="746374" cy="3979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9050284" y="3776435"/>
            <a:ext cx="908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독도의 위치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11072158" y="3767020"/>
            <a:ext cx="908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독도의 생성</a:t>
            </a:r>
            <a:endParaRPr lang="ko-KR" altLang="en-US" sz="900" dirty="0"/>
          </a:p>
        </p:txBody>
      </p:sp>
      <p:sp>
        <p:nvSpPr>
          <p:cNvPr id="128" name="TextBox 127"/>
          <p:cNvSpPr txBox="1"/>
          <p:nvPr/>
        </p:nvSpPr>
        <p:spPr>
          <a:xfrm>
            <a:off x="9837252" y="3778254"/>
            <a:ext cx="1295736" cy="229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/>
                </a:solidFill>
              </a:rPr>
              <a:t>독도의 지형과 지명</a:t>
            </a:r>
            <a:endParaRPr lang="ko-KR" altLang="en-US" sz="9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1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1216" y="640989"/>
            <a:ext cx="412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세종특별자치시교육청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독도 전시관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54328" y="539374"/>
            <a:ext cx="95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569279" y="3028753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94464" y="3005394"/>
            <a:ext cx="1305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개인정보처리방침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754986" y="3046234"/>
            <a:ext cx="1155469" cy="418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80171" y="3022876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비밀번호 변경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80171" y="3244573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로그아웃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1" name="직선 연결선 50"/>
          <p:cNvCxnSpPr>
            <a:stCxn id="44" idx="1"/>
            <a:endCxn id="44" idx="3"/>
          </p:cNvCxnSpPr>
          <p:nvPr/>
        </p:nvCxnSpPr>
        <p:spPr>
          <a:xfrm>
            <a:off x="9754986" y="3255530"/>
            <a:ext cx="115546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7834746" y="2704038"/>
            <a:ext cx="1305098" cy="452529"/>
            <a:chOff x="7834746" y="2838831"/>
            <a:chExt cx="1305098" cy="452529"/>
          </a:xfrm>
        </p:grpSpPr>
        <p:sp>
          <p:nvSpPr>
            <p:cNvPr id="62" name="직사각형 61"/>
            <p:cNvSpPr/>
            <p:nvPr/>
          </p:nvSpPr>
          <p:spPr>
            <a:xfrm>
              <a:off x="7909561" y="2862189"/>
              <a:ext cx="1155469" cy="4185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834746" y="2838831"/>
              <a:ext cx="13050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dirty="0" smtClean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로그인</a:t>
              </a:r>
              <a:endPara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834746" y="3060528"/>
              <a:ext cx="13050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dirty="0" smtClean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회원가입</a:t>
              </a:r>
              <a:endPara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65" name="직선 연결선 64"/>
            <p:cNvCxnSpPr>
              <a:stCxn id="62" idx="1"/>
              <a:endCxn id="62" idx="3"/>
            </p:cNvCxnSpPr>
            <p:nvPr/>
          </p:nvCxnSpPr>
          <p:spPr>
            <a:xfrm>
              <a:off x="7909561" y="3071485"/>
              <a:ext cx="1155469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직선 연결선 65"/>
          <p:cNvCxnSpPr/>
          <p:nvPr/>
        </p:nvCxnSpPr>
        <p:spPr>
          <a:xfrm>
            <a:off x="9054638" y="2838825"/>
            <a:ext cx="724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V="1">
            <a:off x="9399616" y="2838825"/>
            <a:ext cx="0" cy="40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>
            <a:off x="9399616" y="3244573"/>
            <a:ext cx="355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318711" y="2923125"/>
            <a:ext cx="1590850" cy="2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308320" y="2214549"/>
            <a:ext cx="10390" cy="2172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4727860" y="3140185"/>
            <a:ext cx="1590850" cy="2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3569278" y="3241961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569278" y="2800217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494464" y="2786911"/>
            <a:ext cx="1305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Sitemap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494464" y="3244572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이메일무단수집거부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5523285" y="1690297"/>
            <a:ext cx="1654230" cy="545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656105" y="1840099"/>
            <a:ext cx="1388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독도전시관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350420" y="4541982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713708" y="454198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076996" y="454198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75605" y="4518623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전시관 소개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638893" y="4530301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관람 정보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002181" y="4518622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전시 안내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440284" y="455366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7803572" y="4553658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365469" y="4530301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독도자료실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728757" y="4541979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열린광장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2351461" y="4884827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3714749" y="4884825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5078037" y="4884825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6441325" y="4896505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7804613" y="4896503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9" name="직선 연결선 138"/>
          <p:cNvCxnSpPr/>
          <p:nvPr/>
        </p:nvCxnSpPr>
        <p:spPr>
          <a:xfrm flipV="1">
            <a:off x="2926080" y="4387327"/>
            <a:ext cx="5468211" cy="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117" idx="0"/>
          </p:cNvCxnSpPr>
          <p:nvPr/>
        </p:nvCxnSpPr>
        <p:spPr>
          <a:xfrm flipH="1" flipV="1">
            <a:off x="2925039" y="4383832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 flipH="1" flipV="1">
            <a:off x="4289367" y="4387329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H="1" flipV="1">
            <a:off x="5649539" y="4378118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 flipH="1" flipV="1">
            <a:off x="7011793" y="4387328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 flipH="1" flipV="1">
            <a:off x="8375594" y="4387327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275605" y="4869436"/>
            <a:ext cx="1305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인사말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전시관 연혁</a:t>
            </a:r>
            <a:endParaRPr lang="en-US" altLang="ko-KR" sz="90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오시는길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3638893" y="4878812"/>
            <a:ext cx="1305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관람 안내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단체예약</a:t>
            </a:r>
            <a:endParaRPr lang="en-US" altLang="ko-KR" sz="90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예약 안내 취소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5013612" y="4870836"/>
            <a:ext cx="130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독도의 소개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독도의 역사</a:t>
            </a:r>
            <a:endParaRPr lang="en-US" altLang="ko-KR" sz="90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체험존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영상관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359244" y="4878812"/>
            <a:ext cx="1305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독도현황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독도사진</a:t>
            </a:r>
            <a:endParaRPr lang="en-US" altLang="ko-KR" sz="90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교육 자료실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741742" y="4881145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공지사항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포토앨범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7606144" y="501324"/>
            <a:ext cx="1155469" cy="769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8969432" y="501322"/>
            <a:ext cx="1155469" cy="769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10332720" y="501322"/>
            <a:ext cx="1155469" cy="769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7606144" y="1465188"/>
            <a:ext cx="1155469" cy="222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8969432" y="1465186"/>
            <a:ext cx="1155469" cy="222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10332720" y="1465186"/>
            <a:ext cx="1155469" cy="222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7531329" y="1441829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독도자료실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8894617" y="522073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공지사항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noProof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포토앨범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0257905" y="522073"/>
            <a:ext cx="1305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전시관 소개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관람정보</a:t>
            </a:r>
            <a:endParaRPr lang="en-US" altLang="ko-KR" sz="900" dirty="0" smtClean="0">
              <a:solidFill>
                <a:schemeClr val="accent6">
                  <a:lumMod val="20000"/>
                  <a:lumOff val="8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전시안내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독도자료실</a:t>
            </a:r>
            <a:endParaRPr lang="en-US" altLang="ko-KR" sz="900" dirty="0" smtClean="0">
              <a:solidFill>
                <a:schemeClr val="accent6">
                  <a:lumMod val="20000"/>
                  <a:lumOff val="8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열린광장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8894617" y="1453507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열린 광장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0257905" y="1441828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주요 페이지 설정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7552112" y="513381"/>
            <a:ext cx="1305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독도현황</a:t>
            </a:r>
            <a:endParaRPr kumimoji="0" lang="en-US" altLang="ko-KR" sz="90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독도사진</a:t>
            </a:r>
            <a:endParaRPr lang="en-US" altLang="ko-KR" sz="900" dirty="0" smtClean="0">
              <a:solidFill>
                <a:schemeClr val="accent6">
                  <a:lumMod val="20000"/>
                  <a:lumOff val="8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교육자료실</a:t>
            </a:r>
            <a:endParaRPr kumimoji="0" lang="ko-KR" altLang="en-US" sz="90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88" name="직선 연결선 187"/>
          <p:cNvCxnSpPr/>
          <p:nvPr/>
        </p:nvCxnSpPr>
        <p:spPr>
          <a:xfrm flipV="1">
            <a:off x="8212973" y="1675201"/>
            <a:ext cx="0" cy="12427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 flipV="1">
            <a:off x="9547166" y="1688049"/>
            <a:ext cx="0" cy="12427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 flipV="1">
            <a:off x="10910454" y="1688049"/>
            <a:ext cx="0" cy="12427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8204661" y="1812328"/>
            <a:ext cx="270579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/>
          <p:nvPr/>
        </p:nvCxnSpPr>
        <p:spPr>
          <a:xfrm flipV="1">
            <a:off x="10332720" y="1812328"/>
            <a:ext cx="0" cy="904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/>
          <p:cNvSpPr/>
          <p:nvPr/>
        </p:nvSpPr>
        <p:spPr>
          <a:xfrm>
            <a:off x="9754986" y="2753145"/>
            <a:ext cx="1155469" cy="2228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9680171" y="2729787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 모드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680985" y="4096595"/>
            <a:ext cx="1697307" cy="3889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577301" y="4184601"/>
            <a:ext cx="191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독도바로알기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80985" y="4489820"/>
            <a:ext cx="1697307" cy="3889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577301" y="4577826"/>
            <a:ext cx="191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관람안내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9680985" y="4883608"/>
            <a:ext cx="1697307" cy="3889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577301" y="4971614"/>
            <a:ext cx="191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공지사항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9680985" y="5276833"/>
            <a:ext cx="1697307" cy="3889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577301" y="5364839"/>
            <a:ext cx="191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noProof="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체험존</a:t>
            </a:r>
            <a:r>
              <a:rPr lang="ko-KR" altLang="en-US" sz="1000" b="1" noProof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안내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9680985" y="5659593"/>
            <a:ext cx="1697307" cy="3889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577301" y="5747599"/>
            <a:ext cx="191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영상 안내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651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관람안내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sp>
        <p:nvSpPr>
          <p:cNvPr id="91" name="타원 90"/>
          <p:cNvSpPr/>
          <p:nvPr/>
        </p:nvSpPr>
        <p:spPr>
          <a:xfrm>
            <a:off x="11417129" y="266063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2795845" y="595150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관람정보</a:t>
            </a:r>
            <a:endParaRPr lang="ko-KR" altLang="en-US" sz="1200" dirty="0"/>
          </a:p>
        </p:txBody>
      </p:sp>
      <p:sp>
        <p:nvSpPr>
          <p:cNvPr id="118" name="직사각형 117"/>
          <p:cNvSpPr/>
          <p:nvPr/>
        </p:nvSpPr>
        <p:spPr>
          <a:xfrm>
            <a:off x="9024630" y="990713"/>
            <a:ext cx="2966259" cy="5348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9073471" y="1065630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590540" y="1062029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21" name="직선 연결선 120"/>
          <p:cNvCxnSpPr/>
          <p:nvPr/>
        </p:nvCxnSpPr>
        <p:spPr>
          <a:xfrm flipV="1">
            <a:off x="11722657" y="1147244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11722657" y="1187024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V="1">
            <a:off x="11722657" y="1108240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8734" y="1612879"/>
            <a:ext cx="7489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/>
              <a:t>독도는</a:t>
            </a:r>
            <a:r>
              <a:rPr lang="ko-KR" altLang="en-US" sz="2800" dirty="0" smtClean="0">
                <a:solidFill>
                  <a:schemeClr val="accent6"/>
                </a:solidFill>
              </a:rPr>
              <a:t> 동도와 서도 </a:t>
            </a:r>
            <a:r>
              <a:rPr lang="en-US" altLang="ko-KR" sz="2800" dirty="0" smtClean="0">
                <a:solidFill>
                  <a:schemeClr val="accent6"/>
                </a:solidFill>
              </a:rPr>
              <a:t>2</a:t>
            </a:r>
            <a:r>
              <a:rPr lang="ko-KR" altLang="en-US" sz="2800" dirty="0" smtClean="0">
                <a:solidFill>
                  <a:schemeClr val="accent6"/>
                </a:solidFill>
              </a:rPr>
              <a:t>개의 </a:t>
            </a:r>
            <a:r>
              <a:rPr lang="ko-KR" altLang="en-US" sz="2800" dirty="0" err="1" smtClean="0">
                <a:solidFill>
                  <a:schemeClr val="accent6"/>
                </a:solidFill>
              </a:rPr>
              <a:t>큰섬</a:t>
            </a:r>
            <a:endParaRPr lang="en-US" altLang="ko-KR" sz="2800" dirty="0" smtClean="0">
              <a:solidFill>
                <a:schemeClr val="accent6"/>
              </a:solidFill>
            </a:endParaRPr>
          </a:p>
          <a:p>
            <a:pPr algn="ctr"/>
            <a:r>
              <a:rPr lang="ko-KR" altLang="en-US" sz="2800" dirty="0" smtClean="0"/>
              <a:t>그 주변에 </a:t>
            </a:r>
            <a:r>
              <a:rPr lang="en-US" altLang="ko-KR" sz="2800" dirty="0" smtClean="0">
                <a:solidFill>
                  <a:schemeClr val="accent6"/>
                </a:solidFill>
              </a:rPr>
              <a:t>89</a:t>
            </a:r>
            <a:r>
              <a:rPr lang="ko-KR" altLang="en-US" sz="2800" dirty="0" smtClean="0">
                <a:solidFill>
                  <a:schemeClr val="accent6"/>
                </a:solidFill>
              </a:rPr>
              <a:t>개의 바위섬으로 </a:t>
            </a:r>
            <a:r>
              <a:rPr lang="ko-KR" altLang="en-US" sz="2800" dirty="0" smtClean="0"/>
              <a:t>구성되어 있다</a:t>
            </a:r>
            <a:endParaRPr lang="en-US" altLang="ko-KR" sz="2800" dirty="0" smtClean="0"/>
          </a:p>
        </p:txBody>
      </p:sp>
      <p:cxnSp>
        <p:nvCxnSpPr>
          <p:cNvPr id="15" name="직선 연결선 14"/>
          <p:cNvCxnSpPr/>
          <p:nvPr/>
        </p:nvCxnSpPr>
        <p:spPr>
          <a:xfrm>
            <a:off x="2523281" y="2821419"/>
            <a:ext cx="4109013" cy="23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2523281" y="3144473"/>
            <a:ext cx="4109013" cy="23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341310"/>
              </p:ext>
            </p:extLst>
          </p:nvPr>
        </p:nvGraphicFramePr>
        <p:xfrm>
          <a:off x="409413" y="3404338"/>
          <a:ext cx="8128000" cy="2801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109040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289527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928148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4497926"/>
                    </a:ext>
                  </a:extLst>
                </a:gridCol>
              </a:tblGrid>
              <a:tr h="5541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788818"/>
                  </a:ext>
                </a:extLst>
              </a:tr>
              <a:tr h="5618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353575"/>
                  </a:ext>
                </a:extLst>
              </a:tr>
              <a:tr h="5618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97287"/>
                  </a:ext>
                </a:extLst>
              </a:tr>
              <a:tr h="5618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482808"/>
                  </a:ext>
                </a:extLst>
              </a:tr>
              <a:tr h="5618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666301"/>
                  </a:ext>
                </a:extLst>
              </a:tr>
            </a:tbl>
          </a:graphicData>
        </a:graphic>
      </p:graphicFrame>
      <p:cxnSp>
        <p:nvCxnSpPr>
          <p:cNvPr id="38" name="직선 연결선 37"/>
          <p:cNvCxnSpPr/>
          <p:nvPr/>
        </p:nvCxnSpPr>
        <p:spPr>
          <a:xfrm>
            <a:off x="608697" y="3684022"/>
            <a:ext cx="144683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609723" y="4228033"/>
            <a:ext cx="144683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08697" y="5385501"/>
            <a:ext cx="144683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608697" y="4760468"/>
            <a:ext cx="144683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608697" y="5975810"/>
            <a:ext cx="144683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2657416" y="5941086"/>
            <a:ext cx="144683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2657416" y="5385501"/>
            <a:ext cx="144683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2657416" y="4760468"/>
            <a:ext cx="144683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2657416" y="4312328"/>
            <a:ext cx="144683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2657416" y="3687295"/>
            <a:ext cx="144683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4705722" y="4309055"/>
            <a:ext cx="144683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4705722" y="3684022"/>
            <a:ext cx="144683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772589" y="4309055"/>
            <a:ext cx="144683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772589" y="3684022"/>
            <a:ext cx="144683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4705722" y="4845923"/>
            <a:ext cx="144683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6772589" y="4845923"/>
            <a:ext cx="144683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973539" y="1628452"/>
            <a:ext cx="30416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독도는</a:t>
            </a:r>
            <a:r>
              <a:rPr lang="ko-KR" altLang="en-US" sz="1050" dirty="0" smtClean="0">
                <a:solidFill>
                  <a:schemeClr val="accent6"/>
                </a:solidFill>
              </a:rPr>
              <a:t> 동도와 서도 </a:t>
            </a:r>
            <a:r>
              <a:rPr lang="en-US" altLang="ko-KR" sz="1050" dirty="0" smtClean="0">
                <a:solidFill>
                  <a:schemeClr val="accent6"/>
                </a:solidFill>
              </a:rPr>
              <a:t>2</a:t>
            </a:r>
            <a:r>
              <a:rPr lang="ko-KR" altLang="en-US" sz="1050" dirty="0" smtClean="0">
                <a:solidFill>
                  <a:schemeClr val="accent6"/>
                </a:solidFill>
              </a:rPr>
              <a:t>개의 </a:t>
            </a:r>
            <a:r>
              <a:rPr lang="ko-KR" altLang="en-US" sz="1050" dirty="0" err="1" smtClean="0">
                <a:solidFill>
                  <a:schemeClr val="accent6"/>
                </a:solidFill>
              </a:rPr>
              <a:t>큰섬</a:t>
            </a:r>
            <a:endParaRPr lang="en-US" altLang="ko-KR" sz="1050" dirty="0" smtClean="0">
              <a:solidFill>
                <a:schemeClr val="accent6"/>
              </a:solidFill>
            </a:endParaRPr>
          </a:p>
          <a:p>
            <a:pPr algn="ctr"/>
            <a:r>
              <a:rPr lang="ko-KR" altLang="en-US" sz="1050" dirty="0" smtClean="0"/>
              <a:t>그 주변에 </a:t>
            </a:r>
            <a:r>
              <a:rPr lang="en-US" altLang="ko-KR" sz="1050" dirty="0" smtClean="0">
                <a:solidFill>
                  <a:schemeClr val="accent6"/>
                </a:solidFill>
              </a:rPr>
              <a:t>89</a:t>
            </a:r>
            <a:r>
              <a:rPr lang="ko-KR" altLang="en-US" sz="1050" dirty="0" smtClean="0">
                <a:solidFill>
                  <a:schemeClr val="accent6"/>
                </a:solidFill>
              </a:rPr>
              <a:t>개의 바위섬으로 </a:t>
            </a:r>
            <a:r>
              <a:rPr lang="ko-KR" altLang="en-US" sz="1050" dirty="0" smtClean="0"/>
              <a:t>구성되어 있다</a:t>
            </a:r>
            <a:endParaRPr lang="en-US" altLang="ko-KR" sz="1050" dirty="0" smtClean="0"/>
          </a:p>
        </p:txBody>
      </p:sp>
      <p:cxnSp>
        <p:nvCxnSpPr>
          <p:cNvPr id="96" name="직선 연결선 95"/>
          <p:cNvCxnSpPr/>
          <p:nvPr/>
        </p:nvCxnSpPr>
        <p:spPr>
          <a:xfrm flipV="1">
            <a:off x="9283943" y="2346834"/>
            <a:ext cx="2387187" cy="7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9283943" y="2656439"/>
            <a:ext cx="2387187" cy="134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352544"/>
              </p:ext>
            </p:extLst>
          </p:nvPr>
        </p:nvGraphicFramePr>
        <p:xfrm>
          <a:off x="9138883" y="3131973"/>
          <a:ext cx="2691452" cy="2572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863">
                  <a:extLst>
                    <a:ext uri="{9D8B030D-6E8A-4147-A177-3AD203B41FA5}">
                      <a16:colId xmlns:a16="http://schemas.microsoft.com/office/drawing/2014/main" val="1410904075"/>
                    </a:ext>
                  </a:extLst>
                </a:gridCol>
                <a:gridCol w="672863">
                  <a:extLst>
                    <a:ext uri="{9D8B030D-6E8A-4147-A177-3AD203B41FA5}">
                      <a16:colId xmlns:a16="http://schemas.microsoft.com/office/drawing/2014/main" val="2828952749"/>
                    </a:ext>
                  </a:extLst>
                </a:gridCol>
                <a:gridCol w="672863">
                  <a:extLst>
                    <a:ext uri="{9D8B030D-6E8A-4147-A177-3AD203B41FA5}">
                      <a16:colId xmlns:a16="http://schemas.microsoft.com/office/drawing/2014/main" val="3192814880"/>
                    </a:ext>
                  </a:extLst>
                </a:gridCol>
                <a:gridCol w="672863">
                  <a:extLst>
                    <a:ext uri="{9D8B030D-6E8A-4147-A177-3AD203B41FA5}">
                      <a16:colId xmlns:a16="http://schemas.microsoft.com/office/drawing/2014/main" val="2984497926"/>
                    </a:ext>
                  </a:extLst>
                </a:gridCol>
              </a:tblGrid>
              <a:tr h="50891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788818"/>
                  </a:ext>
                </a:extLst>
              </a:tr>
              <a:tr h="5159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353575"/>
                  </a:ext>
                </a:extLst>
              </a:tr>
              <a:tr h="5159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97287"/>
                  </a:ext>
                </a:extLst>
              </a:tr>
              <a:tr h="5159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482808"/>
                  </a:ext>
                </a:extLst>
              </a:tr>
              <a:tr h="5159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666301"/>
                  </a:ext>
                </a:extLst>
              </a:tr>
            </a:tbl>
          </a:graphicData>
        </a:graphic>
      </p:graphicFrame>
      <p:cxnSp>
        <p:nvCxnSpPr>
          <p:cNvPr id="102" name="직선 연결선 101"/>
          <p:cNvCxnSpPr/>
          <p:nvPr/>
        </p:nvCxnSpPr>
        <p:spPr>
          <a:xfrm>
            <a:off x="9277669" y="3865336"/>
            <a:ext cx="385876" cy="2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9277669" y="4418404"/>
            <a:ext cx="385876" cy="2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9277669" y="3401077"/>
            <a:ext cx="385876" cy="2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9277669" y="4882663"/>
            <a:ext cx="385876" cy="2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9305123" y="5453193"/>
            <a:ext cx="385876" cy="2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9984483" y="3863138"/>
            <a:ext cx="385876" cy="2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9984483" y="4416206"/>
            <a:ext cx="385876" cy="2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9984483" y="3398879"/>
            <a:ext cx="385876" cy="2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9984483" y="4880465"/>
            <a:ext cx="385876" cy="2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10011937" y="5450995"/>
            <a:ext cx="385876" cy="2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10633391" y="3860964"/>
            <a:ext cx="385876" cy="2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10633391" y="4414032"/>
            <a:ext cx="385876" cy="2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10633391" y="3396705"/>
            <a:ext cx="385876" cy="2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11331798" y="3858790"/>
            <a:ext cx="385876" cy="2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11331798" y="4411858"/>
            <a:ext cx="385876" cy="2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1331798" y="3394531"/>
            <a:ext cx="385876" cy="2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48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관람안내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sp>
        <p:nvSpPr>
          <p:cNvPr id="91" name="타원 90"/>
          <p:cNvSpPr/>
          <p:nvPr/>
        </p:nvSpPr>
        <p:spPr>
          <a:xfrm>
            <a:off x="11417129" y="266063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2795845" y="595150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관람정보</a:t>
            </a:r>
            <a:endParaRPr lang="ko-KR" altLang="en-US" sz="1200" dirty="0"/>
          </a:p>
        </p:txBody>
      </p:sp>
      <p:sp>
        <p:nvSpPr>
          <p:cNvPr id="118" name="직사각형 117"/>
          <p:cNvSpPr/>
          <p:nvPr/>
        </p:nvSpPr>
        <p:spPr>
          <a:xfrm>
            <a:off x="9024630" y="990713"/>
            <a:ext cx="2966259" cy="5348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9073471" y="1065630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590540" y="1062029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21" name="직선 연결선 120"/>
          <p:cNvCxnSpPr/>
          <p:nvPr/>
        </p:nvCxnSpPr>
        <p:spPr>
          <a:xfrm flipV="1">
            <a:off x="11722657" y="1147244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11722657" y="1187024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V="1">
            <a:off x="11722657" y="1108240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8734" y="1612879"/>
            <a:ext cx="793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/>
              <a:t>독도에는</a:t>
            </a:r>
            <a:r>
              <a:rPr lang="ko-KR" altLang="en-US" sz="2800" dirty="0" smtClean="0">
                <a:solidFill>
                  <a:schemeClr val="accent6"/>
                </a:solidFill>
              </a:rPr>
              <a:t> </a:t>
            </a:r>
            <a:r>
              <a:rPr lang="en-US" altLang="ko-KR" sz="2800" dirty="0" smtClean="0">
                <a:solidFill>
                  <a:schemeClr val="accent6"/>
                </a:solidFill>
              </a:rPr>
              <a:t>26</a:t>
            </a:r>
            <a:r>
              <a:rPr lang="ko-KR" altLang="en-US" sz="2800" dirty="0" smtClean="0">
                <a:solidFill>
                  <a:schemeClr val="accent6"/>
                </a:solidFill>
              </a:rPr>
              <a:t>개의 </a:t>
            </a:r>
            <a:r>
              <a:rPr lang="ko-KR" altLang="en-US" sz="2800" dirty="0" err="1" smtClean="0">
                <a:solidFill>
                  <a:schemeClr val="accent6"/>
                </a:solidFill>
              </a:rPr>
              <a:t>주요지형에</a:t>
            </a:r>
            <a:r>
              <a:rPr lang="ko-KR" altLang="en-US" sz="2800" dirty="0" smtClean="0">
                <a:solidFill>
                  <a:schemeClr val="accent6"/>
                </a:solidFill>
              </a:rPr>
              <a:t> 지명</a:t>
            </a:r>
            <a:r>
              <a:rPr lang="ko-KR" altLang="en-US" sz="2800" dirty="0" smtClean="0"/>
              <a:t>이 </a:t>
            </a:r>
            <a:r>
              <a:rPr lang="ko-KR" altLang="en-US" sz="2800" dirty="0" err="1" smtClean="0"/>
              <a:t>붙어져있다</a:t>
            </a:r>
            <a:r>
              <a:rPr lang="en-US" altLang="ko-KR" sz="2800" dirty="0" smtClean="0"/>
              <a:t>.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2430087" y="2439575"/>
            <a:ext cx="4109013" cy="23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V="1">
            <a:off x="9283943" y="1872140"/>
            <a:ext cx="2387187" cy="7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9305123" y="2193102"/>
            <a:ext cx="2387187" cy="134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2430087" y="2705583"/>
            <a:ext cx="4109013" cy="23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78734" y="2997843"/>
            <a:ext cx="1809097" cy="860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24540" y="3061570"/>
            <a:ext cx="1342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1.</a:t>
            </a:r>
            <a:r>
              <a:rPr lang="ko-KR" altLang="en-US" sz="1400" dirty="0" err="1" smtClean="0"/>
              <a:t>우산봉</a:t>
            </a:r>
            <a:endParaRPr lang="ko-KR" altLang="en-US" sz="1400" dirty="0"/>
          </a:p>
        </p:txBody>
      </p:sp>
      <p:cxnSp>
        <p:nvCxnSpPr>
          <p:cNvPr id="87" name="직선 연결선 86"/>
          <p:cNvCxnSpPr/>
          <p:nvPr/>
        </p:nvCxnSpPr>
        <p:spPr>
          <a:xfrm>
            <a:off x="756827" y="3572562"/>
            <a:ext cx="1210376" cy="68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2650863" y="2997263"/>
            <a:ext cx="1809097" cy="860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2696669" y="3060990"/>
            <a:ext cx="1342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27" name="직선 연결선 126"/>
          <p:cNvCxnSpPr/>
          <p:nvPr/>
        </p:nvCxnSpPr>
        <p:spPr>
          <a:xfrm>
            <a:off x="2828956" y="3571982"/>
            <a:ext cx="1210376" cy="68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4743982" y="2997263"/>
            <a:ext cx="1809097" cy="860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4789788" y="3060990"/>
            <a:ext cx="1342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30" name="직선 연결선 129"/>
          <p:cNvCxnSpPr/>
          <p:nvPr/>
        </p:nvCxnSpPr>
        <p:spPr>
          <a:xfrm>
            <a:off x="4922075" y="3571982"/>
            <a:ext cx="1210376" cy="68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6792733" y="2997263"/>
            <a:ext cx="1809097" cy="860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6838539" y="3060990"/>
            <a:ext cx="1342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4.</a:t>
            </a:r>
            <a:endParaRPr lang="ko-KR" altLang="en-US" sz="1400" dirty="0"/>
          </a:p>
        </p:txBody>
      </p:sp>
      <p:cxnSp>
        <p:nvCxnSpPr>
          <p:cNvPr id="133" name="직선 연결선 132"/>
          <p:cNvCxnSpPr/>
          <p:nvPr/>
        </p:nvCxnSpPr>
        <p:spPr>
          <a:xfrm>
            <a:off x="6970826" y="3571982"/>
            <a:ext cx="1210376" cy="68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/>
          <p:cNvSpPr/>
          <p:nvPr/>
        </p:nvSpPr>
        <p:spPr>
          <a:xfrm>
            <a:off x="578734" y="4062005"/>
            <a:ext cx="1809097" cy="860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624540" y="4125732"/>
            <a:ext cx="1342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36" name="직선 연결선 135"/>
          <p:cNvCxnSpPr/>
          <p:nvPr/>
        </p:nvCxnSpPr>
        <p:spPr>
          <a:xfrm>
            <a:off x="756827" y="4636724"/>
            <a:ext cx="1210376" cy="68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>
            <a:off x="2650863" y="4061425"/>
            <a:ext cx="1809097" cy="860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2696669" y="4125152"/>
            <a:ext cx="1342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39" name="직선 연결선 138"/>
          <p:cNvCxnSpPr/>
          <p:nvPr/>
        </p:nvCxnSpPr>
        <p:spPr>
          <a:xfrm>
            <a:off x="2828956" y="4636144"/>
            <a:ext cx="1210376" cy="68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4743982" y="4061425"/>
            <a:ext cx="1809097" cy="860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4789788" y="4125152"/>
            <a:ext cx="1342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42" name="직선 연결선 141"/>
          <p:cNvCxnSpPr/>
          <p:nvPr/>
        </p:nvCxnSpPr>
        <p:spPr>
          <a:xfrm>
            <a:off x="4922075" y="4636144"/>
            <a:ext cx="1210376" cy="68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6792733" y="4061425"/>
            <a:ext cx="1809097" cy="860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6838539" y="4125152"/>
            <a:ext cx="1342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8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45" name="직선 연결선 144"/>
          <p:cNvCxnSpPr/>
          <p:nvPr/>
        </p:nvCxnSpPr>
        <p:spPr>
          <a:xfrm>
            <a:off x="6970826" y="4636144"/>
            <a:ext cx="1210376" cy="68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578734" y="5092236"/>
            <a:ext cx="1809097" cy="860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/>
          <p:cNvSpPr txBox="1"/>
          <p:nvPr/>
        </p:nvSpPr>
        <p:spPr>
          <a:xfrm>
            <a:off x="624540" y="5155963"/>
            <a:ext cx="1342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23.</a:t>
            </a:r>
            <a:endParaRPr lang="ko-KR" altLang="en-US" sz="1400" dirty="0"/>
          </a:p>
        </p:txBody>
      </p:sp>
      <p:cxnSp>
        <p:nvCxnSpPr>
          <p:cNvPr id="148" name="직선 연결선 147"/>
          <p:cNvCxnSpPr/>
          <p:nvPr/>
        </p:nvCxnSpPr>
        <p:spPr>
          <a:xfrm>
            <a:off x="756827" y="5666955"/>
            <a:ext cx="1210376" cy="68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>
            <a:off x="2650863" y="5091656"/>
            <a:ext cx="1809097" cy="860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/>
          <p:cNvSpPr txBox="1"/>
          <p:nvPr/>
        </p:nvSpPr>
        <p:spPr>
          <a:xfrm>
            <a:off x="2696669" y="5155383"/>
            <a:ext cx="1342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24.</a:t>
            </a:r>
            <a:endParaRPr lang="ko-KR" altLang="en-US" sz="1400" dirty="0"/>
          </a:p>
        </p:txBody>
      </p:sp>
      <p:cxnSp>
        <p:nvCxnSpPr>
          <p:cNvPr id="151" name="직선 연결선 150"/>
          <p:cNvCxnSpPr/>
          <p:nvPr/>
        </p:nvCxnSpPr>
        <p:spPr>
          <a:xfrm>
            <a:off x="2828956" y="5666375"/>
            <a:ext cx="1210376" cy="68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/>
          <p:cNvSpPr/>
          <p:nvPr/>
        </p:nvSpPr>
        <p:spPr>
          <a:xfrm>
            <a:off x="4743982" y="5091656"/>
            <a:ext cx="1809097" cy="860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4789788" y="5155383"/>
            <a:ext cx="1342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25.</a:t>
            </a:r>
            <a:endParaRPr lang="ko-KR" altLang="en-US" sz="1400" dirty="0"/>
          </a:p>
        </p:txBody>
      </p:sp>
      <p:cxnSp>
        <p:nvCxnSpPr>
          <p:cNvPr id="154" name="직선 연결선 153"/>
          <p:cNvCxnSpPr/>
          <p:nvPr/>
        </p:nvCxnSpPr>
        <p:spPr>
          <a:xfrm>
            <a:off x="4922075" y="5666375"/>
            <a:ext cx="1210376" cy="68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/>
          <p:cNvSpPr/>
          <p:nvPr/>
        </p:nvSpPr>
        <p:spPr>
          <a:xfrm>
            <a:off x="6792733" y="5091656"/>
            <a:ext cx="1809097" cy="860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6838539" y="5155383"/>
            <a:ext cx="1342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26.</a:t>
            </a:r>
            <a:endParaRPr lang="ko-KR" altLang="en-US" sz="1400" dirty="0"/>
          </a:p>
        </p:txBody>
      </p:sp>
      <p:cxnSp>
        <p:nvCxnSpPr>
          <p:cNvPr id="157" name="직선 연결선 156"/>
          <p:cNvCxnSpPr/>
          <p:nvPr/>
        </p:nvCxnSpPr>
        <p:spPr>
          <a:xfrm>
            <a:off x="6970826" y="5666375"/>
            <a:ext cx="1210376" cy="68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9068473" y="1417854"/>
            <a:ext cx="2940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독도에는</a:t>
            </a:r>
            <a:r>
              <a:rPr lang="ko-KR" altLang="en-US" sz="1000" dirty="0" smtClean="0">
                <a:solidFill>
                  <a:schemeClr val="accent6"/>
                </a:solidFill>
              </a:rPr>
              <a:t> </a:t>
            </a:r>
            <a:r>
              <a:rPr lang="en-US" altLang="ko-KR" sz="1000" dirty="0" smtClean="0">
                <a:solidFill>
                  <a:schemeClr val="accent6"/>
                </a:solidFill>
              </a:rPr>
              <a:t>26</a:t>
            </a:r>
            <a:r>
              <a:rPr lang="ko-KR" altLang="en-US" sz="1000" dirty="0" smtClean="0">
                <a:solidFill>
                  <a:schemeClr val="accent6"/>
                </a:solidFill>
              </a:rPr>
              <a:t>개의 </a:t>
            </a:r>
            <a:r>
              <a:rPr lang="ko-KR" altLang="en-US" sz="1000" dirty="0" err="1" smtClean="0">
                <a:solidFill>
                  <a:schemeClr val="accent6"/>
                </a:solidFill>
              </a:rPr>
              <a:t>주요지형에</a:t>
            </a:r>
            <a:r>
              <a:rPr lang="ko-KR" altLang="en-US" sz="1000" dirty="0" smtClean="0">
                <a:solidFill>
                  <a:schemeClr val="accent6"/>
                </a:solidFill>
              </a:rPr>
              <a:t> 지명</a:t>
            </a:r>
            <a:r>
              <a:rPr lang="ko-KR" altLang="en-US" sz="1000" dirty="0" smtClean="0"/>
              <a:t>이 </a:t>
            </a:r>
            <a:r>
              <a:rPr lang="ko-KR" altLang="en-US" sz="1000" dirty="0" err="1" smtClean="0"/>
              <a:t>붙어져있다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9305123" y="2479268"/>
            <a:ext cx="2366007" cy="860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9350929" y="2542995"/>
            <a:ext cx="1755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1.</a:t>
            </a:r>
            <a:r>
              <a:rPr lang="ko-KR" altLang="en-US" sz="1400" dirty="0" err="1" smtClean="0"/>
              <a:t>우산봉</a:t>
            </a:r>
            <a:endParaRPr lang="ko-KR" altLang="en-US" sz="1400" dirty="0"/>
          </a:p>
        </p:txBody>
      </p:sp>
      <p:cxnSp>
        <p:nvCxnSpPr>
          <p:cNvPr id="161" name="직선 연결선 160"/>
          <p:cNvCxnSpPr/>
          <p:nvPr/>
        </p:nvCxnSpPr>
        <p:spPr>
          <a:xfrm>
            <a:off x="9483216" y="3053987"/>
            <a:ext cx="1582977" cy="10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/>
          <p:cNvSpPr/>
          <p:nvPr/>
        </p:nvSpPr>
        <p:spPr>
          <a:xfrm>
            <a:off x="9305123" y="3521584"/>
            <a:ext cx="2366007" cy="860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9350929" y="3585311"/>
            <a:ext cx="1755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2.</a:t>
            </a:r>
            <a:endParaRPr lang="ko-KR" altLang="en-US" sz="1400" dirty="0"/>
          </a:p>
        </p:txBody>
      </p:sp>
      <p:cxnSp>
        <p:nvCxnSpPr>
          <p:cNvPr id="164" name="직선 연결선 163"/>
          <p:cNvCxnSpPr/>
          <p:nvPr/>
        </p:nvCxnSpPr>
        <p:spPr>
          <a:xfrm>
            <a:off x="9483216" y="4096303"/>
            <a:ext cx="1582977" cy="10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/>
          <p:cNvSpPr/>
          <p:nvPr/>
        </p:nvSpPr>
        <p:spPr>
          <a:xfrm>
            <a:off x="9283943" y="4581472"/>
            <a:ext cx="2366007" cy="860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TextBox 165"/>
          <p:cNvSpPr txBox="1"/>
          <p:nvPr/>
        </p:nvSpPr>
        <p:spPr>
          <a:xfrm>
            <a:off x="9329749" y="4645199"/>
            <a:ext cx="1755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26.</a:t>
            </a:r>
            <a:endParaRPr lang="ko-KR" altLang="en-US" sz="1400" dirty="0"/>
          </a:p>
        </p:txBody>
      </p:sp>
      <p:cxnSp>
        <p:nvCxnSpPr>
          <p:cNvPr id="167" name="직선 연결선 166"/>
          <p:cNvCxnSpPr/>
          <p:nvPr/>
        </p:nvCxnSpPr>
        <p:spPr>
          <a:xfrm>
            <a:off x="9462036" y="5156191"/>
            <a:ext cx="1582977" cy="10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30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관람안내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sp>
        <p:nvSpPr>
          <p:cNvPr id="91" name="타원 90"/>
          <p:cNvSpPr/>
          <p:nvPr/>
        </p:nvSpPr>
        <p:spPr>
          <a:xfrm>
            <a:off x="11417129" y="266063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2795845" y="595150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관람정보</a:t>
            </a:r>
            <a:endParaRPr lang="ko-KR" altLang="en-US" sz="1200" dirty="0"/>
          </a:p>
        </p:txBody>
      </p:sp>
      <p:sp>
        <p:nvSpPr>
          <p:cNvPr id="118" name="직사각형 117"/>
          <p:cNvSpPr/>
          <p:nvPr/>
        </p:nvSpPr>
        <p:spPr>
          <a:xfrm>
            <a:off x="9024630" y="990713"/>
            <a:ext cx="2966259" cy="5348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9073471" y="1065630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590540" y="1062029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21" name="직선 연결선 120"/>
          <p:cNvCxnSpPr/>
          <p:nvPr/>
        </p:nvCxnSpPr>
        <p:spPr>
          <a:xfrm flipV="1">
            <a:off x="11722657" y="1147244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11722657" y="1187024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V="1">
            <a:off x="11722657" y="1108240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>
            <a:off x="9305123" y="1879280"/>
            <a:ext cx="2366007" cy="411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한쪽 모서리가 둥근 사각형 3"/>
          <p:cNvSpPr/>
          <p:nvPr/>
        </p:nvSpPr>
        <p:spPr>
          <a:xfrm rot="10800000">
            <a:off x="381964" y="1879279"/>
            <a:ext cx="8134421" cy="4278453"/>
          </a:xfrm>
          <a:prstGeom prst="round1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1018572" y="1879279"/>
            <a:ext cx="7497814" cy="3676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3745" y="1879279"/>
            <a:ext cx="8152640" cy="4278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6577" y="3767391"/>
            <a:ext cx="14699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693130" y="2660637"/>
            <a:ext cx="1571194" cy="2895211"/>
          </a:xfrm>
          <a:prstGeom prst="roundRect">
            <a:avLst>
              <a:gd name="adj" fmla="val 2403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899560" y="2850772"/>
            <a:ext cx="123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err="1" smtClean="0"/>
              <a:t>우산봉</a:t>
            </a:r>
            <a:endParaRPr lang="ko-KR" altLang="en-US" dirty="0"/>
          </a:p>
        </p:txBody>
      </p:sp>
      <p:cxnSp>
        <p:nvCxnSpPr>
          <p:cNvPr id="98" name="직선 연결선 97"/>
          <p:cNvCxnSpPr/>
          <p:nvPr/>
        </p:nvCxnSpPr>
        <p:spPr>
          <a:xfrm>
            <a:off x="6991109" y="3410239"/>
            <a:ext cx="834060" cy="14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6984057" y="3710328"/>
            <a:ext cx="834060" cy="14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6984057" y="4020594"/>
            <a:ext cx="834060" cy="14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6979056" y="4340459"/>
            <a:ext cx="834060" cy="14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6979056" y="4663171"/>
            <a:ext cx="834060" cy="14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860120" y="4952976"/>
            <a:ext cx="123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26.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9282897" y="1882881"/>
            <a:ext cx="2388233" cy="4195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9305123" y="1882881"/>
            <a:ext cx="2366007" cy="4112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9749791" y="3820198"/>
            <a:ext cx="14699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3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1912368" y="5022322"/>
            <a:ext cx="1421141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독도의 위치</a:t>
            </a:r>
            <a:endParaRPr lang="ko-KR" altLang="en-US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독도현황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133006" y="1512662"/>
            <a:ext cx="8705208" cy="1979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cxnSp>
        <p:nvCxnSpPr>
          <p:cNvPr id="174" name="직선 연결선 173"/>
          <p:cNvCxnSpPr/>
          <p:nvPr/>
        </p:nvCxnSpPr>
        <p:spPr>
          <a:xfrm>
            <a:off x="486137" y="2882467"/>
            <a:ext cx="8370833" cy="30529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108065" y="1504280"/>
            <a:ext cx="8730149" cy="1977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143446" y="1553937"/>
            <a:ext cx="8686245" cy="1944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984124" y="2307173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671969" y="1831653"/>
            <a:ext cx="16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독도현황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220679" y="2676505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110" name="대각선 방향의 모서리가 둥근 사각형 109"/>
          <p:cNvSpPr/>
          <p:nvPr/>
        </p:nvSpPr>
        <p:spPr>
          <a:xfrm>
            <a:off x="398033" y="3088031"/>
            <a:ext cx="8271405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1219909" y="3344984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독도현황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1626434" y="328649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951614" y="3343832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독도사진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797535" y="3333449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교육자료실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795845" y="595150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endParaRPr lang="ko-KR" altLang="en-US" sz="1200" dirty="0"/>
          </a:p>
        </p:txBody>
      </p:sp>
      <p:sp>
        <p:nvSpPr>
          <p:cNvPr id="73" name="직사각형 72"/>
          <p:cNvSpPr/>
          <p:nvPr/>
        </p:nvSpPr>
        <p:spPr>
          <a:xfrm>
            <a:off x="1934482" y="4850842"/>
            <a:ext cx="1399027" cy="60753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401966" y="4850841"/>
            <a:ext cx="1862757" cy="607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5333179" y="4859532"/>
            <a:ext cx="1160217" cy="59884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352828" y="5015439"/>
            <a:ext cx="114056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독도의 생성</a:t>
            </a:r>
            <a:endParaRPr lang="ko-KR" alt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3401965" y="5008027"/>
            <a:ext cx="1862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독도의 지형과 지명</a:t>
            </a:r>
            <a:endParaRPr lang="ko-KR" alt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9025368" y="991637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9018512" y="985534"/>
            <a:ext cx="2966259" cy="5365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/>
          <p:cNvCxnSpPr/>
          <p:nvPr/>
        </p:nvCxnSpPr>
        <p:spPr>
          <a:xfrm flipV="1">
            <a:off x="8994534" y="988559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 flipV="1">
            <a:off x="9016568" y="1040042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9067353" y="1048877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10584422" y="1045276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89" name="직선 연결선 88"/>
          <p:cNvCxnSpPr/>
          <p:nvPr/>
        </p:nvCxnSpPr>
        <p:spPr>
          <a:xfrm flipV="1">
            <a:off x="11688274" y="113659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V="1">
            <a:off x="11688274" y="117637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11688274" y="109758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005568" y="1744531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9117960" y="2113863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9649652" y="1440274"/>
            <a:ext cx="16635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독도현황</a:t>
            </a:r>
            <a:endParaRPr lang="ko-KR" altLang="en-US" dirty="0"/>
          </a:p>
        </p:txBody>
      </p:sp>
      <p:sp>
        <p:nvSpPr>
          <p:cNvPr id="102" name="대각선 방향의 모서리가 둥근 사각형 101"/>
          <p:cNvSpPr/>
          <p:nvPr/>
        </p:nvSpPr>
        <p:spPr>
          <a:xfrm>
            <a:off x="8992950" y="2560019"/>
            <a:ext cx="2998677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9243417" y="2810556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독도현황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9647569" y="276364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9975122" y="2809404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독도사진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0821043" y="2799021"/>
            <a:ext cx="1170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교육자료실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9131113" y="3683486"/>
            <a:ext cx="706139" cy="3979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9867766" y="3683486"/>
            <a:ext cx="1243108" cy="3979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11140616" y="3683486"/>
            <a:ext cx="746374" cy="3979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9050284" y="3776435"/>
            <a:ext cx="908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독도의 위치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11072158" y="3767020"/>
            <a:ext cx="90882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/>
                </a:solidFill>
              </a:rPr>
              <a:t>독도의 생성</a:t>
            </a:r>
            <a:endParaRPr lang="ko-KR" altLang="en-US" sz="900" dirty="0">
              <a:solidFill>
                <a:schemeClr val="accent6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837252" y="3778254"/>
            <a:ext cx="1295736" cy="229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독도의 지형과 지명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86655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독도현황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cxnSp>
        <p:nvCxnSpPr>
          <p:cNvPr id="174" name="직선 연결선 173"/>
          <p:cNvCxnSpPr/>
          <p:nvPr/>
        </p:nvCxnSpPr>
        <p:spPr>
          <a:xfrm>
            <a:off x="-4894328" y="892690"/>
            <a:ext cx="8370833" cy="30529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142494" y="4399051"/>
            <a:ext cx="8730149" cy="1977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143446" y="4427287"/>
            <a:ext cx="8686245" cy="1944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795845" y="595150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9018512" y="985534"/>
            <a:ext cx="2966259" cy="5365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9067353" y="1048877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10584422" y="1045276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89" name="직선 연결선 88"/>
          <p:cNvCxnSpPr/>
          <p:nvPr/>
        </p:nvCxnSpPr>
        <p:spPr>
          <a:xfrm flipV="1">
            <a:off x="11688274" y="113659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V="1">
            <a:off x="11688274" y="117637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11688274" y="109758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09013" y="5215706"/>
            <a:ext cx="9028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아미지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3476505" y="2113863"/>
            <a:ext cx="26084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476505" y="2419181"/>
            <a:ext cx="26084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476505" y="2724646"/>
            <a:ext cx="26084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3511229" y="3210093"/>
            <a:ext cx="26084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3476504" y="2940209"/>
            <a:ext cx="26084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3476504" y="3476311"/>
            <a:ext cx="26084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3458406" y="3206427"/>
            <a:ext cx="26084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3511229" y="3767020"/>
            <a:ext cx="26084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한쪽 모서리가 둥근 사각형 11"/>
          <p:cNvSpPr/>
          <p:nvPr/>
        </p:nvSpPr>
        <p:spPr>
          <a:xfrm rot="10800000">
            <a:off x="157943" y="4410285"/>
            <a:ext cx="8671748" cy="1961902"/>
          </a:xfrm>
          <a:prstGeom prst="round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78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9275734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2023.10.04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메인 페이지 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Descrption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133005" y="1512662"/>
            <a:ext cx="9208378" cy="4483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157943" y="1512662"/>
            <a:ext cx="9183440" cy="4483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33004" y="1512662"/>
            <a:ext cx="9226681" cy="4466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25696" y="3541853"/>
            <a:ext cx="13079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/>
              <a:t>이미지</a:t>
            </a:r>
            <a:endParaRPr lang="ko-KR" alt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3379808" y="2199190"/>
            <a:ext cx="114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대한민국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13180" y="2123599"/>
            <a:ext cx="19329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smtClean="0"/>
              <a:t>독도</a:t>
            </a:r>
            <a:endParaRPr lang="ko-KR" altLang="en-US" sz="6600" b="1"/>
          </a:p>
        </p:txBody>
      </p:sp>
      <p:sp>
        <p:nvSpPr>
          <p:cNvPr id="279" name="TextBox 278"/>
          <p:cNvSpPr txBox="1"/>
          <p:nvPr/>
        </p:nvSpPr>
        <p:spPr>
          <a:xfrm>
            <a:off x="4898965" y="2969658"/>
            <a:ext cx="229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세종에서 만나다</a:t>
            </a:r>
            <a:endParaRPr lang="ko-KR" altLang="en-US" dirty="0"/>
          </a:p>
        </p:txBody>
      </p:sp>
      <p:sp>
        <p:nvSpPr>
          <p:cNvPr id="280" name="TextBox 279"/>
          <p:cNvSpPr txBox="1"/>
          <p:nvPr/>
        </p:nvSpPr>
        <p:spPr>
          <a:xfrm>
            <a:off x="937548" y="4017671"/>
            <a:ext cx="887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세종특별자치교육청 독도전시관은 독도에 대한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올바른 이해와 영도 </a:t>
            </a:r>
            <a:r>
              <a:rPr lang="ko-KR" altLang="en-US" dirty="0" err="1" smtClean="0"/>
              <a:t>주권의식을</a:t>
            </a:r>
            <a:r>
              <a:rPr lang="ko-KR" altLang="en-US" dirty="0" smtClean="0"/>
              <a:t> 확산하고자 마련된 공간입니다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259480" y="4760137"/>
            <a:ext cx="1886673" cy="7523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224747" y="4999458"/>
            <a:ext cx="1735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보기</a:t>
            </a:r>
            <a:endParaRPr lang="ko-KR" altLang="en-US" sz="1200" dirty="0"/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5686273" y="5041363"/>
            <a:ext cx="147365" cy="18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910757" y="5567147"/>
            <a:ext cx="258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SCROLL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704277" y="1116002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sp>
        <p:nvSpPr>
          <p:cNvPr id="324" name="직사각형 323"/>
          <p:cNvSpPr/>
          <p:nvPr/>
        </p:nvSpPr>
        <p:spPr>
          <a:xfrm>
            <a:off x="9467710" y="1112565"/>
            <a:ext cx="2574174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직사각형 325"/>
          <p:cNvSpPr/>
          <p:nvPr/>
        </p:nvSpPr>
        <p:spPr>
          <a:xfrm>
            <a:off x="9634328" y="1797620"/>
            <a:ext cx="2143300" cy="191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0" name="직선 연결선 329"/>
          <p:cNvCxnSpPr/>
          <p:nvPr/>
        </p:nvCxnSpPr>
        <p:spPr>
          <a:xfrm>
            <a:off x="9634328" y="1797620"/>
            <a:ext cx="2143300" cy="1916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/>
          <p:nvPr/>
        </p:nvCxnSpPr>
        <p:spPr>
          <a:xfrm flipV="1">
            <a:off x="9634328" y="1797620"/>
            <a:ext cx="2143300" cy="1916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/>
          <p:cNvSpPr txBox="1"/>
          <p:nvPr/>
        </p:nvSpPr>
        <p:spPr>
          <a:xfrm>
            <a:off x="10306272" y="2571202"/>
            <a:ext cx="12044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352" name="TextBox 351"/>
          <p:cNvSpPr txBox="1"/>
          <p:nvPr/>
        </p:nvSpPr>
        <p:spPr>
          <a:xfrm>
            <a:off x="9473362" y="119538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354" name="TextBox 353"/>
          <p:cNvSpPr txBox="1"/>
          <p:nvPr/>
        </p:nvSpPr>
        <p:spPr>
          <a:xfrm>
            <a:off x="10723731" y="119178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355" name="직선 연결선 354"/>
          <p:cNvCxnSpPr/>
          <p:nvPr/>
        </p:nvCxnSpPr>
        <p:spPr>
          <a:xfrm flipV="1">
            <a:off x="11787779" y="127175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 355"/>
          <p:cNvCxnSpPr/>
          <p:nvPr/>
        </p:nvCxnSpPr>
        <p:spPr>
          <a:xfrm flipV="1">
            <a:off x="11787779" y="131153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직선 연결선 356"/>
          <p:cNvCxnSpPr/>
          <p:nvPr/>
        </p:nvCxnSpPr>
        <p:spPr>
          <a:xfrm flipV="1">
            <a:off x="11787779" y="124078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모서리가 둥근 직사각형 357"/>
          <p:cNvSpPr/>
          <p:nvPr/>
        </p:nvSpPr>
        <p:spPr>
          <a:xfrm>
            <a:off x="9818229" y="3967516"/>
            <a:ext cx="1859165" cy="39271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TextBox 358"/>
          <p:cNvSpPr txBox="1"/>
          <p:nvPr/>
        </p:nvSpPr>
        <p:spPr>
          <a:xfrm>
            <a:off x="9969540" y="4027840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전시 </a:t>
            </a:r>
            <a:r>
              <a:rPr lang="ko-KR" altLang="en-US" sz="1100" smtClean="0"/>
              <a:t>안내 보기</a:t>
            </a:r>
            <a:endParaRPr lang="ko-KR" altLang="en-US" sz="1100"/>
          </a:p>
        </p:txBody>
      </p:sp>
      <p:cxnSp>
        <p:nvCxnSpPr>
          <p:cNvPr id="360" name="직선 화살표 연결선 359"/>
          <p:cNvCxnSpPr/>
          <p:nvPr/>
        </p:nvCxnSpPr>
        <p:spPr>
          <a:xfrm flipV="1">
            <a:off x="11135855" y="4089155"/>
            <a:ext cx="141994" cy="11425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TextBox 360"/>
          <p:cNvSpPr txBox="1"/>
          <p:nvPr/>
        </p:nvSpPr>
        <p:spPr>
          <a:xfrm>
            <a:off x="10180179" y="5052792"/>
            <a:ext cx="109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SCROLL</a:t>
            </a:r>
            <a:endParaRPr lang="ko-KR" altLang="en-US" dirty="0"/>
          </a:p>
        </p:txBody>
      </p:sp>
      <p:sp>
        <p:nvSpPr>
          <p:cNvPr id="362" name="타원 361"/>
          <p:cNvSpPr/>
          <p:nvPr/>
        </p:nvSpPr>
        <p:spPr>
          <a:xfrm>
            <a:off x="11185093" y="5292047"/>
            <a:ext cx="792168" cy="792168"/>
          </a:xfrm>
          <a:prstGeom prst="ellipse">
            <a:avLst/>
          </a:prstGeom>
          <a:solidFill>
            <a:srgbClr val="496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TextBox 362"/>
          <p:cNvSpPr txBox="1"/>
          <p:nvPr/>
        </p:nvSpPr>
        <p:spPr>
          <a:xfrm>
            <a:off x="11009510" y="5548197"/>
            <a:ext cx="11403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단체예약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신청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64" name="타원 363"/>
          <p:cNvSpPr/>
          <p:nvPr/>
        </p:nvSpPr>
        <p:spPr>
          <a:xfrm>
            <a:off x="8428348" y="5512492"/>
            <a:ext cx="792168" cy="792168"/>
          </a:xfrm>
          <a:prstGeom prst="ellipse">
            <a:avLst/>
          </a:prstGeom>
          <a:solidFill>
            <a:srgbClr val="496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TextBox 364"/>
          <p:cNvSpPr txBox="1"/>
          <p:nvPr/>
        </p:nvSpPr>
        <p:spPr>
          <a:xfrm>
            <a:off x="8252765" y="5768642"/>
            <a:ext cx="11403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단체예약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신청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00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타원 48"/>
          <p:cNvSpPr/>
          <p:nvPr/>
        </p:nvSpPr>
        <p:spPr>
          <a:xfrm>
            <a:off x="3956692" y="3537129"/>
            <a:ext cx="927016" cy="9270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4150353" y="3756860"/>
            <a:ext cx="512883" cy="5128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4394208" y="3896311"/>
            <a:ext cx="1249838" cy="1914286"/>
          </a:xfrm>
          <a:prstGeom prst="roundRect">
            <a:avLst>
              <a:gd name="adj" fmla="val 2960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메인 페이지 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133006" y="1512662"/>
            <a:ext cx="8705208" cy="4483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9398840" y="1785354"/>
            <a:ext cx="2143300" cy="19103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9024488" y="1112565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9073329" y="1175907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590398" y="1172306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 flipV="1">
            <a:off x="11667678" y="126054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V="1">
            <a:off x="11667678" y="130032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V="1">
            <a:off x="11667678" y="121052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9472271" y="1918340"/>
            <a:ext cx="1977629" cy="1682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V="1">
            <a:off x="9544900" y="1847850"/>
            <a:ext cx="1895475" cy="1729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070784" y="2552816"/>
            <a:ext cx="12044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9472271" y="3193845"/>
            <a:ext cx="1310879" cy="4145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623582" y="3254169"/>
            <a:ext cx="797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바로가기</a:t>
            </a:r>
            <a:endParaRPr lang="ko-KR" altLang="en-US" sz="1100" dirty="0"/>
          </a:p>
        </p:txBody>
      </p:sp>
      <p:cxnSp>
        <p:nvCxnSpPr>
          <p:cNvPr id="71" name="직선 화살표 연결선 70"/>
          <p:cNvCxnSpPr/>
          <p:nvPr/>
        </p:nvCxnSpPr>
        <p:spPr>
          <a:xfrm flipV="1">
            <a:off x="10366322" y="3334375"/>
            <a:ext cx="122064" cy="10119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9398840" y="4071164"/>
            <a:ext cx="2143300" cy="190084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9453421" y="4155655"/>
            <a:ext cx="1102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관람안내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497275" y="4477901"/>
            <a:ext cx="1359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044-999-6393</a:t>
            </a:r>
            <a:endParaRPr lang="ko-KR" altLang="en-US" sz="1600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0767081" y="4464145"/>
            <a:ext cx="621192" cy="296509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9575957" y="4785678"/>
            <a:ext cx="181231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510864" y="4841995"/>
            <a:ext cx="17961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smtClean="0"/>
              <a:t>관람시간  화요일</a:t>
            </a:r>
            <a:r>
              <a:rPr lang="en-US" altLang="ko-KR" sz="700" dirty="0" smtClean="0"/>
              <a:t>.</a:t>
            </a:r>
            <a:r>
              <a:rPr lang="ko-KR" altLang="en-US" sz="700" dirty="0" smtClean="0"/>
              <a:t>토요일 </a:t>
            </a:r>
            <a:r>
              <a:rPr lang="en-US" altLang="ko-KR" sz="700" dirty="0" smtClean="0"/>
              <a:t>9:00_17:00</a:t>
            </a:r>
            <a:endParaRPr lang="ko-KR" altLang="en-US" sz="700" dirty="0"/>
          </a:p>
        </p:txBody>
      </p:sp>
      <p:sp>
        <p:nvSpPr>
          <p:cNvPr id="79" name="TextBox 78"/>
          <p:cNvSpPr txBox="1"/>
          <p:nvPr/>
        </p:nvSpPr>
        <p:spPr>
          <a:xfrm>
            <a:off x="10085854" y="4995430"/>
            <a:ext cx="1796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(</a:t>
            </a:r>
            <a:r>
              <a:rPr lang="ko-KR" altLang="en-US" sz="700" dirty="0" smtClean="0"/>
              <a:t>점심시간 </a:t>
            </a:r>
            <a:r>
              <a:rPr lang="en-US" altLang="ko-KR" sz="700" dirty="0" smtClean="0"/>
              <a:t>12:00~13:00, </a:t>
            </a:r>
            <a:r>
              <a:rPr lang="ko-KR" altLang="en-US" sz="700" dirty="0" err="1" smtClean="0"/>
              <a:t>입장마감</a:t>
            </a:r>
            <a:endParaRPr lang="en-US" altLang="ko-KR" sz="700" dirty="0" smtClean="0"/>
          </a:p>
          <a:p>
            <a:r>
              <a:rPr lang="ko-KR" altLang="en-US" sz="700" dirty="0" smtClean="0"/>
              <a:t> </a:t>
            </a:r>
            <a:r>
              <a:rPr lang="en-US" altLang="ko-KR" sz="700" dirty="0" smtClean="0"/>
              <a:t>16:30)</a:t>
            </a:r>
            <a:endParaRPr lang="ko-KR" altLang="en-US" sz="700" dirty="0"/>
          </a:p>
        </p:txBody>
      </p:sp>
      <p:sp>
        <p:nvSpPr>
          <p:cNvPr id="80" name="TextBox 79"/>
          <p:cNvSpPr txBox="1"/>
          <p:nvPr/>
        </p:nvSpPr>
        <p:spPr>
          <a:xfrm>
            <a:off x="10092118" y="5261437"/>
            <a:ext cx="1481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2">
                    <a:lumMod val="90000"/>
                  </a:schemeClr>
                </a:solidFill>
              </a:rPr>
              <a:t>※</a:t>
            </a:r>
            <a:r>
              <a:rPr lang="ko-KR" altLang="en-US" sz="700" dirty="0" smtClean="0">
                <a:solidFill>
                  <a:schemeClr val="bg2">
                    <a:lumMod val="90000"/>
                  </a:schemeClr>
                </a:solidFill>
              </a:rPr>
              <a:t>관람시간은 학교 사정에 따라</a:t>
            </a:r>
            <a:endParaRPr lang="en-US" altLang="ko-KR" sz="700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bg2">
                    <a:lumMod val="90000"/>
                  </a:schemeClr>
                </a:solidFill>
              </a:rPr>
              <a:t>변경될 수 있습니다</a:t>
            </a:r>
            <a:endParaRPr lang="en-US" altLang="ko-KR" sz="700" dirty="0" smtClean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573164" y="5518630"/>
            <a:ext cx="1939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err="1" smtClean="0"/>
              <a:t>휴관안내</a:t>
            </a:r>
            <a:r>
              <a:rPr lang="ko-KR" altLang="en-US" sz="700" dirty="0" smtClean="0"/>
              <a:t> 일요일</a:t>
            </a:r>
            <a:r>
              <a:rPr lang="en-US" altLang="ko-KR" sz="700" dirty="0" smtClean="0"/>
              <a:t>,</a:t>
            </a:r>
            <a:r>
              <a:rPr lang="ko-KR" altLang="en-US" sz="700" dirty="0" smtClean="0"/>
              <a:t>월요일 및 공휴일</a:t>
            </a:r>
            <a:endParaRPr lang="en-US" altLang="ko-KR" sz="7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smtClean="0"/>
              <a:t>위      치 세종 </a:t>
            </a:r>
            <a:r>
              <a:rPr lang="ko-KR" altLang="en-US" sz="700" dirty="0" err="1" smtClean="0"/>
              <a:t>특별차지시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세롬서로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68</a:t>
            </a:r>
            <a:r>
              <a:rPr lang="ko-KR" altLang="en-US" sz="700" dirty="0" smtClean="0"/>
              <a:t>                                    </a:t>
            </a:r>
            <a:endParaRPr lang="en-US" altLang="ko-KR" sz="700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10144692" y="5763640"/>
            <a:ext cx="12956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새롬 </a:t>
            </a:r>
            <a:r>
              <a:rPr lang="ko-KR" altLang="en-US" sz="700" smtClean="0"/>
              <a:t>고등학교 </a:t>
            </a:r>
            <a:r>
              <a:rPr lang="en-US" altLang="ko-KR" sz="700" dirty="0" smtClean="0"/>
              <a:t>1</a:t>
            </a:r>
            <a:r>
              <a:rPr lang="ko-KR" altLang="en-US" sz="700" dirty="0" smtClean="0"/>
              <a:t>층                                    </a:t>
            </a:r>
            <a:endParaRPr lang="en-US" altLang="ko-KR" sz="700" dirty="0" smtClean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351641" y="1638148"/>
            <a:ext cx="4144871" cy="19103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>
            <a:off x="425072" y="1771134"/>
            <a:ext cx="3938584" cy="1690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V="1">
            <a:off x="497701" y="1784092"/>
            <a:ext cx="3865955" cy="1645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023080" y="2431264"/>
            <a:ext cx="12044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425072" y="3046639"/>
            <a:ext cx="1310879" cy="4145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576383" y="3106963"/>
            <a:ext cx="797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바로가기</a:t>
            </a:r>
            <a:endParaRPr lang="ko-KR" altLang="en-US" sz="1100" dirty="0"/>
          </a:p>
        </p:txBody>
      </p:sp>
      <p:cxnSp>
        <p:nvCxnSpPr>
          <p:cNvPr id="89" name="직선 화살표 연결선 88"/>
          <p:cNvCxnSpPr/>
          <p:nvPr/>
        </p:nvCxnSpPr>
        <p:spPr>
          <a:xfrm flipV="1">
            <a:off x="1319123" y="3187169"/>
            <a:ext cx="122064" cy="10119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97701" y="3900668"/>
            <a:ext cx="1525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공지사항</a:t>
            </a:r>
            <a:endParaRPr lang="ko-KR" alt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76383" y="4477901"/>
            <a:ext cx="3011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독도의 미래를 생각하는 공간으로</a:t>
            </a:r>
            <a:endParaRPr lang="en-US" altLang="ko-KR" sz="1200" dirty="0" smtClean="0"/>
          </a:p>
          <a:p>
            <a:r>
              <a:rPr lang="ko-KR" altLang="en-US" sz="1200" dirty="0" smtClean="0"/>
              <a:t>앞으로도 지속적으로 활용하기 바랍니다</a:t>
            </a:r>
            <a:endParaRPr lang="ko-KR" altLang="en-US" sz="1200" dirty="0"/>
          </a:p>
        </p:txBody>
      </p:sp>
      <p:grpSp>
        <p:nvGrpSpPr>
          <p:cNvPr id="40" name="그룹 39"/>
          <p:cNvGrpSpPr/>
          <p:nvPr/>
        </p:nvGrpSpPr>
        <p:grpSpPr>
          <a:xfrm>
            <a:off x="577628" y="5231967"/>
            <a:ext cx="509286" cy="509286"/>
            <a:chOff x="5127585" y="4247909"/>
            <a:chExt cx="752354" cy="752354"/>
          </a:xfrm>
        </p:grpSpPr>
        <p:sp>
          <p:nvSpPr>
            <p:cNvPr id="37" name="타원 36"/>
            <p:cNvSpPr/>
            <p:nvPr/>
          </p:nvSpPr>
          <p:spPr>
            <a:xfrm>
              <a:off x="5127585" y="4247909"/>
              <a:ext cx="752354" cy="75235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1/2 액자 38"/>
            <p:cNvSpPr/>
            <p:nvPr/>
          </p:nvSpPr>
          <p:spPr>
            <a:xfrm rot="19139299">
              <a:off x="5421406" y="4509741"/>
              <a:ext cx="232277" cy="232277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 rot="10800000">
            <a:off x="1311073" y="5223624"/>
            <a:ext cx="509286" cy="509286"/>
            <a:chOff x="5127585" y="4247909"/>
            <a:chExt cx="752354" cy="752354"/>
          </a:xfrm>
        </p:grpSpPr>
        <p:sp>
          <p:nvSpPr>
            <p:cNvPr id="104" name="타원 103"/>
            <p:cNvSpPr/>
            <p:nvPr/>
          </p:nvSpPr>
          <p:spPr>
            <a:xfrm>
              <a:off x="5127585" y="4247909"/>
              <a:ext cx="752354" cy="75235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1/2 액자 104"/>
            <p:cNvSpPr/>
            <p:nvPr/>
          </p:nvSpPr>
          <p:spPr>
            <a:xfrm rot="19139299">
              <a:off x="5421406" y="4509741"/>
              <a:ext cx="232277" cy="232277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5337777" y="1784092"/>
            <a:ext cx="1102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관람안내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5694148" y="2106338"/>
            <a:ext cx="1359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044-999-6393</a:t>
            </a:r>
            <a:endParaRPr lang="ko-KR" altLang="en-US" sz="1600" dirty="0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6974487" y="2024136"/>
            <a:ext cx="838183" cy="296509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/>
          <p:cNvCxnSpPr/>
          <p:nvPr/>
        </p:nvCxnSpPr>
        <p:spPr>
          <a:xfrm>
            <a:off x="5772830" y="2414115"/>
            <a:ext cx="181231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441520" y="2470432"/>
            <a:ext cx="17961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smtClean="0"/>
              <a:t>관람시간  화요일</a:t>
            </a:r>
            <a:r>
              <a:rPr lang="en-US" altLang="ko-KR" sz="700" dirty="0" smtClean="0"/>
              <a:t>.</a:t>
            </a:r>
            <a:r>
              <a:rPr lang="ko-KR" altLang="en-US" sz="700" dirty="0" smtClean="0"/>
              <a:t>토요일 </a:t>
            </a:r>
            <a:r>
              <a:rPr lang="en-US" altLang="ko-KR" sz="700" dirty="0" smtClean="0"/>
              <a:t>9:00_17:00</a:t>
            </a:r>
            <a:endParaRPr lang="ko-KR" altLang="en-US" sz="7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016510" y="2623867"/>
            <a:ext cx="1796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(</a:t>
            </a:r>
            <a:r>
              <a:rPr lang="ko-KR" altLang="en-US" sz="700" dirty="0" smtClean="0"/>
              <a:t>점심시간 </a:t>
            </a:r>
            <a:r>
              <a:rPr lang="en-US" altLang="ko-KR" sz="700" dirty="0" smtClean="0"/>
              <a:t>12:00~13:00, </a:t>
            </a:r>
            <a:r>
              <a:rPr lang="ko-KR" altLang="en-US" sz="700" dirty="0" err="1" smtClean="0"/>
              <a:t>입장마감</a:t>
            </a:r>
            <a:endParaRPr lang="en-US" altLang="ko-KR" sz="700" dirty="0" smtClean="0"/>
          </a:p>
          <a:p>
            <a:r>
              <a:rPr lang="ko-KR" altLang="en-US" sz="700" dirty="0" smtClean="0"/>
              <a:t> </a:t>
            </a:r>
            <a:r>
              <a:rPr lang="en-US" altLang="ko-KR" sz="700" dirty="0" smtClean="0"/>
              <a:t>16:30)</a:t>
            </a:r>
            <a:endParaRPr lang="ko-KR" altLang="en-US" sz="7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022774" y="2889874"/>
            <a:ext cx="1481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2">
                    <a:lumMod val="90000"/>
                  </a:schemeClr>
                </a:solidFill>
              </a:rPr>
              <a:t>※</a:t>
            </a:r>
            <a:r>
              <a:rPr lang="ko-KR" altLang="en-US" sz="700" dirty="0" smtClean="0">
                <a:solidFill>
                  <a:schemeClr val="bg2">
                    <a:lumMod val="90000"/>
                  </a:schemeClr>
                </a:solidFill>
              </a:rPr>
              <a:t>관람시간은 학교 사정에 따라</a:t>
            </a:r>
            <a:endParaRPr lang="en-US" altLang="ko-KR" sz="700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bg2">
                    <a:lumMod val="90000"/>
                  </a:schemeClr>
                </a:solidFill>
              </a:rPr>
              <a:t>변경될 수 있습니다</a:t>
            </a:r>
            <a:endParaRPr lang="en-US" altLang="ko-KR" sz="700" dirty="0" smtClean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503820" y="3147067"/>
            <a:ext cx="1939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err="1" smtClean="0"/>
              <a:t>휴관안내</a:t>
            </a:r>
            <a:r>
              <a:rPr lang="ko-KR" altLang="en-US" sz="700" dirty="0" smtClean="0"/>
              <a:t> 일요일</a:t>
            </a:r>
            <a:r>
              <a:rPr lang="en-US" altLang="ko-KR" sz="700" dirty="0" smtClean="0"/>
              <a:t>,</a:t>
            </a:r>
            <a:r>
              <a:rPr lang="ko-KR" altLang="en-US" sz="700" dirty="0" smtClean="0"/>
              <a:t>월요일 및 공휴일</a:t>
            </a:r>
            <a:endParaRPr lang="en-US" altLang="ko-KR" sz="7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smtClean="0"/>
              <a:t>위      치 세종 </a:t>
            </a:r>
            <a:r>
              <a:rPr lang="ko-KR" altLang="en-US" sz="700" dirty="0" err="1" smtClean="0"/>
              <a:t>특별차지시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세롬서로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68</a:t>
            </a:r>
            <a:r>
              <a:rPr lang="ko-KR" altLang="en-US" sz="700" dirty="0" smtClean="0"/>
              <a:t>                                    </a:t>
            </a:r>
            <a:endParaRPr lang="en-US" altLang="ko-KR" sz="700" dirty="0" smtClean="0"/>
          </a:p>
        </p:txBody>
      </p:sp>
      <p:sp>
        <p:nvSpPr>
          <p:cNvPr id="115" name="TextBox 114"/>
          <p:cNvSpPr txBox="1"/>
          <p:nvPr/>
        </p:nvSpPr>
        <p:spPr>
          <a:xfrm>
            <a:off x="6075348" y="3392077"/>
            <a:ext cx="12956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새롬 </a:t>
            </a:r>
            <a:r>
              <a:rPr lang="ko-KR" altLang="en-US" sz="700" smtClean="0"/>
              <a:t>고등학교 </a:t>
            </a:r>
            <a:r>
              <a:rPr lang="en-US" altLang="ko-KR" sz="700" dirty="0" smtClean="0"/>
              <a:t>1</a:t>
            </a:r>
            <a:r>
              <a:rPr lang="ko-KR" altLang="en-US" sz="700" dirty="0" smtClean="0"/>
              <a:t>층                                    </a:t>
            </a:r>
            <a:endParaRPr lang="en-US" altLang="ko-KR" sz="700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6371405" y="2075134"/>
            <a:ext cx="20841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관람 문의하기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503092" y="2162341"/>
            <a:ext cx="202630" cy="20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2" name="그룹 121"/>
          <p:cNvGrpSpPr/>
          <p:nvPr/>
        </p:nvGrpSpPr>
        <p:grpSpPr>
          <a:xfrm>
            <a:off x="4508037" y="4052567"/>
            <a:ext cx="1034286" cy="688321"/>
            <a:chOff x="7040709" y="2051019"/>
            <a:chExt cx="2143300" cy="1916497"/>
          </a:xfrm>
        </p:grpSpPr>
        <p:sp>
          <p:nvSpPr>
            <p:cNvPr id="123" name="직사각형 122"/>
            <p:cNvSpPr/>
            <p:nvPr/>
          </p:nvSpPr>
          <p:spPr>
            <a:xfrm>
              <a:off x="7040709" y="2051019"/>
              <a:ext cx="2143300" cy="191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/>
            <p:nvPr/>
          </p:nvCxnSpPr>
          <p:spPr>
            <a:xfrm>
              <a:off x="7040709" y="2051019"/>
              <a:ext cx="2143300" cy="1916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 flipV="1">
              <a:off x="7040709" y="2051019"/>
              <a:ext cx="2143300" cy="1916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7531575" y="2760143"/>
              <a:ext cx="1204446" cy="5998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sp>
        <p:nvSpPr>
          <p:cNvPr id="127" name="모서리가 둥근 직사각형 126"/>
          <p:cNvSpPr/>
          <p:nvPr/>
        </p:nvSpPr>
        <p:spPr>
          <a:xfrm>
            <a:off x="4500374" y="4824967"/>
            <a:ext cx="463418" cy="1554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4437900" y="4791891"/>
            <a:ext cx="5812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NEW</a:t>
            </a:r>
            <a:endParaRPr lang="ko-KR" altLang="en-US" sz="9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5887901" y="3884759"/>
            <a:ext cx="1249838" cy="1914286"/>
          </a:xfrm>
          <a:prstGeom prst="roundRect">
            <a:avLst>
              <a:gd name="adj" fmla="val 2960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7" name="그룹 136"/>
          <p:cNvGrpSpPr/>
          <p:nvPr/>
        </p:nvGrpSpPr>
        <p:grpSpPr>
          <a:xfrm>
            <a:off x="6001730" y="4041015"/>
            <a:ext cx="1034286" cy="688321"/>
            <a:chOff x="7040709" y="2051019"/>
            <a:chExt cx="2143300" cy="1916497"/>
          </a:xfrm>
        </p:grpSpPr>
        <p:sp>
          <p:nvSpPr>
            <p:cNvPr id="138" name="직사각형 137"/>
            <p:cNvSpPr/>
            <p:nvPr/>
          </p:nvSpPr>
          <p:spPr>
            <a:xfrm>
              <a:off x="7040709" y="2051019"/>
              <a:ext cx="2143300" cy="191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9" name="직선 연결선 138"/>
            <p:cNvCxnSpPr/>
            <p:nvPr/>
          </p:nvCxnSpPr>
          <p:spPr>
            <a:xfrm>
              <a:off x="7040709" y="2051019"/>
              <a:ext cx="2143300" cy="1916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flipV="1">
              <a:off x="7040709" y="2051019"/>
              <a:ext cx="2143300" cy="1916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7531575" y="2760143"/>
              <a:ext cx="1204446" cy="5998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sp>
        <p:nvSpPr>
          <p:cNvPr id="142" name="모서리가 둥근 직사각형 141"/>
          <p:cNvSpPr/>
          <p:nvPr/>
        </p:nvSpPr>
        <p:spPr>
          <a:xfrm>
            <a:off x="5994067" y="4813415"/>
            <a:ext cx="463418" cy="1554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5931593" y="4780339"/>
            <a:ext cx="5812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NEW</a:t>
            </a:r>
            <a:endParaRPr lang="ko-KR" altLang="en-US" sz="9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7381594" y="3835718"/>
            <a:ext cx="1249838" cy="1914286"/>
          </a:xfrm>
          <a:prstGeom prst="roundRect">
            <a:avLst>
              <a:gd name="adj" fmla="val 2960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5" name="그룹 144"/>
          <p:cNvGrpSpPr/>
          <p:nvPr/>
        </p:nvGrpSpPr>
        <p:grpSpPr>
          <a:xfrm>
            <a:off x="7495423" y="3991974"/>
            <a:ext cx="1034286" cy="688321"/>
            <a:chOff x="7040709" y="2051019"/>
            <a:chExt cx="2143300" cy="1916497"/>
          </a:xfrm>
        </p:grpSpPr>
        <p:sp>
          <p:nvSpPr>
            <p:cNvPr id="146" name="직사각형 145"/>
            <p:cNvSpPr/>
            <p:nvPr/>
          </p:nvSpPr>
          <p:spPr>
            <a:xfrm>
              <a:off x="7040709" y="2051019"/>
              <a:ext cx="2143300" cy="191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7" name="직선 연결선 146"/>
            <p:cNvCxnSpPr/>
            <p:nvPr/>
          </p:nvCxnSpPr>
          <p:spPr>
            <a:xfrm>
              <a:off x="7040709" y="2051019"/>
              <a:ext cx="2143300" cy="1916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 flipV="1">
              <a:off x="7040709" y="2051019"/>
              <a:ext cx="2143300" cy="1916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7531575" y="2760143"/>
              <a:ext cx="1204446" cy="5998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sp>
        <p:nvSpPr>
          <p:cNvPr id="150" name="모서리가 둥근 직사각형 149"/>
          <p:cNvSpPr/>
          <p:nvPr/>
        </p:nvSpPr>
        <p:spPr>
          <a:xfrm>
            <a:off x="7487760" y="4764374"/>
            <a:ext cx="463418" cy="1554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/>
          <p:cNvSpPr txBox="1"/>
          <p:nvPr/>
        </p:nvSpPr>
        <p:spPr>
          <a:xfrm>
            <a:off x="7425286" y="4731298"/>
            <a:ext cx="5812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NEW</a:t>
            </a:r>
            <a:endParaRPr lang="ko-KR" altLang="en-US" sz="9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4596928" y="5220392"/>
            <a:ext cx="86177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4596928" y="5377122"/>
            <a:ext cx="86177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6075348" y="5220392"/>
            <a:ext cx="86177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>
            <a:off x="6075348" y="5377122"/>
            <a:ext cx="86177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>
            <a:off x="7565314" y="5220392"/>
            <a:ext cx="86177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>
            <a:off x="7565314" y="5377122"/>
            <a:ext cx="86177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14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메인 페이지 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133006" y="1512662"/>
            <a:ext cx="8705208" cy="4483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6371405" y="2075134"/>
            <a:ext cx="20841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관람 문의하기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16" name="한쪽 모서리가 둥근 사각형 115"/>
          <p:cNvSpPr/>
          <p:nvPr/>
        </p:nvSpPr>
        <p:spPr>
          <a:xfrm flipH="1">
            <a:off x="9102646" y="3022600"/>
            <a:ext cx="2566122" cy="3319848"/>
          </a:xfrm>
          <a:prstGeom prst="round1Rect">
            <a:avLst>
              <a:gd name="adj" fmla="val 2467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9111032" y="970364"/>
            <a:ext cx="2574174" cy="538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9116684" y="1059709"/>
            <a:ext cx="1709136" cy="232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0367053" y="1055824"/>
            <a:ext cx="1130379" cy="232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20" name="직선 연결선 119"/>
          <p:cNvCxnSpPr/>
          <p:nvPr/>
        </p:nvCxnSpPr>
        <p:spPr>
          <a:xfrm flipV="1">
            <a:off x="11431101" y="114209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flipV="1">
            <a:off x="11431101" y="118500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flipV="1">
            <a:off x="11431101" y="110868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9079518" y="2922505"/>
            <a:ext cx="2597303" cy="3411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flipH="1">
            <a:off x="9111031" y="2964143"/>
            <a:ext cx="2565790" cy="3386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모서리가 둥근 직사각형 131"/>
          <p:cNvSpPr/>
          <p:nvPr/>
        </p:nvSpPr>
        <p:spPr>
          <a:xfrm>
            <a:off x="9290101" y="1519952"/>
            <a:ext cx="2237927" cy="2259801"/>
          </a:xfrm>
          <a:prstGeom prst="roundRect">
            <a:avLst>
              <a:gd name="adj" fmla="val 1934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9394876" y="1763574"/>
            <a:ext cx="1057275" cy="298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bg1"/>
                </a:solidFill>
              </a:rPr>
              <a:t>체험존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안내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34" name="직선 연결선 133"/>
          <p:cNvCxnSpPr/>
          <p:nvPr/>
        </p:nvCxnSpPr>
        <p:spPr>
          <a:xfrm>
            <a:off x="9318499" y="2635967"/>
            <a:ext cx="2056952" cy="70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9357123" y="2778218"/>
            <a:ext cx="1057275" cy="298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영상관 안내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9461550" y="2122616"/>
            <a:ext cx="1859165" cy="332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/>
                </a:solidFill>
              </a:rPr>
              <a:t>독도체험관은 대한민국 동쪽 끝</a:t>
            </a:r>
            <a:r>
              <a:rPr lang="en-US" altLang="ko-KR" sz="700" dirty="0" smtClean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700" dirty="0" smtClean="0">
                <a:solidFill>
                  <a:schemeClr val="bg1"/>
                </a:solidFill>
              </a:rPr>
              <a:t>우리의 섬 독도를 만나는 체험 공간입니다</a:t>
            </a:r>
            <a:r>
              <a:rPr lang="en-US" altLang="ko-KR" sz="700" dirty="0" smtClean="0">
                <a:solidFill>
                  <a:schemeClr val="bg1"/>
                </a:solidFill>
              </a:rPr>
              <a:t>.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9438354" y="3098447"/>
            <a:ext cx="2011453" cy="332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>
                <a:solidFill>
                  <a:schemeClr val="bg1"/>
                </a:solidFill>
              </a:rPr>
              <a:t>가상형실</a:t>
            </a:r>
            <a:r>
              <a:rPr lang="en-US" altLang="ko-KR" sz="700" dirty="0" smtClean="0">
                <a:solidFill>
                  <a:schemeClr val="bg1"/>
                </a:solidFill>
              </a:rPr>
              <a:t>(VR)</a:t>
            </a:r>
            <a:r>
              <a:rPr lang="ko-KR" altLang="en-US" sz="700" dirty="0" smtClean="0">
                <a:solidFill>
                  <a:schemeClr val="bg1"/>
                </a:solidFill>
              </a:rPr>
              <a:t>과 같은 최신 기법을 활용하여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r>
              <a:rPr lang="ko-KR" altLang="en-US" sz="700" dirty="0" err="1" smtClean="0">
                <a:solidFill>
                  <a:schemeClr val="bg1"/>
                </a:solidFill>
              </a:rPr>
              <a:t>실감형</a:t>
            </a:r>
            <a:r>
              <a:rPr lang="ko-KR" altLang="en-US" sz="700" dirty="0" smtClean="0">
                <a:solidFill>
                  <a:schemeClr val="bg1"/>
                </a:solidFill>
              </a:rPr>
              <a:t> </a:t>
            </a:r>
            <a:r>
              <a:rPr lang="ko-KR" altLang="en-US" sz="700" dirty="0" err="1" smtClean="0">
                <a:solidFill>
                  <a:schemeClr val="bg1"/>
                </a:solidFill>
              </a:rPr>
              <a:t>콘텐츠등을</a:t>
            </a:r>
            <a:r>
              <a:rPr lang="ko-KR" altLang="en-US" sz="700" dirty="0" smtClean="0">
                <a:solidFill>
                  <a:schemeClr val="bg1"/>
                </a:solidFill>
              </a:rPr>
              <a:t> 적용한 독도 </a:t>
            </a:r>
            <a:r>
              <a:rPr lang="ko-KR" altLang="en-US" sz="700" dirty="0" err="1" smtClean="0">
                <a:solidFill>
                  <a:schemeClr val="bg1"/>
                </a:solidFill>
              </a:rPr>
              <a:t>영상관입니다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9297071" y="3938281"/>
            <a:ext cx="1443024" cy="282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한국의 아름다움 섬</a:t>
            </a:r>
            <a:r>
              <a:rPr lang="en-US" altLang="ko-KR" sz="1100" dirty="0" smtClean="0"/>
              <a:t>,</a:t>
            </a:r>
            <a:endParaRPr lang="ko-KR" altLang="en-US" sz="1100" dirty="0"/>
          </a:p>
        </p:txBody>
      </p:sp>
      <p:sp>
        <p:nvSpPr>
          <p:cNvPr id="160" name="TextBox 159"/>
          <p:cNvSpPr txBox="1"/>
          <p:nvPr/>
        </p:nvSpPr>
        <p:spPr>
          <a:xfrm>
            <a:off x="10088579" y="4515597"/>
            <a:ext cx="619080" cy="282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grpSp>
        <p:nvGrpSpPr>
          <p:cNvPr id="161" name="그룹 160"/>
          <p:cNvGrpSpPr/>
          <p:nvPr/>
        </p:nvGrpSpPr>
        <p:grpSpPr>
          <a:xfrm>
            <a:off x="11090982" y="5818190"/>
            <a:ext cx="667883" cy="500488"/>
            <a:chOff x="1877081" y="5292047"/>
            <a:chExt cx="1140399" cy="792168"/>
          </a:xfrm>
        </p:grpSpPr>
        <p:sp>
          <p:nvSpPr>
            <p:cNvPr id="162" name="타원 161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9139605" y="5764999"/>
            <a:ext cx="2003643" cy="49803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이용약관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개인정보취급방침</a:t>
            </a:r>
            <a:r>
              <a:rPr lang="en-US" altLang="ko-KR" sz="800" dirty="0" smtClean="0"/>
              <a:t>.</a:t>
            </a:r>
            <a:r>
              <a:rPr lang="ko-KR" altLang="en-US" sz="800" dirty="0" err="1" smtClean="0"/>
              <a:t>이메일주소무단수담거부</a:t>
            </a:r>
            <a:endParaRPr lang="en-US" altLang="ko-KR" sz="800" dirty="0"/>
          </a:p>
          <a:p>
            <a:r>
              <a:rPr lang="ko-KR" altLang="en-US" sz="800" dirty="0" smtClean="0"/>
              <a:t>주소</a:t>
            </a:r>
            <a:r>
              <a:rPr lang="en-US" altLang="ko-KR" sz="800" dirty="0" smtClean="0"/>
              <a:t>.(30126) </a:t>
            </a:r>
            <a:r>
              <a:rPr lang="ko-KR" altLang="en-US" sz="800" dirty="0" smtClean="0"/>
              <a:t>세종 </a:t>
            </a:r>
            <a:r>
              <a:rPr lang="en-US" altLang="ko-KR" sz="800" dirty="0" smtClean="0"/>
              <a:t>-----</a:t>
            </a:r>
            <a:r>
              <a:rPr lang="ko-KR" altLang="en-US" sz="800" dirty="0" smtClean="0"/>
              <a:t>문의전화</a:t>
            </a:r>
            <a:r>
              <a:rPr lang="en-US" altLang="ko-KR" sz="800" dirty="0" smtClean="0"/>
              <a:t>.044----</a:t>
            </a:r>
            <a:endParaRPr lang="ko-KR" altLang="en-US" sz="8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0642698" y="3857006"/>
            <a:ext cx="646331" cy="39842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독도</a:t>
            </a:r>
            <a:endParaRPr lang="ko-KR" alt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9268235" y="4807619"/>
            <a:ext cx="2141933" cy="282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“</a:t>
            </a:r>
            <a:r>
              <a:rPr lang="ko-KR" altLang="en-US" sz="1100" dirty="0" smtClean="0"/>
              <a:t>경상북도 </a:t>
            </a:r>
            <a:r>
              <a:rPr lang="ko-KR" altLang="en-US" sz="1100" dirty="0" err="1" smtClean="0"/>
              <a:t>울릉읍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독도리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1-96”</a:t>
            </a:r>
            <a:endParaRPr lang="ko-KR" altLang="en-US" sz="1100" dirty="0"/>
          </a:p>
        </p:txBody>
      </p:sp>
      <p:sp>
        <p:nvSpPr>
          <p:cNvPr id="173" name="한쪽 모서리가 둥근 사각형 172"/>
          <p:cNvSpPr/>
          <p:nvPr/>
        </p:nvSpPr>
        <p:spPr>
          <a:xfrm flipH="1">
            <a:off x="121989" y="2676566"/>
            <a:ext cx="8734981" cy="3319848"/>
          </a:xfrm>
          <a:prstGeom prst="round1Rect">
            <a:avLst>
              <a:gd name="adj" fmla="val 2467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223412" y="5529145"/>
            <a:ext cx="5401885" cy="4001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이용약관 </a:t>
            </a:r>
            <a:r>
              <a:rPr lang="en-US" altLang="ko-KR" sz="1000" dirty="0" smtClean="0">
                <a:solidFill>
                  <a:schemeClr val="bg1"/>
                </a:solidFill>
              </a:rPr>
              <a:t>. </a:t>
            </a:r>
            <a:r>
              <a:rPr lang="ko-KR" altLang="en-US" sz="1000" dirty="0" smtClean="0">
                <a:solidFill>
                  <a:schemeClr val="bg1"/>
                </a:solidFill>
              </a:rPr>
              <a:t>개인정보취급방침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이메일주소무단수담거부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주소</a:t>
            </a:r>
            <a:r>
              <a:rPr lang="en-US" altLang="ko-KR" sz="1000" dirty="0" smtClean="0">
                <a:solidFill>
                  <a:schemeClr val="bg1"/>
                </a:solidFill>
              </a:rPr>
              <a:t>.(30126) </a:t>
            </a:r>
            <a:r>
              <a:rPr lang="ko-KR" altLang="en-US" sz="1000" dirty="0" smtClean="0">
                <a:solidFill>
                  <a:schemeClr val="bg1"/>
                </a:solidFill>
              </a:rPr>
              <a:t>세종 </a:t>
            </a:r>
            <a:r>
              <a:rPr lang="en-US" altLang="ko-KR" sz="1000" dirty="0" smtClean="0">
                <a:solidFill>
                  <a:schemeClr val="bg1"/>
                </a:solidFill>
              </a:rPr>
              <a:t>-----</a:t>
            </a:r>
            <a:r>
              <a:rPr lang="ko-KR" altLang="en-US" sz="1000" dirty="0" smtClean="0">
                <a:solidFill>
                  <a:schemeClr val="bg1"/>
                </a:solidFill>
              </a:rPr>
              <a:t>문의전화</a:t>
            </a:r>
            <a:r>
              <a:rPr lang="en-US" altLang="ko-KR" sz="1000" dirty="0" smtClean="0">
                <a:solidFill>
                  <a:schemeClr val="bg1"/>
                </a:solidFill>
              </a:rPr>
              <a:t>.044----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763929" y="1539962"/>
            <a:ext cx="7940233" cy="138254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38597" y="1823923"/>
            <a:ext cx="146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체험존</a:t>
            </a:r>
            <a:r>
              <a:rPr lang="ko-KR" altLang="en-US" b="1" dirty="0" smtClean="0">
                <a:solidFill>
                  <a:schemeClr val="bg1"/>
                </a:solidFill>
              </a:rPr>
              <a:t> 안내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32115" y="2288628"/>
            <a:ext cx="217501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 flipV="1">
            <a:off x="4722471" y="1823925"/>
            <a:ext cx="11575" cy="8190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5114639" y="1892618"/>
            <a:ext cx="146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영상관 안내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71" name="직선 연결선 170"/>
          <p:cNvCxnSpPr/>
          <p:nvPr/>
        </p:nvCxnSpPr>
        <p:spPr>
          <a:xfrm>
            <a:off x="5208157" y="2357323"/>
            <a:ext cx="217501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121989" y="2676566"/>
            <a:ext cx="8734981" cy="33198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486137" y="2882467"/>
            <a:ext cx="8370833" cy="30529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978130" y="4183167"/>
            <a:ext cx="10439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175" name="TextBox 174"/>
          <p:cNvSpPr txBox="1"/>
          <p:nvPr/>
        </p:nvSpPr>
        <p:spPr>
          <a:xfrm>
            <a:off x="3099106" y="3066474"/>
            <a:ext cx="114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대한민국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932478" y="2990883"/>
            <a:ext cx="1932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mtClean="0">
                <a:solidFill>
                  <a:schemeClr val="bg1"/>
                </a:solidFill>
              </a:rPr>
              <a:t>독도</a:t>
            </a:r>
            <a:endParaRPr lang="ko-KR" altLang="en-US" sz="5400" b="1">
              <a:solidFill>
                <a:schemeClr val="bg1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4618263" y="3836942"/>
            <a:ext cx="2294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세종에서 만나다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85" name="그룹 184"/>
          <p:cNvGrpSpPr/>
          <p:nvPr/>
        </p:nvGrpSpPr>
        <p:grpSpPr>
          <a:xfrm>
            <a:off x="7120562" y="5510826"/>
            <a:ext cx="667883" cy="500488"/>
            <a:chOff x="1877081" y="5292047"/>
            <a:chExt cx="1140399" cy="792168"/>
          </a:xfrm>
        </p:grpSpPr>
        <p:sp>
          <p:nvSpPr>
            <p:cNvPr id="186" name="타원 185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타원 53"/>
          <p:cNvSpPr/>
          <p:nvPr/>
        </p:nvSpPr>
        <p:spPr>
          <a:xfrm>
            <a:off x="7811573" y="5080177"/>
            <a:ext cx="892589" cy="8925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7737621" y="5347575"/>
            <a:ext cx="9665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독도 전시관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오시는길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64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인사말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133006" y="1512662"/>
            <a:ext cx="8705208" cy="1979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cxnSp>
        <p:nvCxnSpPr>
          <p:cNvPr id="174" name="직선 연결선 173"/>
          <p:cNvCxnSpPr/>
          <p:nvPr/>
        </p:nvCxnSpPr>
        <p:spPr>
          <a:xfrm>
            <a:off x="486137" y="2882467"/>
            <a:ext cx="8370833" cy="30529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8984482" y="975045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8945073" y="997575"/>
            <a:ext cx="2966259" cy="532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V="1">
            <a:off x="8953648" y="971967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 flipV="1">
            <a:off x="8975682" y="1023450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026467" y="1032285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10543536" y="1028684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80" name="직선 연결선 79"/>
          <p:cNvCxnSpPr/>
          <p:nvPr/>
        </p:nvCxnSpPr>
        <p:spPr>
          <a:xfrm flipV="1">
            <a:off x="11647388" y="112000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11647388" y="115978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V="1">
            <a:off x="11647388" y="108099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964682" y="1727939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9608766" y="1423682"/>
            <a:ext cx="16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인사말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9133551" y="2051031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08065" y="4355522"/>
            <a:ext cx="4790900" cy="1995402"/>
            <a:chOff x="8953648" y="3492388"/>
            <a:chExt cx="2997093" cy="2843021"/>
          </a:xfrm>
        </p:grpSpPr>
        <p:sp>
          <p:nvSpPr>
            <p:cNvPr id="72" name="한쪽 모서리가 둥근 사각형 71"/>
            <p:cNvSpPr/>
            <p:nvPr/>
          </p:nvSpPr>
          <p:spPr>
            <a:xfrm rot="10800000" flipH="1">
              <a:off x="8984482" y="3494406"/>
              <a:ext cx="2959403" cy="2841003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/>
            <p:cNvCxnSpPr/>
            <p:nvPr/>
          </p:nvCxnSpPr>
          <p:spPr>
            <a:xfrm flipV="1">
              <a:off x="8953648" y="3492388"/>
              <a:ext cx="2997093" cy="27788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H="1" flipV="1">
              <a:off x="8993766" y="3510611"/>
              <a:ext cx="2847476" cy="26112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9951524" y="4704081"/>
              <a:ext cx="9780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IMAGE</a:t>
              </a:r>
              <a:endParaRPr lang="ko-KR" altLang="en-US" dirty="0"/>
            </a:p>
          </p:txBody>
        </p:sp>
      </p:grpSp>
      <p:sp>
        <p:nvSpPr>
          <p:cNvPr id="89" name="대각선 방향의 모서리가 둥근 사각형 88"/>
          <p:cNvSpPr/>
          <p:nvPr/>
        </p:nvSpPr>
        <p:spPr>
          <a:xfrm>
            <a:off x="9010631" y="2508473"/>
            <a:ext cx="2938271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9297555" y="2707551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인사말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9692502" y="266063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10029260" y="2706399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전시관 연혁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875181" y="2696016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오시는길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08065" y="1504280"/>
            <a:ext cx="8730149" cy="1977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/>
          <p:cNvGrpSpPr/>
          <p:nvPr/>
        </p:nvGrpSpPr>
        <p:grpSpPr>
          <a:xfrm>
            <a:off x="8905664" y="4317874"/>
            <a:ext cx="2997093" cy="1995402"/>
            <a:chOff x="8953648" y="3492388"/>
            <a:chExt cx="2997093" cy="2843021"/>
          </a:xfrm>
        </p:grpSpPr>
        <p:sp>
          <p:nvSpPr>
            <p:cNvPr id="99" name="한쪽 모서리가 둥근 사각형 98"/>
            <p:cNvSpPr/>
            <p:nvPr/>
          </p:nvSpPr>
          <p:spPr>
            <a:xfrm rot="10800000" flipH="1">
              <a:off x="8984482" y="3494406"/>
              <a:ext cx="2959403" cy="2841003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/>
            <p:cNvCxnSpPr/>
            <p:nvPr/>
          </p:nvCxnSpPr>
          <p:spPr>
            <a:xfrm flipV="1">
              <a:off x="8953648" y="3492388"/>
              <a:ext cx="2997093" cy="27788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 flipH="1" flipV="1">
              <a:off x="8993766" y="3510611"/>
              <a:ext cx="2847476" cy="26112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9951524" y="4704081"/>
              <a:ext cx="9780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IMAGE</a:t>
              </a:r>
              <a:endParaRPr lang="ko-KR" altLang="en-US" dirty="0"/>
            </a:p>
          </p:txBody>
        </p:sp>
      </p:grpSp>
      <p:cxnSp>
        <p:nvCxnSpPr>
          <p:cNvPr id="104" name="직선 연결선 103"/>
          <p:cNvCxnSpPr/>
          <p:nvPr/>
        </p:nvCxnSpPr>
        <p:spPr>
          <a:xfrm>
            <a:off x="143446" y="1553937"/>
            <a:ext cx="8686245" cy="1944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984124" y="2307173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671969" y="1831653"/>
            <a:ext cx="16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인사말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220679" y="2676505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110" name="대각선 방향의 모서리가 둥근 사각형 109"/>
          <p:cNvSpPr/>
          <p:nvPr/>
        </p:nvSpPr>
        <p:spPr>
          <a:xfrm>
            <a:off x="398033" y="3088031"/>
            <a:ext cx="8271405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1219909" y="3344984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인사말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1614856" y="3298070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951614" y="3343832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전시관 연혁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797535" y="3333449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오시는길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5636871" y="4490977"/>
            <a:ext cx="27200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5636871" y="4780344"/>
            <a:ext cx="27200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5636871" y="5133589"/>
            <a:ext cx="27200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5636871" y="5465180"/>
            <a:ext cx="27200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795845" y="595150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9698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메인 페이지 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sp>
        <p:nvSpPr>
          <p:cNvPr id="116" name="한쪽 모서리가 둥근 사각형 115"/>
          <p:cNvSpPr/>
          <p:nvPr/>
        </p:nvSpPr>
        <p:spPr>
          <a:xfrm flipH="1">
            <a:off x="9102646" y="3022600"/>
            <a:ext cx="2566122" cy="3319848"/>
          </a:xfrm>
          <a:prstGeom prst="round1Rect">
            <a:avLst>
              <a:gd name="adj" fmla="val 2467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9111032" y="970364"/>
            <a:ext cx="2574174" cy="538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9116684" y="1059709"/>
            <a:ext cx="1709136" cy="232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0367053" y="1055824"/>
            <a:ext cx="1130379" cy="232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20" name="직선 연결선 119"/>
          <p:cNvCxnSpPr/>
          <p:nvPr/>
        </p:nvCxnSpPr>
        <p:spPr>
          <a:xfrm flipV="1">
            <a:off x="11431101" y="114209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flipV="1">
            <a:off x="11431101" y="118500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flipV="1">
            <a:off x="11431101" y="110868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9079518" y="2922505"/>
            <a:ext cx="2597303" cy="3411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flipH="1">
            <a:off x="9111031" y="2964143"/>
            <a:ext cx="2565790" cy="3386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9438354" y="3098447"/>
            <a:ext cx="2011453" cy="332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>
                <a:solidFill>
                  <a:schemeClr val="bg1"/>
                </a:solidFill>
              </a:rPr>
              <a:t>가상형실</a:t>
            </a:r>
            <a:r>
              <a:rPr lang="en-US" altLang="ko-KR" sz="700" dirty="0" smtClean="0">
                <a:solidFill>
                  <a:schemeClr val="bg1"/>
                </a:solidFill>
              </a:rPr>
              <a:t>(VR)</a:t>
            </a:r>
            <a:r>
              <a:rPr lang="ko-KR" altLang="en-US" sz="700" dirty="0" smtClean="0">
                <a:solidFill>
                  <a:schemeClr val="bg1"/>
                </a:solidFill>
              </a:rPr>
              <a:t>과 같은 최신 기법을 활용하여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r>
              <a:rPr lang="ko-KR" altLang="en-US" sz="700" dirty="0" err="1" smtClean="0">
                <a:solidFill>
                  <a:schemeClr val="bg1"/>
                </a:solidFill>
              </a:rPr>
              <a:t>실감형</a:t>
            </a:r>
            <a:r>
              <a:rPr lang="ko-KR" altLang="en-US" sz="700" dirty="0" smtClean="0">
                <a:solidFill>
                  <a:schemeClr val="bg1"/>
                </a:solidFill>
              </a:rPr>
              <a:t> </a:t>
            </a:r>
            <a:r>
              <a:rPr lang="ko-KR" altLang="en-US" sz="700" dirty="0" err="1" smtClean="0">
                <a:solidFill>
                  <a:schemeClr val="bg1"/>
                </a:solidFill>
              </a:rPr>
              <a:t>콘텐츠등을</a:t>
            </a:r>
            <a:r>
              <a:rPr lang="ko-KR" altLang="en-US" sz="700" dirty="0" smtClean="0">
                <a:solidFill>
                  <a:schemeClr val="bg1"/>
                </a:solidFill>
              </a:rPr>
              <a:t> 적용한 독도 </a:t>
            </a:r>
            <a:r>
              <a:rPr lang="ko-KR" altLang="en-US" sz="700" dirty="0" err="1" smtClean="0">
                <a:solidFill>
                  <a:schemeClr val="bg1"/>
                </a:solidFill>
              </a:rPr>
              <a:t>영상관입니다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9297071" y="3938281"/>
            <a:ext cx="1443024" cy="282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한국의 아름다움 섬</a:t>
            </a:r>
            <a:r>
              <a:rPr lang="en-US" altLang="ko-KR" sz="1100" dirty="0" smtClean="0"/>
              <a:t>,</a:t>
            </a:r>
            <a:endParaRPr lang="ko-KR" altLang="en-US" sz="1100" dirty="0"/>
          </a:p>
        </p:txBody>
      </p:sp>
      <p:sp>
        <p:nvSpPr>
          <p:cNvPr id="160" name="TextBox 159"/>
          <p:cNvSpPr txBox="1"/>
          <p:nvPr/>
        </p:nvSpPr>
        <p:spPr>
          <a:xfrm>
            <a:off x="10088579" y="4515597"/>
            <a:ext cx="619080" cy="282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grpSp>
        <p:nvGrpSpPr>
          <p:cNvPr id="161" name="그룹 160"/>
          <p:cNvGrpSpPr/>
          <p:nvPr/>
        </p:nvGrpSpPr>
        <p:grpSpPr>
          <a:xfrm>
            <a:off x="11090982" y="5818190"/>
            <a:ext cx="667883" cy="500488"/>
            <a:chOff x="1877081" y="5292047"/>
            <a:chExt cx="1140399" cy="792168"/>
          </a:xfrm>
        </p:grpSpPr>
        <p:sp>
          <p:nvSpPr>
            <p:cNvPr id="162" name="타원 161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9139605" y="5764999"/>
            <a:ext cx="2003643" cy="49803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이용약관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개인정보취급방침</a:t>
            </a:r>
            <a:r>
              <a:rPr lang="en-US" altLang="ko-KR" sz="800" dirty="0" smtClean="0"/>
              <a:t>.</a:t>
            </a:r>
            <a:r>
              <a:rPr lang="ko-KR" altLang="en-US" sz="800" dirty="0" err="1" smtClean="0"/>
              <a:t>이메일주소무단수담거부</a:t>
            </a:r>
            <a:endParaRPr lang="en-US" altLang="ko-KR" sz="800" dirty="0"/>
          </a:p>
          <a:p>
            <a:r>
              <a:rPr lang="ko-KR" altLang="en-US" sz="800" dirty="0" smtClean="0"/>
              <a:t>주소</a:t>
            </a:r>
            <a:r>
              <a:rPr lang="en-US" altLang="ko-KR" sz="800" dirty="0" smtClean="0"/>
              <a:t>.(30126) </a:t>
            </a:r>
            <a:r>
              <a:rPr lang="ko-KR" altLang="en-US" sz="800" dirty="0" smtClean="0"/>
              <a:t>세종 </a:t>
            </a:r>
            <a:r>
              <a:rPr lang="en-US" altLang="ko-KR" sz="800" dirty="0" smtClean="0"/>
              <a:t>-----</a:t>
            </a:r>
            <a:r>
              <a:rPr lang="ko-KR" altLang="en-US" sz="800" dirty="0" smtClean="0"/>
              <a:t>문의전화</a:t>
            </a:r>
            <a:r>
              <a:rPr lang="en-US" altLang="ko-KR" sz="800" dirty="0" smtClean="0"/>
              <a:t>.044----</a:t>
            </a:r>
            <a:endParaRPr lang="ko-KR" altLang="en-US" sz="8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0642698" y="3857006"/>
            <a:ext cx="646331" cy="39842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독도</a:t>
            </a:r>
            <a:endParaRPr lang="ko-KR" alt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9268235" y="4807619"/>
            <a:ext cx="2141933" cy="282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“</a:t>
            </a:r>
            <a:r>
              <a:rPr lang="ko-KR" altLang="en-US" sz="1100" dirty="0" smtClean="0"/>
              <a:t>경상북도 </a:t>
            </a:r>
            <a:r>
              <a:rPr lang="ko-KR" altLang="en-US" sz="1100" dirty="0" err="1" smtClean="0"/>
              <a:t>울릉읍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독도리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1-96”</a:t>
            </a:r>
            <a:endParaRPr lang="ko-KR" altLang="en-US" sz="1100" dirty="0"/>
          </a:p>
        </p:txBody>
      </p:sp>
      <p:cxnSp>
        <p:nvCxnSpPr>
          <p:cNvPr id="169" name="직선 연결선 168"/>
          <p:cNvCxnSpPr/>
          <p:nvPr/>
        </p:nvCxnSpPr>
        <p:spPr>
          <a:xfrm flipV="1">
            <a:off x="4722471" y="1823925"/>
            <a:ext cx="11575" cy="8190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한쪽 모서리가 둥근 사각형 172"/>
          <p:cNvSpPr/>
          <p:nvPr/>
        </p:nvSpPr>
        <p:spPr>
          <a:xfrm flipH="1">
            <a:off x="121989" y="1854156"/>
            <a:ext cx="8734981" cy="4138583"/>
          </a:xfrm>
          <a:prstGeom prst="round1Rect">
            <a:avLst>
              <a:gd name="adj" fmla="val 2467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223412" y="5410233"/>
            <a:ext cx="5401885" cy="49878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이용약관 </a:t>
            </a:r>
            <a:r>
              <a:rPr lang="en-US" altLang="ko-KR" sz="1000" dirty="0" smtClean="0">
                <a:solidFill>
                  <a:schemeClr val="bg1"/>
                </a:solidFill>
              </a:rPr>
              <a:t>. </a:t>
            </a:r>
            <a:r>
              <a:rPr lang="ko-KR" altLang="en-US" sz="1000" dirty="0" smtClean="0">
                <a:solidFill>
                  <a:schemeClr val="bg1"/>
                </a:solidFill>
              </a:rPr>
              <a:t>개인정보취급방침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이메일주소무단수담거부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주소</a:t>
            </a:r>
            <a:r>
              <a:rPr lang="en-US" altLang="ko-KR" sz="1000" dirty="0" smtClean="0">
                <a:solidFill>
                  <a:schemeClr val="bg1"/>
                </a:solidFill>
              </a:rPr>
              <a:t>.(30126) </a:t>
            </a:r>
            <a:r>
              <a:rPr lang="ko-KR" altLang="en-US" sz="1000" dirty="0" smtClean="0">
                <a:solidFill>
                  <a:schemeClr val="bg1"/>
                </a:solidFill>
              </a:rPr>
              <a:t>세종 </a:t>
            </a:r>
            <a:r>
              <a:rPr lang="en-US" altLang="ko-KR" sz="1000" dirty="0" smtClean="0">
                <a:solidFill>
                  <a:schemeClr val="bg1"/>
                </a:solidFill>
              </a:rPr>
              <a:t>-----</a:t>
            </a:r>
            <a:r>
              <a:rPr lang="ko-KR" altLang="en-US" sz="1000" dirty="0" smtClean="0">
                <a:solidFill>
                  <a:schemeClr val="bg1"/>
                </a:solidFill>
              </a:rPr>
              <a:t>문의전화</a:t>
            </a:r>
            <a:r>
              <a:rPr lang="en-US" altLang="ko-KR" sz="1000" dirty="0" smtClean="0">
                <a:solidFill>
                  <a:schemeClr val="bg1"/>
                </a:solidFill>
              </a:rPr>
              <a:t>.044----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171" name="직선 연결선 170"/>
          <p:cNvCxnSpPr/>
          <p:nvPr/>
        </p:nvCxnSpPr>
        <p:spPr>
          <a:xfrm>
            <a:off x="5208157" y="1456182"/>
            <a:ext cx="217501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121989" y="1854156"/>
            <a:ext cx="8734981" cy="41385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486137" y="2110836"/>
            <a:ext cx="8370833" cy="3805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978130" y="3732313"/>
            <a:ext cx="1043912" cy="4604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175" name="TextBox 174"/>
          <p:cNvSpPr txBox="1"/>
          <p:nvPr/>
        </p:nvSpPr>
        <p:spPr>
          <a:xfrm>
            <a:off x="3099106" y="2340223"/>
            <a:ext cx="1145888" cy="38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대한민국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932478" y="2245989"/>
            <a:ext cx="1932973" cy="115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mtClean="0">
                <a:solidFill>
                  <a:schemeClr val="bg1"/>
                </a:solidFill>
              </a:rPr>
              <a:t>독도</a:t>
            </a:r>
            <a:endParaRPr lang="ko-KR" altLang="en-US" sz="5400" b="1">
              <a:solidFill>
                <a:schemeClr val="bg1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4618263" y="3300702"/>
            <a:ext cx="2294896" cy="38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세종에서 만나다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85" name="그룹 184"/>
          <p:cNvGrpSpPr/>
          <p:nvPr/>
        </p:nvGrpSpPr>
        <p:grpSpPr>
          <a:xfrm>
            <a:off x="6470248" y="4779892"/>
            <a:ext cx="1318197" cy="1231422"/>
            <a:chOff x="1877081" y="5292047"/>
            <a:chExt cx="1140399" cy="792168"/>
          </a:xfrm>
        </p:grpSpPr>
        <p:sp>
          <p:nvSpPr>
            <p:cNvPr id="186" name="타원 185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877081" y="5499405"/>
              <a:ext cx="1140399" cy="345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err="1" smtClean="0">
                  <a:solidFill>
                    <a:schemeClr val="bg1"/>
                  </a:solidFill>
                </a:rPr>
                <a:t>단체예약</a:t>
              </a:r>
              <a:endParaRPr lang="en-US" altLang="ko-KR" sz="11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신청</a:t>
              </a:r>
              <a:endParaRPr lang="en-US" altLang="ko-KR" sz="11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54" name="타원 53"/>
          <p:cNvSpPr/>
          <p:nvPr/>
        </p:nvSpPr>
        <p:spPr>
          <a:xfrm>
            <a:off x="7811573" y="4850542"/>
            <a:ext cx="892589" cy="11127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7737621" y="5183885"/>
            <a:ext cx="966541" cy="5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독도 전시관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오시는길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24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연혁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133006" y="1512662"/>
            <a:ext cx="8705208" cy="1979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08065" y="1504280"/>
            <a:ext cx="8730149" cy="1977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143446" y="1553937"/>
            <a:ext cx="8686245" cy="1944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984124" y="2307173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671969" y="1831653"/>
            <a:ext cx="16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전시관 연혁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220679" y="2676505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110" name="대각선 방향의 모서리가 둥근 사각형 109"/>
          <p:cNvSpPr/>
          <p:nvPr/>
        </p:nvSpPr>
        <p:spPr>
          <a:xfrm>
            <a:off x="398033" y="3088031"/>
            <a:ext cx="8271405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1219909" y="3344984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인사말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2482958" y="3298070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951614" y="3343832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전시관 연혁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797535" y="3333449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오시는길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795845" y="595150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endParaRPr lang="ko-KR" altLang="en-US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8971087" y="977595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8964231" y="971492"/>
            <a:ext cx="2966259" cy="53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/>
          <p:nvPr/>
        </p:nvCxnSpPr>
        <p:spPr>
          <a:xfrm flipV="1">
            <a:off x="8940253" y="974517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H="1" flipV="1">
            <a:off x="8962287" y="1026000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9013072" y="1034835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0530141" y="1031234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05" name="직선 연결선 104"/>
          <p:cNvCxnSpPr/>
          <p:nvPr/>
        </p:nvCxnSpPr>
        <p:spPr>
          <a:xfrm flipV="1">
            <a:off x="11633993" y="112255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flipV="1">
            <a:off x="11633993" y="116233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V="1">
            <a:off x="11633993" y="108354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9951287" y="1730489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9063679" y="2099821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9595371" y="1426232"/>
            <a:ext cx="16635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전시관 연혁</a:t>
            </a:r>
            <a:endParaRPr lang="ko-KR" alt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9115870" y="4327437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History</a:t>
            </a:r>
            <a:endParaRPr lang="ko-KR" alt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9037626" y="4801580"/>
            <a:ext cx="28146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전시관연혁</a:t>
            </a:r>
            <a:r>
              <a:rPr lang="ko-KR" altLang="en-US" b="1" dirty="0" smtClean="0"/>
              <a:t> 및 주요행사</a:t>
            </a:r>
            <a:endParaRPr lang="ko-KR" altLang="en-US" b="1" dirty="0"/>
          </a:p>
        </p:txBody>
      </p:sp>
      <p:sp>
        <p:nvSpPr>
          <p:cNvPr id="121" name="대각선 방향의 모서리가 둥근 사각형 120"/>
          <p:cNvSpPr/>
          <p:nvPr/>
        </p:nvSpPr>
        <p:spPr>
          <a:xfrm>
            <a:off x="8938669" y="2545977"/>
            <a:ext cx="2998677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9397486" y="2796514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인사말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10618695" y="2749600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10129191" y="2795362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전시관 연혁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0975112" y="2784979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오시는길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220679" y="4524732"/>
            <a:ext cx="25968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History</a:t>
            </a:r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430087" y="5253162"/>
            <a:ext cx="463047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/>
              <a:t>전시관연혁</a:t>
            </a:r>
            <a:r>
              <a:rPr lang="ko-KR" altLang="en-US" sz="2800" b="1" dirty="0" smtClean="0"/>
              <a:t> 및 주요행사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5701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연혁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795845" y="595150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9028150" y="970364"/>
            <a:ext cx="2966259" cy="538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076991" y="1033706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594060" y="1030105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65" name="직선 연결선 64"/>
          <p:cNvCxnSpPr/>
          <p:nvPr/>
        </p:nvCxnSpPr>
        <p:spPr>
          <a:xfrm flipV="1">
            <a:off x="11726177" y="1115320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V="1">
            <a:off x="11726177" y="1155100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V="1">
            <a:off x="11726177" y="10763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9012276" y="1351501"/>
            <a:ext cx="2974806" cy="2453849"/>
            <a:chOff x="9012276" y="1351501"/>
            <a:chExt cx="2974806" cy="2453849"/>
          </a:xfrm>
        </p:grpSpPr>
        <p:sp>
          <p:nvSpPr>
            <p:cNvPr id="61" name="한쪽 모서리가 둥근 사각형 60"/>
            <p:cNvSpPr/>
            <p:nvPr/>
          </p:nvSpPr>
          <p:spPr>
            <a:xfrm rot="10800000">
              <a:off x="9012276" y="1351501"/>
              <a:ext cx="2974806" cy="2406320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/>
            <p:cNvCxnSpPr/>
            <p:nvPr/>
          </p:nvCxnSpPr>
          <p:spPr>
            <a:xfrm flipV="1">
              <a:off x="9016529" y="1366422"/>
              <a:ext cx="2969227" cy="2391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flipH="1" flipV="1">
              <a:off x="9028781" y="1384644"/>
              <a:ext cx="2950120" cy="24207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0006755" y="2373385"/>
              <a:ext cx="9780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IMAGE</a:t>
              </a:r>
              <a:endParaRPr lang="ko-KR" altLang="en-US" dirty="0"/>
            </a:p>
          </p:txBody>
        </p:sp>
      </p:grpSp>
      <p:cxnSp>
        <p:nvCxnSpPr>
          <p:cNvPr id="71" name="직선 화살표 연결선 70"/>
          <p:cNvCxnSpPr/>
          <p:nvPr/>
        </p:nvCxnSpPr>
        <p:spPr>
          <a:xfrm flipH="1" flipV="1">
            <a:off x="9258668" y="4004011"/>
            <a:ext cx="37831" cy="2346913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296499" y="3848340"/>
            <a:ext cx="148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2017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년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258668" y="4236223"/>
            <a:ext cx="133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08.28.</a:t>
            </a:r>
            <a:endParaRPr lang="ko-KR" alt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9258668" y="4497150"/>
            <a:ext cx="235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err="1" smtClean="0"/>
              <a:t>독도전시관</a:t>
            </a:r>
            <a:r>
              <a:rPr lang="ko-KR" altLang="en-US" dirty="0" smtClean="0"/>
              <a:t> 개관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9274544" y="4855620"/>
            <a:ext cx="133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08.28.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9274543" y="5116547"/>
            <a:ext cx="291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초대 </a:t>
            </a:r>
            <a:r>
              <a:rPr lang="ko-KR" altLang="en-US" dirty="0" err="1" smtClean="0"/>
              <a:t>윤재국</a:t>
            </a:r>
            <a:r>
              <a:rPr lang="ko-KR" altLang="en-US" dirty="0" smtClean="0"/>
              <a:t> 관장 취임</a:t>
            </a:r>
            <a:endParaRPr lang="ko-KR" altLang="en-US" dirty="0"/>
          </a:p>
        </p:txBody>
      </p:sp>
      <p:sp>
        <p:nvSpPr>
          <p:cNvPr id="81" name="한쪽 모서리가 둥근 사각형 80"/>
          <p:cNvSpPr/>
          <p:nvPr/>
        </p:nvSpPr>
        <p:spPr>
          <a:xfrm rot="10800000">
            <a:off x="765507" y="1967040"/>
            <a:ext cx="3424527" cy="2832631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cxnSp>
        <p:nvCxnSpPr>
          <p:cNvPr id="82" name="직선 연결선 81"/>
          <p:cNvCxnSpPr/>
          <p:nvPr/>
        </p:nvCxnSpPr>
        <p:spPr>
          <a:xfrm flipV="1">
            <a:off x="770403" y="1984605"/>
            <a:ext cx="3418105" cy="2815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 flipV="1">
            <a:off x="784509" y="2006056"/>
            <a:ext cx="3405526" cy="2809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910328" y="3169964"/>
            <a:ext cx="1125885" cy="369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/>
              <a:t>IMAGE</a:t>
            </a:r>
            <a:endParaRPr lang="ko-KR" altLang="en-US" u="sng" dirty="0"/>
          </a:p>
        </p:txBody>
      </p:sp>
      <p:cxnSp>
        <p:nvCxnSpPr>
          <p:cNvPr id="88" name="직선 화살표 연결선 87"/>
          <p:cNvCxnSpPr/>
          <p:nvPr/>
        </p:nvCxnSpPr>
        <p:spPr>
          <a:xfrm flipH="1" flipV="1">
            <a:off x="4895491" y="1967041"/>
            <a:ext cx="12175" cy="4375886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126711" y="1745822"/>
            <a:ext cx="148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2017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년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5463251" y="2594997"/>
            <a:ext cx="12298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5463251" y="2861215"/>
            <a:ext cx="12298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5463251" y="3149083"/>
            <a:ext cx="12298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5463250" y="3411331"/>
            <a:ext cx="12298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5463250" y="3658271"/>
            <a:ext cx="12298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222603" y="2594997"/>
            <a:ext cx="914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7222603" y="3118895"/>
            <a:ext cx="914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7222603" y="3385868"/>
            <a:ext cx="914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7222603" y="2843371"/>
            <a:ext cx="914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>
            <a:off x="7222603" y="3110344"/>
            <a:ext cx="914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7239850" y="3652757"/>
            <a:ext cx="914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126711" y="3970813"/>
            <a:ext cx="148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2017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년</a:t>
            </a:r>
          </a:p>
        </p:txBody>
      </p:sp>
      <p:sp>
        <p:nvSpPr>
          <p:cNvPr id="36" name="타원 35"/>
          <p:cNvSpPr/>
          <p:nvPr/>
        </p:nvSpPr>
        <p:spPr>
          <a:xfrm>
            <a:off x="4873578" y="4180592"/>
            <a:ext cx="81787" cy="817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연결선 134"/>
          <p:cNvCxnSpPr/>
          <p:nvPr/>
        </p:nvCxnSpPr>
        <p:spPr>
          <a:xfrm>
            <a:off x="5441785" y="4678440"/>
            <a:ext cx="12298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5441785" y="4944658"/>
            <a:ext cx="12298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5441785" y="5232526"/>
            <a:ext cx="12298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5441784" y="5494774"/>
            <a:ext cx="12298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5441784" y="5741714"/>
            <a:ext cx="12298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7201137" y="4678440"/>
            <a:ext cx="914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7201137" y="5202338"/>
            <a:ext cx="914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>
            <a:off x="7201137" y="5469311"/>
            <a:ext cx="914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>
            <a:off x="7201137" y="4926814"/>
            <a:ext cx="914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7201137" y="5193787"/>
            <a:ext cx="914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7218384" y="5736200"/>
            <a:ext cx="914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117497" y="1542977"/>
            <a:ext cx="8732339" cy="48193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11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1930</Words>
  <Application>Microsoft Office PowerPoint</Application>
  <PresentationFormat>와이드스크린</PresentationFormat>
  <Paragraphs>845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DW-023</dc:creator>
  <cp:lastModifiedBy>DW-023</cp:lastModifiedBy>
  <cp:revision>66</cp:revision>
  <dcterms:created xsi:type="dcterms:W3CDTF">2023-10-13T05:24:59Z</dcterms:created>
  <dcterms:modified xsi:type="dcterms:W3CDTF">2023-10-19T08:16:38Z</dcterms:modified>
</cp:coreProperties>
</file>