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73" r:id="rId5"/>
    <p:sldId id="286" r:id="rId6"/>
    <p:sldId id="302" r:id="rId7"/>
    <p:sldId id="285" r:id="rId8"/>
    <p:sldId id="269" r:id="rId9"/>
    <p:sldId id="268" r:id="rId10"/>
    <p:sldId id="270" r:id="rId11"/>
    <p:sldId id="263" r:id="rId12"/>
    <p:sldId id="264" r:id="rId13"/>
    <p:sldId id="265" r:id="rId14"/>
    <p:sldId id="287" r:id="rId15"/>
    <p:sldId id="288" r:id="rId16"/>
    <p:sldId id="289" r:id="rId17"/>
    <p:sldId id="290" r:id="rId18"/>
    <p:sldId id="293" r:id="rId19"/>
    <p:sldId id="294" r:id="rId20"/>
    <p:sldId id="299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295" r:id="rId31"/>
    <p:sldId id="29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78C7B4-D550-4781-B96B-A020C6F4D299}">
          <p14:sldIdLst>
            <p14:sldId id="256"/>
            <p14:sldId id="258"/>
            <p14:sldId id="284"/>
            <p14:sldId id="273"/>
            <p14:sldId id="286"/>
            <p14:sldId id="302"/>
          </p14:sldIdLst>
        </p14:section>
        <p14:section name="Section sans titre" id="{91F9C54E-6755-4C82-9082-0B4B665FEF43}">
          <p14:sldIdLst>
            <p14:sldId id="285"/>
            <p14:sldId id="269"/>
            <p14:sldId id="268"/>
            <p14:sldId id="270"/>
            <p14:sldId id="263"/>
            <p14:sldId id="264"/>
            <p14:sldId id="265"/>
            <p14:sldId id="287"/>
            <p14:sldId id="288"/>
            <p14:sldId id="289"/>
            <p14:sldId id="290"/>
            <p14:sldId id="293"/>
            <p14:sldId id="294"/>
            <p14:sldId id="299"/>
            <p14:sldId id="303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7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ayyadi oumaima" initials="ao" lastIdx="17" clrIdx="1">
    <p:extLst>
      <p:ext uri="{19B8F6BF-5375-455C-9EA6-DF929625EA0E}">
        <p15:presenceInfo xmlns:p15="http://schemas.microsoft.com/office/powerpoint/2012/main" userId="b552e5f048a6e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8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5126" autoAdjust="0"/>
  </p:normalViewPr>
  <p:slideViewPr>
    <p:cSldViewPr snapToGrid="0">
      <p:cViewPr varScale="1">
        <p:scale>
          <a:sx n="66" d="100"/>
          <a:sy n="66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1E182-217D-43C9-8588-F0E0AB83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8A790-F97E-4A8E-8BA2-DEFF9E996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77DAA-D6B2-498D-9218-25DA1DEB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045F3-2406-42ED-81AB-F8497231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4A854-62CD-4715-93D9-9DC9033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3FD8-E88F-4366-A42D-F77E5F2F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BBE80B-EC12-4A61-94AD-B953C4AC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790A0-BC47-41E0-81D4-EF8DF460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AEEB52-B53C-41BD-A1EC-91A4D933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7A970-C98F-42C7-96E4-74F8427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9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B04239-E440-4A2F-B227-BE9012D2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DD45A2-E49F-42C5-AAD1-75C074349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A21FC-02EE-4D1A-8041-2F2CAF35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6E3CA-5586-4069-AF3C-E5056A91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75D39-D343-4A7E-8F6C-E4C6DD32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6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7CF3F-81B1-4090-85F0-D64FD866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0FE3D-873F-4487-8FA3-288A88B0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ADE2C-8916-4E51-B739-EF53FDC3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C4875-AAA2-4A34-B92B-C9CBEDDE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464198-77AE-47BE-90F8-F0E13D88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CF800-8D06-41A3-BDB1-63781BF1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8A04A2-F37B-4CDD-88A8-DA83CE22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33CCA-C1FF-47F6-A829-E328A53E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B5F4A-FB00-4427-AC89-FF133272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53A3E-6D5E-4075-AAD0-DEE47E0D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53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DF92-6124-4082-B5C1-D36ADFDF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0D23E-97F4-4AD9-BB33-24616E25C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7C2FE0-08D8-44E4-A6A2-E07A90F56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23F0C9-0AA4-4DA4-B25E-AE0F31B3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C65FB-E8F7-45F7-8504-6C3081EB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8985F-DB10-49B8-AB4F-158A1B62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12859-9971-42C6-883A-EBCE5D17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25DA8A-8289-4872-97F1-7D0EA902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793223-DDD5-42D6-8F39-C3A5E291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14B91-4AA2-42E5-AF0F-B9F278CC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90FA8-F379-4C8A-A0D6-1341FE47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F7549C-4FF0-417E-AC89-6970BD4A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80F95F-A3D7-48E0-8ED1-25FF465C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70BD70-6F54-413F-AFA1-6D2561B6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5B427-84E0-403D-AE6F-A8D52C38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BE68A3-DEC4-4F41-92C5-D56FDF02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2EBE6-D4D0-4332-AB07-C9973CC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6957B9-11BD-44B9-9877-2D6FA729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CA8C77-AC32-4253-A959-3B55ACE1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E20F7F-E906-4E96-BF8A-96C9526E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3CF19-5AC1-48E8-805F-44232BA0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88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A19F1-D0D6-47F6-B862-DB9A383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D5FA-9B7D-48E1-B48C-692BE98C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2270DA-299B-4561-A458-1D3C88F03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6372A-5FAD-4C12-B911-B153570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B2AC-6790-497F-BA67-07DFC628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BFEF8B-02F9-4C2B-9994-90A1DEAE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0E607-578B-4D0A-B437-197EF53D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70E18-26D9-4E19-819C-41E0F4E68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F33F6F-AC1B-4A12-A7EB-BCF44867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7575F0-318C-4AE0-A422-904FFBD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DE53EB-B7D7-4601-805A-9012E343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1F5EE-8EF1-430C-84A8-15AA6559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87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609193-3899-4432-B52F-07A7F232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A2686-C3B5-4E4E-B02D-B5EA1B91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99425-A391-47E2-AC78-E156572A6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1810-2BA0-4E31-8C74-BE541EC876E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A1CD8-3D24-4429-837F-13A441D3F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E621B-BD41-4809-A45E-AF1D6E71B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2D4D2-A614-4B04-A316-0D5D7F105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\Desktop\c73535b9-0e5a-429e-87d5-c6df0a34bf5f.jpg">
            <a:extLst>
              <a:ext uri="{FF2B5EF4-FFF2-40B4-BE49-F238E27FC236}">
                <a16:creationId xmlns:a16="http://schemas.microsoft.com/office/drawing/2014/main" id="{60A8009C-6BC6-4EDB-9ACB-02E7882F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52084" cy="1318437"/>
          </a:xfrm>
          <a:prstGeom prst="rect">
            <a:avLst/>
          </a:prstGeom>
          <a:noFill/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33B8B30-DE3E-443C-B50E-FB67B010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52" y="1496142"/>
            <a:ext cx="5551714" cy="115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Etude comparative et mise en place des protocoles applicatifs utilisés dans l'IoT (MQTT, CoAP, AMQP, HTTP, Websocket, ...)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47301-147C-4F76-B5A0-171A86DF1892}"/>
              </a:ext>
            </a:extLst>
          </p:cNvPr>
          <p:cNvSpPr/>
          <p:nvPr/>
        </p:nvSpPr>
        <p:spPr>
          <a:xfrm>
            <a:off x="17396" y="4036266"/>
            <a:ext cx="7523593" cy="187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u="sng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Black" panose="020B0A04020102020204" pitchFamily="34" charset="0"/>
                <a:ea typeface="+mj-ea"/>
                <a:cs typeface="+mj-cs"/>
              </a:rPr>
              <a:t>Effectué par :</a:t>
            </a:r>
          </a:p>
          <a:p>
            <a:pPr>
              <a:spcAft>
                <a:spcPts val="0"/>
              </a:spcAft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22222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RHADI  Meryam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22222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AYYADI   Oumaima                                     </a:t>
            </a:r>
            <a:r>
              <a:rPr lang="fr-FR" sz="28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latin typeface="Arial Black" panose="020B0A04020102020204" pitchFamily="34" charset="0"/>
              </a:rPr>
              <a:t>Encadré par :</a:t>
            </a:r>
            <a:r>
              <a:rPr lang="fr-FR" sz="2800" b="1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latin typeface="Arial Black" panose="020B0A04020102020204" pitchFamily="34" charset="0"/>
              </a:rPr>
              <a:t> </a:t>
            </a:r>
            <a:r>
              <a:rPr lang="fr-FR" sz="1600" b="1" dirty="0">
                <a:solidFill>
                  <a:srgbClr val="222222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      				       Professeur</a:t>
            </a:r>
            <a:r>
              <a:rPr lang="fr-FR" dirty="0"/>
              <a:t> </a:t>
            </a:r>
            <a:r>
              <a:rPr lang="fr-FR" sz="1600" b="1" dirty="0">
                <a:solidFill>
                  <a:srgbClr val="222222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Moussaoui Omar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79254-E7AA-49FD-A7C6-AE59AD9791A4}"/>
              </a:ext>
            </a:extLst>
          </p:cNvPr>
          <p:cNvSpPr/>
          <p:nvPr/>
        </p:nvSpPr>
        <p:spPr>
          <a:xfrm>
            <a:off x="4587004" y="6552701"/>
            <a:ext cx="3624710" cy="337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22222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Année Universitaire : 2019-2020</a:t>
            </a:r>
          </a:p>
        </p:txBody>
      </p:sp>
      <p:pic>
        <p:nvPicPr>
          <p:cNvPr id="8" name="Picture 2" descr="logo-mqtt - brainybiz">
            <a:extLst>
              <a:ext uri="{FF2B5EF4-FFF2-40B4-BE49-F238E27FC236}">
                <a16:creationId xmlns:a16="http://schemas.microsoft.com/office/drawing/2014/main" id="{F191BB68-40D8-42C1-8147-274C1674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9176">
            <a:off x="5798157" y="26714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oT CoAP pour Android - Téléchargez l'APK">
            <a:extLst>
              <a:ext uri="{FF2B5EF4-FFF2-40B4-BE49-F238E27FC236}">
                <a16:creationId xmlns:a16="http://schemas.microsoft.com/office/drawing/2014/main" id="{A21AD7DB-5388-4133-8535-63EA5909F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5091">
            <a:off x="9004756" y="455071"/>
            <a:ext cx="1692941" cy="144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BDEEDF2-E24C-4021-86A8-DC0019F38ED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582">
            <a:off x="7339059" y="989270"/>
            <a:ext cx="1745311" cy="13976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C28C80-9872-4759-8EEA-18DB658C2EC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65" y="3353412"/>
            <a:ext cx="1268412" cy="139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F5FB304-E02D-4954-A0AE-135167731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7189" y="1809007"/>
            <a:ext cx="2494102" cy="1424169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706113BC-9D93-48C4-A46B-3AD25A78C9E8}"/>
              </a:ext>
            </a:extLst>
          </p:cNvPr>
          <p:cNvSpPr/>
          <p:nvPr/>
        </p:nvSpPr>
        <p:spPr>
          <a:xfrm>
            <a:off x="5741147" y="492624"/>
            <a:ext cx="6433457" cy="5102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6" name="Picture 6" descr="Iot Logo : images, photos et images vectorielles de stock ...">
            <a:extLst>
              <a:ext uri="{FF2B5EF4-FFF2-40B4-BE49-F238E27FC236}">
                <a16:creationId xmlns:a16="http://schemas.microsoft.com/office/drawing/2014/main" id="{035AAE5D-277B-4968-B284-32A51C7F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608" y="3679681"/>
            <a:ext cx="2057400" cy="16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ireshark — Wikipédia">
            <a:extLst>
              <a:ext uri="{FF2B5EF4-FFF2-40B4-BE49-F238E27FC236}">
                <a16:creationId xmlns:a16="http://schemas.microsoft.com/office/drawing/2014/main" id="{A4EAF897-2539-47A9-B9F9-F6B35B87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206">
            <a:off x="7642203" y="2536919"/>
            <a:ext cx="1329149" cy="132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 descr="node-red-mosca-icon">
            <a:extLst>
              <a:ext uri="{FF2B5EF4-FFF2-40B4-BE49-F238E27FC236}">
                <a16:creationId xmlns:a16="http://schemas.microsoft.com/office/drawing/2014/main" id="{9C49A010-C7C2-43A5-8765-A05F39DFD09F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133">
            <a:off x="6010672" y="2380162"/>
            <a:ext cx="1407795" cy="421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1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oT CoAP pour Android - Téléchargez l'APK">
            <a:extLst>
              <a:ext uri="{FF2B5EF4-FFF2-40B4-BE49-F238E27FC236}">
                <a16:creationId xmlns:a16="http://schemas.microsoft.com/office/drawing/2014/main" id="{6260503B-5E06-4E91-A8D5-44AA8D98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119" y="-166217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24F17B-B82A-4C7D-9C7D-AB77C3E2A0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19" y="2813119"/>
            <a:ext cx="5770578" cy="405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ACF5F7-5D1A-406B-BFE0-A370E80E5F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" y="2825121"/>
            <a:ext cx="6083368" cy="40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A25A6-F660-4DC2-816C-68FC6C59561A}"/>
              </a:ext>
            </a:extLst>
          </p:cNvPr>
          <p:cNvSpPr/>
          <p:nvPr/>
        </p:nvSpPr>
        <p:spPr>
          <a:xfrm>
            <a:off x="2286000" y="852869"/>
            <a:ext cx="8327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ea typeface="Georgia" panose="02040502050405020303" pitchFamily="18" charset="0"/>
                <a:cs typeface="Times New Roman" panose="02020603050405020304" pitchFamily="18" charset="0"/>
              </a:rPr>
              <a:t>Lien de téléchargement: </a:t>
            </a:r>
            <a:r>
              <a:rPr lang="fr-FR" sz="2400" i="1" u="sng" dirty="0">
                <a:solidFill>
                  <a:srgbClr val="6584C2"/>
                </a:solidFill>
                <a:ea typeface="Georgia" panose="02040502050405020303" pitchFamily="18" charset="0"/>
                <a:cs typeface="Times New Roman" panose="02020603050405020304" pitchFamily="18" charset="0"/>
              </a:rPr>
              <a:t>https://sourceforge.net/projects/contiki/files/Instant%20Contiki/Instant%20Contiki%202.7/</a:t>
            </a:r>
            <a:endParaRPr lang="fr-FR" dirty="0">
              <a:solidFill>
                <a:srgbClr val="6584C2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212061D-A036-40FC-B5E9-4F284167F079}"/>
              </a:ext>
            </a:extLst>
          </p:cNvPr>
          <p:cNvSpPr/>
          <p:nvPr/>
        </p:nvSpPr>
        <p:spPr>
          <a:xfrm>
            <a:off x="0" y="362899"/>
            <a:ext cx="2286000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</a:rPr>
              <a:t>Contiki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4FEEE-1076-4301-BF2C-BEBE9A1C2625}"/>
              </a:ext>
            </a:extLst>
          </p:cNvPr>
          <p:cNvSpPr/>
          <p:nvPr/>
        </p:nvSpPr>
        <p:spPr>
          <a:xfrm>
            <a:off x="325422" y="2358502"/>
            <a:ext cx="3045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ea typeface="Georgia" panose="02040502050405020303" pitchFamily="18" charset="0"/>
                <a:cs typeface="Times New Roman" panose="02020603050405020304" pitchFamily="18" charset="0"/>
              </a:rPr>
              <a:t>L’interface de cooja :</a:t>
            </a:r>
            <a:endParaRPr lang="fr-FR" sz="2400" dirty="0"/>
          </a:p>
        </p:txBody>
      </p:sp>
      <p:pic>
        <p:nvPicPr>
          <p:cNvPr id="1026" name="Picture 2" descr="IoT Contiki OS - Top 5 Communication Components in Contiki - DataFlair">
            <a:extLst>
              <a:ext uri="{FF2B5EF4-FFF2-40B4-BE49-F238E27FC236}">
                <a16:creationId xmlns:a16="http://schemas.microsoft.com/office/drawing/2014/main" id="{59F0B602-1866-4F3A-B592-F07EB167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49" y="-166216"/>
            <a:ext cx="36766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3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F64D-8333-4E92-ADB6-AFB53108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4514"/>
            <a:ext cx="9452429" cy="1233714"/>
          </a:xfrm>
        </p:spPr>
        <p:txBody>
          <a:bodyPr>
            <a:normAutofit fontScale="90000"/>
          </a:bodyPr>
          <a:lstStyle/>
          <a:p>
            <a:br>
              <a:rPr lang="fr-FR" sz="54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</a:br>
            <a:r>
              <a:rPr lang="fr-FR" sz="54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  <a:t>Mise en place des protocoles IOT</a:t>
            </a:r>
            <a:br>
              <a:rPr lang="fr-FR" sz="54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</a:br>
            <a:endParaRPr lang="fr-FR" sz="5400" b="1" u="sng" dirty="0">
              <a:gradFill>
                <a:gsLst>
                  <a:gs pos="0">
                    <a:srgbClr val="4472C4"/>
                  </a:gs>
                  <a:gs pos="100000">
                    <a:srgbClr val="A5A5A5"/>
                  </a:gs>
                </a:gsLst>
                <a:lin ang="0" scaled="1"/>
              </a:gra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logo-mqtt - brainybiz">
            <a:extLst>
              <a:ext uri="{FF2B5EF4-FFF2-40B4-BE49-F238E27FC236}">
                <a16:creationId xmlns:a16="http://schemas.microsoft.com/office/drawing/2014/main" id="{B9E8B85E-433C-4A2D-9659-FE88A1AF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-145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node-red-mosca-icon">
            <a:extLst>
              <a:ext uri="{FF2B5EF4-FFF2-40B4-BE49-F238E27FC236}">
                <a16:creationId xmlns:a16="http://schemas.microsoft.com/office/drawing/2014/main" id="{B49D4D06-AC51-4F10-9040-50A1921A5F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80" y="1521401"/>
            <a:ext cx="1407795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BAC9F4-2932-4EB4-A029-5ECF7191E1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51" y="2244608"/>
            <a:ext cx="4426585" cy="3615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C8A3106-C7BF-44B5-81B5-2AA622F623D8}"/>
              </a:ext>
            </a:extLst>
          </p:cNvPr>
          <p:cNvSpPr/>
          <p:nvPr/>
        </p:nvSpPr>
        <p:spPr>
          <a:xfrm>
            <a:off x="-1" y="1057048"/>
            <a:ext cx="3719945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Télécharger le broker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3CF3782-3B9E-45DC-815B-4E231C316BD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86" y="3008831"/>
            <a:ext cx="2984500" cy="2087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316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8F649DE-0BD4-4C31-8BDE-1098E0654560}"/>
              </a:ext>
            </a:extLst>
          </p:cNvPr>
          <p:cNvSpPr/>
          <p:nvPr/>
        </p:nvSpPr>
        <p:spPr>
          <a:xfrm>
            <a:off x="0" y="620630"/>
            <a:ext cx="3719945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Configurer le broker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361F89-186F-489C-9F71-19253FDC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085541"/>
            <a:ext cx="47339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DD8E785-BC8E-4F7E-971C-16C90797E45A}"/>
              </a:ext>
            </a:extLst>
          </p:cNvPr>
          <p:cNvSpPr/>
          <p:nvPr/>
        </p:nvSpPr>
        <p:spPr>
          <a:xfrm>
            <a:off x="0" y="0"/>
            <a:ext cx="2286000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Exemple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B794E-DAA4-47EC-AEF7-DC129FBD36FC}"/>
              </a:ext>
            </a:extLst>
          </p:cNvPr>
          <p:cNvSpPr/>
          <p:nvPr/>
        </p:nvSpPr>
        <p:spPr>
          <a:xfrm>
            <a:off x="2184400" y="923194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800" dirty="0">
                <a:latin typeface="Arial" panose="020B0604020202020204" pitchFamily="34" charset="0"/>
                <a:ea typeface="Georgia" panose="02040502050405020303" pitchFamily="18" charset="0"/>
              </a:rPr>
              <a:t> Créé une topologie MQTT, pour échanger les informations entre le Publisher, </a:t>
            </a:r>
            <a:r>
              <a:rPr lang="fr-FR" sz="2800" dirty="0" err="1">
                <a:latin typeface="Arial" panose="020B0604020202020204" pitchFamily="34" charset="0"/>
                <a:ea typeface="Georgia" panose="02040502050405020303" pitchFamily="18" charset="0"/>
              </a:rPr>
              <a:t>Subscriber</a:t>
            </a:r>
            <a:r>
              <a:rPr lang="fr-FR" sz="2800" dirty="0">
                <a:latin typeface="Arial" panose="020B0604020202020204" pitchFamily="34" charset="0"/>
                <a:ea typeface="Georgia" panose="02040502050405020303" pitchFamily="18" charset="0"/>
              </a:rPr>
              <a:t> et le broker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C0BD02-9E02-4D77-8985-FBA4269C4D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29" y="2345617"/>
            <a:ext cx="5611871" cy="3112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540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0B2C28A-58C0-4E7D-9CB4-6138B7F3C39C}"/>
              </a:ext>
            </a:extLst>
          </p:cNvPr>
          <p:cNvSpPr/>
          <p:nvPr/>
        </p:nvSpPr>
        <p:spPr>
          <a:xfrm>
            <a:off x="-1" y="0"/>
            <a:ext cx="3574473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Configuré les nœuds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E7EA24-222E-4B90-9ADC-AF6881CA22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8806"/>
            <a:ext cx="445960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E0DE08-1F92-4038-8C19-EA5CD42ACD97}"/>
              </a:ext>
            </a:extLst>
          </p:cNvPr>
          <p:cNvSpPr/>
          <p:nvPr/>
        </p:nvSpPr>
        <p:spPr>
          <a:xfrm>
            <a:off x="4946072" y="1324273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MQTT in (</a:t>
            </a:r>
            <a:r>
              <a:rPr lang="fr-FR" sz="2400" dirty="0" err="1">
                <a:solidFill>
                  <a:prstClr val="black"/>
                </a:solidFill>
              </a:rPr>
              <a:t>Subscriber</a:t>
            </a:r>
            <a:r>
              <a:rPr lang="fr-FR" sz="24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4472C4"/>
              </a:buClr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D1643-A744-46C9-A95D-8FAB4951F9BC}"/>
              </a:ext>
            </a:extLst>
          </p:cNvPr>
          <p:cNvSpPr/>
          <p:nvPr/>
        </p:nvSpPr>
        <p:spPr>
          <a:xfrm>
            <a:off x="-680833" y="1324273"/>
            <a:ext cx="4081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MQTT out (Publisher)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A16A4E-9795-436F-92C6-38886E1798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6" y="1991678"/>
            <a:ext cx="4700270" cy="3080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824167-4968-4A7D-9F84-2F1E899E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655" y="5277803"/>
            <a:ext cx="4323109" cy="1371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8CCDFBB-DD23-4628-AB86-061F0697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6" y="5277803"/>
            <a:ext cx="5334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50969-F244-4A36-AD77-EEB06F6B2F57}"/>
              </a:ext>
            </a:extLst>
          </p:cNvPr>
          <p:cNvSpPr/>
          <p:nvPr/>
        </p:nvSpPr>
        <p:spPr>
          <a:xfrm>
            <a:off x="-600104" y="330277"/>
            <a:ext cx="3329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Nœud Injecter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DBAD99-2BF6-41A6-BCD5-31659630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27" y="817419"/>
            <a:ext cx="4089181" cy="7780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E6A9BF-FAAD-4402-9789-6B0F5CF72A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" y="1620984"/>
            <a:ext cx="4733925" cy="2261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97D831-A9E8-4A66-BF95-0FF74CF219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" y="4201718"/>
            <a:ext cx="4716145" cy="2326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23E804-EF07-4C14-8024-EBD062F9ED25}"/>
              </a:ext>
            </a:extLst>
          </p:cNvPr>
          <p:cNvSpPr/>
          <p:nvPr/>
        </p:nvSpPr>
        <p:spPr>
          <a:xfrm>
            <a:off x="5525429" y="330276"/>
            <a:ext cx="3470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Nœud débogage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A924EF-58B0-4B8A-9B73-F78B33AE0C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17" y="2290127"/>
            <a:ext cx="4620260" cy="2277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F397687-C548-43EF-B297-BDA36BBB4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202" y="878034"/>
            <a:ext cx="32289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16482E8-EFB1-4558-930C-7E684D747D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55" y="627256"/>
            <a:ext cx="5760720" cy="1968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F7D4FE-C42B-4636-942A-C74D0AC889A0}"/>
              </a:ext>
            </a:extLst>
          </p:cNvPr>
          <p:cNvSpPr/>
          <p:nvPr/>
        </p:nvSpPr>
        <p:spPr>
          <a:xfrm>
            <a:off x="-781221" y="101791"/>
            <a:ext cx="4884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Commencer à utiliser le flux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B55E28-E5CC-4343-91C1-4CDD70D6B0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86" y="133819"/>
            <a:ext cx="1283335" cy="3689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8CF23-53DB-4B6F-9FE8-73632A0E0B95}"/>
              </a:ext>
            </a:extLst>
          </p:cNvPr>
          <p:cNvSpPr/>
          <p:nvPr/>
        </p:nvSpPr>
        <p:spPr>
          <a:xfrm>
            <a:off x="7474743" y="198837"/>
            <a:ext cx="3569835" cy="85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/>
              <a:t>Cliquer sur open/close</a:t>
            </a:r>
            <a:endParaRPr lang="fr-FR" sz="1400" dirty="0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4472C4"/>
              </a:buClr>
            </a:pP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FF91D7-8426-469F-B44D-DD9E931FF6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73" y="874396"/>
            <a:ext cx="2791460" cy="2005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246CD8-5C28-4DB9-B61C-822CC796C99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040" y="1975781"/>
            <a:ext cx="2759075" cy="1989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33FE7F-84E3-4042-844D-54F0F67C17D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40" y="819273"/>
            <a:ext cx="2867025" cy="1085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2B057-F6E8-46E8-9BC4-9F002384D62E}"/>
              </a:ext>
            </a:extLst>
          </p:cNvPr>
          <p:cNvSpPr/>
          <p:nvPr/>
        </p:nvSpPr>
        <p:spPr>
          <a:xfrm>
            <a:off x="116619" y="2850628"/>
            <a:ext cx="6193031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fr-FR" sz="2400" dirty="0"/>
              <a:t>Afficher les données avec MQTT Explorer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54F7DED-740A-45F8-B463-4FDE932A650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9" y="3320628"/>
            <a:ext cx="2261870" cy="119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A92D38F-51B7-42FD-ACBD-953D10F4B39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85" y="3259937"/>
            <a:ext cx="2310130" cy="1331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1AD35E-5EDB-4A0E-B5E2-EA872D30FBE6}"/>
              </a:ext>
            </a:extLst>
          </p:cNvPr>
          <p:cNvSpPr/>
          <p:nvPr/>
        </p:nvSpPr>
        <p:spPr>
          <a:xfrm>
            <a:off x="571028" y="4707387"/>
            <a:ext cx="5738622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 Envoyer message depuis MQTT Explorer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38B3139-B834-401C-871F-812FBC29DF3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2" y="5293243"/>
            <a:ext cx="3705225" cy="1530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072B631-3CBC-4B11-96D7-FBD30B70D6D8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65" y="5510425"/>
            <a:ext cx="2101215" cy="129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61E3E2D-5C41-4AB3-B5A0-51EDF232518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448" y="4797955"/>
            <a:ext cx="2759075" cy="2005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592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BF294D8E-7EE8-4335-9ABE-EEBC7271D5AF}"/>
              </a:ext>
            </a:extLst>
          </p:cNvPr>
          <p:cNvSpPr/>
          <p:nvPr/>
        </p:nvSpPr>
        <p:spPr>
          <a:xfrm>
            <a:off x="0" y="0"/>
            <a:ext cx="2286000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Exemple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F2CE7-A914-4D31-BCBA-37BF3EB41D70}"/>
              </a:ext>
            </a:extLst>
          </p:cNvPr>
          <p:cNvSpPr/>
          <p:nvPr/>
        </p:nvSpPr>
        <p:spPr>
          <a:xfrm>
            <a:off x="1811022" y="282811"/>
            <a:ext cx="5182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Utiliser MQTT avec Dashboard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F31420D-6497-4AF2-92C5-BF2F576EF1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" y="1153295"/>
            <a:ext cx="5834380" cy="2750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B53A4F-A353-4158-8B26-EB54E3BE77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15" y="3511314"/>
            <a:ext cx="6031865" cy="3063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929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E00E41D-2DF3-4ED7-8247-555BD1AB0A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35" y="2966091"/>
            <a:ext cx="664591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8D4BF-BE44-40C8-8FA4-F14193300538}"/>
              </a:ext>
            </a:extLst>
          </p:cNvPr>
          <p:cNvSpPr/>
          <p:nvPr/>
        </p:nvSpPr>
        <p:spPr>
          <a:xfrm>
            <a:off x="-175052" y="570851"/>
            <a:ext cx="436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La page de Dashboard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002E8B-745D-439B-B6CD-628B35DC7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1" y="1664976"/>
            <a:ext cx="2438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4CD64A-B47E-4A98-96EC-E604E5AE48DA}"/>
              </a:ext>
            </a:extLst>
          </p:cNvPr>
          <p:cNvSpPr/>
          <p:nvPr/>
        </p:nvSpPr>
        <p:spPr>
          <a:xfrm>
            <a:off x="290286" y="199324"/>
            <a:ext cx="6096000" cy="8568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/>
              <a:t>Tourner le switch ou cliquer sur open/close</a:t>
            </a:r>
            <a:endParaRPr lang="fr-FR" sz="1400" dirty="0"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4472C4"/>
              </a:buClr>
            </a:pP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785468-EF4B-47DF-81D1-65691237F9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10" y="1182865"/>
            <a:ext cx="1685925" cy="838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46298D-08BA-429E-A9D6-BF3B402CDF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97" y="581463"/>
            <a:ext cx="3288665" cy="234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EC9DF1-0DCB-41D3-8939-13FD72EA2A5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83" y="431025"/>
            <a:ext cx="2470785" cy="234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F47FA5-89DF-4B44-AC06-F092B47BB0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5" y="3467691"/>
            <a:ext cx="2019300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F1A718-CA16-4638-B585-BD6BDCADF6A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8" y="5080148"/>
            <a:ext cx="3543300" cy="212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968CA9-2294-4B23-B870-1970BC27FEB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94" y="5503611"/>
            <a:ext cx="1781175" cy="11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ECDA09-ECBA-4FA1-9AB3-2A47BAEB0B5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49" y="4805016"/>
            <a:ext cx="2759075" cy="20053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DC8CE7-E7D5-493D-9C6F-3484FE95C89A}"/>
              </a:ext>
            </a:extLst>
          </p:cNvPr>
          <p:cNvSpPr/>
          <p:nvPr/>
        </p:nvSpPr>
        <p:spPr>
          <a:xfrm>
            <a:off x="1027559" y="2997691"/>
            <a:ext cx="5709833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fr-FR" sz="2400" dirty="0"/>
              <a:t>Afficher les données avec MQTT Explorer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7C9CEE8-7E30-4BB9-8492-B9C708BEE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3331" y="4484949"/>
            <a:ext cx="5852667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46CEA93-E816-4FE5-92DE-267F21B7556E}"/>
              </a:ext>
            </a:extLst>
          </p:cNvPr>
          <p:cNvSpPr txBox="1"/>
          <p:nvPr/>
        </p:nvSpPr>
        <p:spPr>
          <a:xfrm>
            <a:off x="3323772" y="943429"/>
            <a:ext cx="103219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Introduction générale de IOT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Les protocoles applicatifs utilisés dans IOT</a:t>
            </a:r>
          </a:p>
          <a:p>
            <a:pPr marL="1257300" lvl="2" indent="-342900">
              <a:buClr>
                <a:srgbClr val="6584C2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MQTT</a:t>
            </a:r>
          </a:p>
          <a:p>
            <a:pPr marL="1257300" lvl="2" indent="-342900">
              <a:buClr>
                <a:srgbClr val="6584C2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COAP-HTTP</a:t>
            </a:r>
          </a:p>
          <a:p>
            <a:pPr marL="342900" indent="-342900">
              <a:buClr>
                <a:srgbClr val="6584C2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Applications utilisées dans la mise en place de IOT</a:t>
            </a:r>
          </a:p>
          <a:p>
            <a:pPr marL="1257300" lvl="2" indent="-342900">
              <a:buClr>
                <a:srgbClr val="6584C2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MQTT(</a:t>
            </a:r>
            <a:r>
              <a:rPr lang="fr-FR" sz="2800" dirty="0" err="1"/>
              <a:t>Nod-red</a:t>
            </a:r>
            <a:r>
              <a:rPr lang="fr-FR" sz="2800" dirty="0"/>
              <a:t>, MQTT Explorer)</a:t>
            </a:r>
          </a:p>
          <a:p>
            <a:pPr marL="1257300" lvl="2" indent="-342900">
              <a:buClr>
                <a:srgbClr val="6584C2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COAP-HTTP (</a:t>
            </a:r>
            <a:r>
              <a:rPr lang="fr-FR" sz="2800" dirty="0" err="1"/>
              <a:t>Contiki</a:t>
            </a:r>
            <a:r>
              <a:rPr lang="fr-FR" sz="2800" dirty="0"/>
              <a:t>)</a:t>
            </a:r>
          </a:p>
          <a:p>
            <a:pPr marL="342900" indent="-342900">
              <a:buClr>
                <a:srgbClr val="6584C2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Mise en place des protocoles IOT</a:t>
            </a:r>
          </a:p>
          <a:p>
            <a:pPr marL="1257300" lvl="2" indent="-342900">
              <a:buClr>
                <a:srgbClr val="6584C2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MQTT</a:t>
            </a:r>
          </a:p>
          <a:p>
            <a:pPr marL="1257300" lvl="2" indent="-342900">
              <a:buClr>
                <a:srgbClr val="6584C2"/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COAP-HTTP</a:t>
            </a:r>
          </a:p>
          <a:p>
            <a:pPr marL="342900" indent="-342900">
              <a:buClr>
                <a:srgbClr val="6584C2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Etude comparative</a:t>
            </a:r>
          </a:p>
          <a:p>
            <a:pPr marL="342900" indent="-342900">
              <a:buClr>
                <a:srgbClr val="6584C2"/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Conclusion</a:t>
            </a:r>
          </a:p>
          <a:p>
            <a:pPr marL="571500" indent="-571500">
              <a:buFont typeface="+mj-lt"/>
              <a:buAutoNum type="romanUcPeriod"/>
            </a:pPr>
            <a:endParaRPr lang="fr-FR" sz="2800" dirty="0"/>
          </a:p>
          <a:p>
            <a:pPr marL="571500" indent="-571500">
              <a:buFont typeface="+mj-lt"/>
              <a:buAutoNum type="romanUcPeriod"/>
            </a:pPr>
            <a:endParaRPr lang="fr-FR" sz="2800" dirty="0"/>
          </a:p>
          <a:p>
            <a:pPr lvl="6"/>
            <a:r>
              <a:rPr lang="fr-FR" sz="2800" dirty="0"/>
              <a:t>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553F3283-2F6E-45B0-AD18-DD63A1D0AA56}"/>
              </a:ext>
            </a:extLst>
          </p:cNvPr>
          <p:cNvSpPr/>
          <p:nvPr/>
        </p:nvSpPr>
        <p:spPr>
          <a:xfrm>
            <a:off x="0" y="145142"/>
            <a:ext cx="2873829" cy="124822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/>
              </a:solidFill>
            </a:endParaRP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Sommaire :</a:t>
            </a:r>
          </a:p>
          <a:p>
            <a:pPr algn="ctr"/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0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901">
            <a:extLst>
              <a:ext uri="{FF2B5EF4-FFF2-40B4-BE49-F238E27FC236}">
                <a16:creationId xmlns:a16="http://schemas.microsoft.com/office/drawing/2014/main" id="{9699A392-49CA-4EC3-9EE8-65E124193F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937" y="2403630"/>
            <a:ext cx="4757738" cy="3911152"/>
          </a:xfrm>
          <a:prstGeom prst="rect">
            <a:avLst/>
          </a:prstGeom>
        </p:spPr>
      </p:pic>
      <p:pic>
        <p:nvPicPr>
          <p:cNvPr id="3" name="Picture 3903">
            <a:extLst>
              <a:ext uri="{FF2B5EF4-FFF2-40B4-BE49-F238E27FC236}">
                <a16:creationId xmlns:a16="http://schemas.microsoft.com/office/drawing/2014/main" id="{FF2A8530-67E0-467B-839C-807F07BAA3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403630"/>
            <a:ext cx="5927770" cy="39111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020195-D326-4390-AF29-0FE136DFBAF7}"/>
              </a:ext>
            </a:extLst>
          </p:cNvPr>
          <p:cNvSpPr/>
          <p:nvPr/>
        </p:nvSpPr>
        <p:spPr>
          <a:xfrm>
            <a:off x="250706" y="1838605"/>
            <a:ext cx="4195059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2270" marR="444500" indent="-342900">
              <a:lnSpc>
                <a:spcPct val="107000"/>
              </a:lnSpc>
              <a:spcAft>
                <a:spcPts val="1035"/>
              </a:spcAft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uFill>
                  <a:solidFill>
                    <a:srgbClr val="3880DD"/>
                  </a:solidFill>
                </a:uFill>
                <a:latin typeface="Georgia" panose="02040502050405020303" pitchFamily="18" charset="0"/>
                <a:ea typeface="Arial" panose="020B0604020202020204" pitchFamily="34" charset="0"/>
              </a:rPr>
              <a:t>Création de  simulation</a:t>
            </a:r>
            <a:endParaRPr lang="fr-F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409AD-0E24-4F86-B65D-08C9987E56B1}"/>
              </a:ext>
            </a:extLst>
          </p:cNvPr>
          <p:cNvSpPr/>
          <p:nvPr/>
        </p:nvSpPr>
        <p:spPr>
          <a:xfrm>
            <a:off x="6018198" y="1838605"/>
            <a:ext cx="5923096" cy="860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2270" marR="444500" indent="-342900">
              <a:lnSpc>
                <a:spcPct val="107000"/>
              </a:lnSpc>
              <a:spcAft>
                <a:spcPts val="970"/>
              </a:spcAft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uFill>
                  <a:solidFill>
                    <a:srgbClr val="3880DD"/>
                  </a:solidFill>
                </a:u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Déterminer le nom de la simulation </a:t>
            </a:r>
            <a:endParaRPr lang="fr-FR" sz="2400" dirty="0"/>
          </a:p>
          <a:p>
            <a:pPr marL="45720" marR="444500" indent="-6350">
              <a:lnSpc>
                <a:spcPct val="107000"/>
              </a:lnSpc>
              <a:spcAft>
                <a:spcPts val="970"/>
              </a:spcAft>
            </a:pPr>
            <a:endParaRPr lang="fr-FR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EDE114D-8529-4F5D-8954-714D41B37C5B}"/>
              </a:ext>
            </a:extLst>
          </p:cNvPr>
          <p:cNvSpPr/>
          <p:nvPr/>
        </p:nvSpPr>
        <p:spPr>
          <a:xfrm>
            <a:off x="0" y="257773"/>
            <a:ext cx="3719945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Clr>
                <a:srgbClr val="6584C2"/>
              </a:buClr>
            </a:pPr>
            <a:r>
              <a:rPr lang="fr-FR" sz="2800" dirty="0">
                <a:solidFill>
                  <a:schemeClr val="tx1"/>
                </a:solidFill>
              </a:rPr>
              <a:t>COAP-HTTP</a:t>
            </a:r>
          </a:p>
        </p:txBody>
      </p:sp>
    </p:spTree>
    <p:extLst>
      <p:ext uri="{BB962C8B-B14F-4D97-AF65-F5344CB8AC3E}">
        <p14:creationId xmlns:p14="http://schemas.microsoft.com/office/powerpoint/2010/main" val="356301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968">
            <a:extLst>
              <a:ext uri="{FF2B5EF4-FFF2-40B4-BE49-F238E27FC236}">
                <a16:creationId xmlns:a16="http://schemas.microsoft.com/office/drawing/2014/main" id="{28E7D07D-2188-426F-BE6F-A50FD684FF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955" y="744189"/>
            <a:ext cx="6666865" cy="2469227"/>
          </a:xfrm>
          <a:prstGeom prst="rect">
            <a:avLst/>
          </a:prstGeom>
        </p:spPr>
      </p:pic>
      <p:grpSp>
        <p:nvGrpSpPr>
          <p:cNvPr id="3" name="Group 32311">
            <a:extLst>
              <a:ext uri="{FF2B5EF4-FFF2-40B4-BE49-F238E27FC236}">
                <a16:creationId xmlns:a16="http://schemas.microsoft.com/office/drawing/2014/main" id="{853079EE-54EC-48C1-A696-BA81727ED1CA}"/>
              </a:ext>
            </a:extLst>
          </p:cNvPr>
          <p:cNvGrpSpPr/>
          <p:nvPr/>
        </p:nvGrpSpPr>
        <p:grpSpPr>
          <a:xfrm>
            <a:off x="232955" y="3391713"/>
            <a:ext cx="11332028" cy="3410161"/>
            <a:chOff x="0" y="78635"/>
            <a:chExt cx="6907123" cy="3201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49A73B-75ED-4A69-8C58-5ECFD4398B1C}"/>
                </a:ext>
              </a:extLst>
            </p:cNvPr>
            <p:cNvSpPr/>
            <p:nvPr/>
          </p:nvSpPr>
          <p:spPr>
            <a:xfrm>
              <a:off x="540055" y="78635"/>
              <a:ext cx="820254" cy="300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5245" marR="444500" indent="-6350" algn="l">
                <a:lnSpc>
                  <a:spcPct val="107000"/>
                </a:lnSpc>
                <a:spcAft>
                  <a:spcPts val="800"/>
                </a:spcAft>
              </a:pPr>
              <a:endParaRPr lang="fr-FR" sz="1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1ACA55-3A39-46FB-A240-0C420C5DF575}"/>
                </a:ext>
              </a:extLst>
            </p:cNvPr>
            <p:cNvSpPr/>
            <p:nvPr/>
          </p:nvSpPr>
          <p:spPr>
            <a:xfrm>
              <a:off x="2494788" y="111636"/>
              <a:ext cx="60820" cy="2440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5245" marR="4445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fr-FR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AE9A57-F9F7-4769-BF29-3A08F3033A9E}"/>
                </a:ext>
              </a:extLst>
            </p:cNvPr>
            <p:cNvSpPr/>
            <p:nvPr/>
          </p:nvSpPr>
          <p:spPr>
            <a:xfrm>
              <a:off x="3019044" y="111636"/>
              <a:ext cx="60820" cy="2440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5245" marR="4445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14" name="Picture 3936">
              <a:extLst>
                <a:ext uri="{FF2B5EF4-FFF2-40B4-BE49-F238E27FC236}">
                  <a16:creationId xmlns:a16="http://schemas.microsoft.com/office/drawing/2014/main" id="{803F2169-A71D-4E67-A3A3-01CA497648D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934" y="259026"/>
              <a:ext cx="86065" cy="4030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6A524A-0CE9-436B-86F5-24D2EF069A3E}"/>
                </a:ext>
              </a:extLst>
            </p:cNvPr>
            <p:cNvSpPr/>
            <p:nvPr/>
          </p:nvSpPr>
          <p:spPr>
            <a:xfrm>
              <a:off x="6839712" y="3006901"/>
              <a:ext cx="67411" cy="2728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5245" marR="4445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fr-FR" sz="1650"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Georgia" panose="02040502050405020303" pitchFamily="18" charset="0"/>
                </a:rPr>
                <a:t> </a:t>
              </a:r>
              <a:endParaRPr lang="fr-FR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18" name="Picture 3966">
              <a:extLst>
                <a:ext uri="{FF2B5EF4-FFF2-40B4-BE49-F238E27FC236}">
                  <a16:creationId xmlns:a16="http://schemas.microsoft.com/office/drawing/2014/main" id="{A6B1B544-7275-4E32-AA8B-4160A774CED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534785"/>
              <a:ext cx="6837045" cy="2628773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962C801-F790-4AB6-9AE2-A18CDA09BB79}"/>
              </a:ext>
            </a:extLst>
          </p:cNvPr>
          <p:cNvSpPr/>
          <p:nvPr/>
        </p:nvSpPr>
        <p:spPr>
          <a:xfrm>
            <a:off x="-256370" y="220969"/>
            <a:ext cx="7156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Interface de création de la simulation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4D086-3A0F-47CF-BF51-59520D022861}"/>
              </a:ext>
            </a:extLst>
          </p:cNvPr>
          <p:cNvSpPr/>
          <p:nvPr/>
        </p:nvSpPr>
        <p:spPr>
          <a:xfrm>
            <a:off x="-120299" y="3391713"/>
            <a:ext cx="4670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Création des </a:t>
            </a:r>
            <a:r>
              <a:rPr lang="fr-FR" sz="2800" dirty="0" err="1"/>
              <a:t>Motes</a:t>
            </a:r>
            <a:r>
              <a:rPr lang="fr-FR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420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4071">
            <a:extLst>
              <a:ext uri="{FF2B5EF4-FFF2-40B4-BE49-F238E27FC236}">
                <a16:creationId xmlns:a16="http://schemas.microsoft.com/office/drawing/2014/main" id="{652BFBDE-E69D-4088-8258-150E8B7B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744189"/>
            <a:ext cx="6629401" cy="36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123">
            <a:extLst>
              <a:ext uri="{FF2B5EF4-FFF2-40B4-BE49-F238E27FC236}">
                <a16:creationId xmlns:a16="http://schemas.microsoft.com/office/drawing/2014/main" id="{8305D65A-6467-4386-BB7F-81A584BD57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83955" y="4763387"/>
            <a:ext cx="4849585" cy="21454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EB599A-A00E-47A4-AB1F-7C3631651D0C}"/>
              </a:ext>
            </a:extLst>
          </p:cNvPr>
          <p:cNvSpPr/>
          <p:nvPr/>
        </p:nvSpPr>
        <p:spPr>
          <a:xfrm>
            <a:off x="-256370" y="220969"/>
            <a:ext cx="4841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Compilation le fichier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2DCEF-D591-48FF-88E3-9162618DEAC6}"/>
              </a:ext>
            </a:extLst>
          </p:cNvPr>
          <p:cNvSpPr/>
          <p:nvPr/>
        </p:nvSpPr>
        <p:spPr>
          <a:xfrm>
            <a:off x="5924848" y="4240167"/>
            <a:ext cx="666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Déterminer le nombre des </a:t>
            </a:r>
            <a:r>
              <a:rPr lang="fr-FR" sz="2800" dirty="0" err="1"/>
              <a:t>motes</a:t>
            </a:r>
            <a:r>
              <a:rPr lang="fr-FR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3902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125">
            <a:extLst>
              <a:ext uri="{FF2B5EF4-FFF2-40B4-BE49-F238E27FC236}">
                <a16:creationId xmlns:a16="http://schemas.microsoft.com/office/drawing/2014/main" id="{00BB47AF-593B-4918-A49E-1E885D95CF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0057" y="1742160"/>
            <a:ext cx="7419975" cy="33736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74D1C4-555F-48F4-84D6-2CFC34DF8A70}"/>
              </a:ext>
            </a:extLst>
          </p:cNvPr>
          <p:cNvSpPr/>
          <p:nvPr/>
        </p:nvSpPr>
        <p:spPr>
          <a:xfrm>
            <a:off x="1098901" y="969014"/>
            <a:ext cx="3757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Border-router </a:t>
            </a:r>
          </a:p>
        </p:txBody>
      </p:sp>
    </p:spTree>
    <p:extLst>
      <p:ext uri="{BB962C8B-B14F-4D97-AF65-F5344CB8AC3E}">
        <p14:creationId xmlns:p14="http://schemas.microsoft.com/office/powerpoint/2010/main" val="66171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302">
            <a:extLst>
              <a:ext uri="{FF2B5EF4-FFF2-40B4-BE49-F238E27FC236}">
                <a16:creationId xmlns:a16="http://schemas.microsoft.com/office/drawing/2014/main" id="{23789D42-7D5E-4E73-94AB-1AD4DFE8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15611"/>
            <a:ext cx="4657725" cy="27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47BCD56-4701-4E9C-B4D7-D701E440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77" y="4044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304">
            <a:extLst>
              <a:ext uri="{FF2B5EF4-FFF2-40B4-BE49-F238E27FC236}">
                <a16:creationId xmlns:a16="http://schemas.microsoft.com/office/drawing/2014/main" id="{ACC307BF-633C-4DC7-BD6E-8F738B0276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1843" y="2287272"/>
            <a:ext cx="6395357" cy="44400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F41472-1E62-413A-8F1F-3AA6943C15DF}"/>
              </a:ext>
            </a:extLst>
          </p:cNvPr>
          <p:cNvSpPr/>
          <p:nvPr/>
        </p:nvSpPr>
        <p:spPr>
          <a:xfrm>
            <a:off x="-636815" y="765187"/>
            <a:ext cx="639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Déterminer le nombre des </a:t>
            </a:r>
            <a:r>
              <a:rPr lang="fr-FR" sz="2800" dirty="0" err="1"/>
              <a:t>motes</a:t>
            </a:r>
            <a:r>
              <a:rPr lang="fr-FR" sz="2800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1C3BC-7D33-4043-9A67-79320C71344D}"/>
              </a:ext>
            </a:extLst>
          </p:cNvPr>
          <p:cNvSpPr/>
          <p:nvPr/>
        </p:nvSpPr>
        <p:spPr>
          <a:xfrm>
            <a:off x="4942114" y="160125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E474B-2F0F-4C96-A7FC-74E33302ADDC}"/>
              </a:ext>
            </a:extLst>
          </p:cNvPr>
          <p:cNvSpPr/>
          <p:nvPr/>
        </p:nvSpPr>
        <p:spPr>
          <a:xfrm>
            <a:off x="4528457" y="1595794"/>
            <a:ext cx="639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La topologie final  </a:t>
            </a:r>
          </a:p>
        </p:txBody>
      </p:sp>
    </p:spTree>
    <p:extLst>
      <p:ext uri="{BB962C8B-B14F-4D97-AF65-F5344CB8AC3E}">
        <p14:creationId xmlns:p14="http://schemas.microsoft.com/office/powerpoint/2010/main" val="135303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324">
            <a:extLst>
              <a:ext uri="{FF2B5EF4-FFF2-40B4-BE49-F238E27FC236}">
                <a16:creationId xmlns:a16="http://schemas.microsoft.com/office/drawing/2014/main" id="{F1A6D2F2-9001-4452-88DB-19FF9D081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14500"/>
            <a:ext cx="4286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4382">
            <a:extLst>
              <a:ext uri="{FF2B5EF4-FFF2-40B4-BE49-F238E27FC236}">
                <a16:creationId xmlns:a16="http://schemas.microsoft.com/office/drawing/2014/main" id="{8557B6A9-9B9A-4A09-810A-94845C35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466855"/>
            <a:ext cx="7070272" cy="392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C85229B-C18F-4424-88FF-02FA5417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95" y="1959888"/>
            <a:ext cx="41549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sng" strike="noStrike" cap="none" normalizeH="0" baseline="0" dirty="0">
                <a:ln>
                  <a:noFill/>
                </a:ln>
                <a:solidFill>
                  <a:srgbClr val="3880DD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C1C7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 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79F6B0-34F6-4D4E-A691-2CD6226E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20" y="506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4384">
            <a:extLst>
              <a:ext uri="{FF2B5EF4-FFF2-40B4-BE49-F238E27FC236}">
                <a16:creationId xmlns:a16="http://schemas.microsoft.com/office/drawing/2014/main" id="{B1F726A4-17CF-495F-BD0B-0C814F0293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7690" y="2631626"/>
            <a:ext cx="3828415" cy="15947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E38EB-15A9-4424-B622-A127590311E6}"/>
              </a:ext>
            </a:extLst>
          </p:cNvPr>
          <p:cNvSpPr/>
          <p:nvPr/>
        </p:nvSpPr>
        <p:spPr>
          <a:xfrm>
            <a:off x="-130629" y="697119"/>
            <a:ext cx="639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Activation du serial Socket  </a:t>
            </a:r>
          </a:p>
        </p:txBody>
      </p:sp>
    </p:spTree>
    <p:extLst>
      <p:ext uri="{BB962C8B-B14F-4D97-AF65-F5344CB8AC3E}">
        <p14:creationId xmlns:p14="http://schemas.microsoft.com/office/powerpoint/2010/main" val="168442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386">
            <a:extLst>
              <a:ext uri="{FF2B5EF4-FFF2-40B4-BE49-F238E27FC236}">
                <a16:creationId xmlns:a16="http://schemas.microsoft.com/office/drawing/2014/main" id="{22216511-72A4-4792-9456-CE45FDA6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7" y="2157412"/>
            <a:ext cx="44958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461">
            <a:extLst>
              <a:ext uri="{FF2B5EF4-FFF2-40B4-BE49-F238E27FC236}">
                <a16:creationId xmlns:a16="http://schemas.microsoft.com/office/drawing/2014/main" id="{E18B20CA-E30F-4908-A2C6-985F6D6067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30503" y="1765299"/>
            <a:ext cx="5172710" cy="332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0F2712-B12E-4525-B425-A331687F4F89}"/>
              </a:ext>
            </a:extLst>
          </p:cNvPr>
          <p:cNvSpPr/>
          <p:nvPr/>
        </p:nvSpPr>
        <p:spPr>
          <a:xfrm>
            <a:off x="-232320" y="719466"/>
            <a:ext cx="639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Connecter le routeur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7081F-5131-42AF-A6B4-6C957861BADA}"/>
              </a:ext>
            </a:extLst>
          </p:cNvPr>
          <p:cNvSpPr/>
          <p:nvPr/>
        </p:nvSpPr>
        <p:spPr>
          <a:xfrm>
            <a:off x="1537424" y="5092699"/>
            <a:ext cx="8986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rgbClr val="6584C2"/>
              </a:buClr>
            </a:pPr>
            <a:r>
              <a:rPr lang="fr-FR" sz="2800" dirty="0"/>
              <a:t>La commande est : </a:t>
            </a:r>
            <a:r>
              <a:rPr lang="fr-FR" sz="2800" dirty="0" err="1"/>
              <a:t>make</a:t>
            </a:r>
            <a:r>
              <a:rPr lang="fr-FR" sz="2800" dirty="0"/>
              <a:t> </a:t>
            </a:r>
            <a:r>
              <a:rPr lang="fr-FR" sz="2800" dirty="0" err="1"/>
              <a:t>connect</a:t>
            </a:r>
            <a:r>
              <a:rPr lang="fr-FR" sz="2800" dirty="0"/>
              <a:t>-router-cooja  </a:t>
            </a:r>
          </a:p>
        </p:txBody>
      </p:sp>
    </p:spTree>
    <p:extLst>
      <p:ext uri="{BB962C8B-B14F-4D97-AF65-F5344CB8AC3E}">
        <p14:creationId xmlns:p14="http://schemas.microsoft.com/office/powerpoint/2010/main" val="210133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459">
            <a:extLst>
              <a:ext uri="{FF2B5EF4-FFF2-40B4-BE49-F238E27FC236}">
                <a16:creationId xmlns:a16="http://schemas.microsoft.com/office/drawing/2014/main" id="{4A9CA4D3-E66F-4871-80FB-40D941182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5350" y="1685290"/>
            <a:ext cx="10401299" cy="46501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814A3-0165-4D0B-8BEA-B19582F39C5A}"/>
              </a:ext>
            </a:extLst>
          </p:cNvPr>
          <p:cNvSpPr/>
          <p:nvPr/>
        </p:nvSpPr>
        <p:spPr>
          <a:xfrm>
            <a:off x="0" y="1001720"/>
            <a:ext cx="639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Démarrer la simulation = Start </a:t>
            </a:r>
          </a:p>
        </p:txBody>
      </p:sp>
    </p:spTree>
    <p:extLst>
      <p:ext uri="{BB962C8B-B14F-4D97-AF65-F5344CB8AC3E}">
        <p14:creationId xmlns:p14="http://schemas.microsoft.com/office/powerpoint/2010/main" val="1329284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018">
            <a:extLst>
              <a:ext uri="{FF2B5EF4-FFF2-40B4-BE49-F238E27FC236}">
                <a16:creationId xmlns:a16="http://schemas.microsoft.com/office/drawing/2014/main" id="{CA3F77EC-9502-43DB-9D1C-7601EA38571F}"/>
              </a:ext>
            </a:extLst>
          </p:cNvPr>
          <p:cNvGrpSpPr/>
          <p:nvPr/>
        </p:nvGrpSpPr>
        <p:grpSpPr>
          <a:xfrm>
            <a:off x="1191985" y="1238023"/>
            <a:ext cx="9372599" cy="5064805"/>
            <a:chOff x="0" y="0"/>
            <a:chExt cx="6009133" cy="4022788"/>
          </a:xfrm>
        </p:grpSpPr>
        <p:pic>
          <p:nvPicPr>
            <p:cNvPr id="3" name="Picture 4509">
              <a:extLst>
                <a:ext uri="{FF2B5EF4-FFF2-40B4-BE49-F238E27FC236}">
                  <a16:creationId xmlns:a16="http://schemas.microsoft.com/office/drawing/2014/main" id="{D81CE178-36A2-4401-94D4-15A4FC45E6D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989320" cy="999427"/>
            </a:xfrm>
            <a:prstGeom prst="rect">
              <a:avLst/>
            </a:prstGeom>
          </p:spPr>
        </p:pic>
        <p:pic>
          <p:nvPicPr>
            <p:cNvPr id="4" name="Picture 4511">
              <a:extLst>
                <a:ext uri="{FF2B5EF4-FFF2-40B4-BE49-F238E27FC236}">
                  <a16:creationId xmlns:a16="http://schemas.microsoft.com/office/drawing/2014/main" id="{CF1529B0-0C9E-4D0C-9FCF-023C5AD19E4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9553"/>
              <a:ext cx="6009133" cy="3023235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5606EE7-FF00-428C-B708-ADEDC51BB431}"/>
              </a:ext>
            </a:extLst>
          </p:cNvPr>
          <p:cNvSpPr/>
          <p:nvPr/>
        </p:nvSpPr>
        <p:spPr>
          <a:xfrm>
            <a:off x="0" y="555172"/>
            <a:ext cx="639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Les adresse des capteurs   </a:t>
            </a:r>
          </a:p>
        </p:txBody>
      </p:sp>
    </p:spTree>
    <p:extLst>
      <p:ext uri="{BB962C8B-B14F-4D97-AF65-F5344CB8AC3E}">
        <p14:creationId xmlns:p14="http://schemas.microsoft.com/office/powerpoint/2010/main" val="282623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556">
            <a:extLst>
              <a:ext uri="{FF2B5EF4-FFF2-40B4-BE49-F238E27FC236}">
                <a16:creationId xmlns:a16="http://schemas.microsoft.com/office/drawing/2014/main" id="{9959D186-C49A-4684-8BA9-426B41B9F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35816" y="2159380"/>
            <a:ext cx="6886031" cy="2572158"/>
          </a:xfrm>
          <a:prstGeom prst="rect">
            <a:avLst/>
          </a:prstGeom>
        </p:spPr>
      </p:pic>
      <p:pic>
        <p:nvPicPr>
          <p:cNvPr id="2" name="Picture 4513">
            <a:extLst>
              <a:ext uri="{FF2B5EF4-FFF2-40B4-BE49-F238E27FC236}">
                <a16:creationId xmlns:a16="http://schemas.microsoft.com/office/drawing/2014/main" id="{1949FF17-0F97-4CE2-B544-BBD11A82CC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5816" y="1549105"/>
            <a:ext cx="12192000" cy="1152888"/>
          </a:xfrm>
          <a:prstGeom prst="rect">
            <a:avLst/>
          </a:prstGeom>
        </p:spPr>
      </p:pic>
      <p:pic>
        <p:nvPicPr>
          <p:cNvPr id="4" name="Picture 4558">
            <a:extLst>
              <a:ext uri="{FF2B5EF4-FFF2-40B4-BE49-F238E27FC236}">
                <a16:creationId xmlns:a16="http://schemas.microsoft.com/office/drawing/2014/main" id="{22AF27C5-FE79-4336-96FE-0D7E9DF3E4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23771" y="3312268"/>
            <a:ext cx="4676775" cy="1990725"/>
          </a:xfrm>
          <a:prstGeom prst="rect">
            <a:avLst/>
          </a:prstGeom>
        </p:spPr>
      </p:pic>
      <p:pic>
        <p:nvPicPr>
          <p:cNvPr id="5" name="Picture 4560">
            <a:extLst>
              <a:ext uri="{FF2B5EF4-FFF2-40B4-BE49-F238E27FC236}">
                <a16:creationId xmlns:a16="http://schemas.microsoft.com/office/drawing/2014/main" id="{756E05C2-9F35-42B3-B8EA-45DAB5532E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11872" y="5026026"/>
            <a:ext cx="5381625" cy="228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B4A18-2654-487E-902F-80977954BB5E}"/>
              </a:ext>
            </a:extLst>
          </p:cNvPr>
          <p:cNvSpPr/>
          <p:nvPr/>
        </p:nvSpPr>
        <p:spPr>
          <a:xfrm>
            <a:off x="-911451" y="1022463"/>
            <a:ext cx="3197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Capteur 8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A8B-BF9F-472E-A373-01BD3622EA49}"/>
              </a:ext>
            </a:extLst>
          </p:cNvPr>
          <p:cNvSpPr/>
          <p:nvPr/>
        </p:nvSpPr>
        <p:spPr>
          <a:xfrm>
            <a:off x="1926092" y="3229278"/>
            <a:ext cx="3197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Capteur 7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25A24-11C4-4DE2-865D-EEE21583EBE0}"/>
              </a:ext>
            </a:extLst>
          </p:cNvPr>
          <p:cNvSpPr/>
          <p:nvPr/>
        </p:nvSpPr>
        <p:spPr>
          <a:xfrm>
            <a:off x="4714193" y="4995863"/>
            <a:ext cx="3197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Capteur 5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40EC0-D974-4BF8-8EEB-8FB23B4D0ABF}"/>
              </a:ext>
            </a:extLst>
          </p:cNvPr>
          <p:cNvSpPr/>
          <p:nvPr/>
        </p:nvSpPr>
        <p:spPr>
          <a:xfrm>
            <a:off x="4891089" y="253193"/>
            <a:ext cx="1959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6584C2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Exemples </a:t>
            </a:r>
          </a:p>
        </p:txBody>
      </p:sp>
    </p:spTree>
    <p:extLst>
      <p:ext uri="{BB962C8B-B14F-4D97-AF65-F5344CB8AC3E}">
        <p14:creationId xmlns:p14="http://schemas.microsoft.com/office/powerpoint/2010/main" val="21614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FC636-B545-4405-B782-2A21F1B416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86743" y="2103437"/>
            <a:ext cx="10515600" cy="1325563"/>
          </a:xfrm>
        </p:spPr>
        <p:txBody>
          <a:bodyPr/>
          <a:lstStyle/>
          <a:p>
            <a:r>
              <a:rPr lang="fr-FR" b="1" u="sng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  <a:t>Introduction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85966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2FD6DE-61C6-4310-BF02-CB49683B4DD7}"/>
              </a:ext>
            </a:extLst>
          </p:cNvPr>
          <p:cNvSpPr/>
          <p:nvPr/>
        </p:nvSpPr>
        <p:spPr>
          <a:xfrm>
            <a:off x="2162628" y="0"/>
            <a:ext cx="73877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ea typeface="+mj-ea"/>
                <a:cs typeface="+mj-cs"/>
              </a:rPr>
              <a:t>Faire une étude comparative:</a:t>
            </a:r>
            <a:endParaRPr lang="fr-FR" dirty="0"/>
          </a:p>
        </p:txBody>
      </p:sp>
      <p:pic>
        <p:nvPicPr>
          <p:cNvPr id="4" name="Picture 2" descr="logo-mqtt - brainybiz">
            <a:extLst>
              <a:ext uri="{FF2B5EF4-FFF2-40B4-BE49-F238E27FC236}">
                <a16:creationId xmlns:a16="http://schemas.microsoft.com/office/drawing/2014/main" id="{2A587BE4-60CC-4724-B6EB-BC5D9EECB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" y="-1544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9633A8-0F65-4A5A-9557-0D31B66C17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7" y="1283791"/>
            <a:ext cx="5756910" cy="140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321CC19-CB52-4546-B264-70F99E9B6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03817"/>
              </p:ext>
            </p:extLst>
          </p:nvPr>
        </p:nvGraphicFramePr>
        <p:xfrm>
          <a:off x="330200" y="5392061"/>
          <a:ext cx="5765800" cy="1451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177407659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663561388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482501520"/>
                    </a:ext>
                  </a:extLst>
                </a:gridCol>
              </a:tblGrid>
              <a:tr h="3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MQTT</a:t>
                      </a:r>
                      <a:endParaRPr lang="fr-FR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COAP-HTTP</a:t>
                      </a:r>
                      <a:endParaRPr lang="fr-FR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8747458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2292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Le temps</a:t>
                      </a:r>
                      <a:endParaRPr lang="fr-FR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0 .062196649</a:t>
                      </a:r>
                      <a:endParaRPr lang="fr-FR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49.641065000</a:t>
                      </a:r>
                      <a:endParaRPr lang="fr-FR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34038674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    </a:t>
                      </a:r>
                      <a:r>
                        <a:rPr lang="fr-FR" sz="1300" dirty="0" err="1">
                          <a:effectLst/>
                        </a:rPr>
                        <a:t>Length</a:t>
                      </a:r>
                      <a:r>
                        <a:rPr lang="fr-FR" sz="1300" dirty="0">
                          <a:effectLst/>
                        </a:rPr>
                        <a:t> (bytes)</a:t>
                      </a:r>
                      <a:endParaRPr lang="fr-FR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1967</a:t>
                      </a:r>
                      <a:endParaRPr lang="fr-FR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3477</a:t>
                      </a:r>
                      <a:endParaRPr lang="fr-FR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03820688"/>
                  </a:ext>
                </a:extLst>
              </a:tr>
            </a:tbl>
          </a:graphicData>
        </a:graphic>
      </p:graphicFrame>
      <p:pic>
        <p:nvPicPr>
          <p:cNvPr id="9" name="Picture 4736">
            <a:extLst>
              <a:ext uri="{FF2B5EF4-FFF2-40B4-BE49-F238E27FC236}">
                <a16:creationId xmlns:a16="http://schemas.microsoft.com/office/drawing/2014/main" id="{B8C4D96E-820B-4516-AFAA-948F489962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17471" y="2864950"/>
            <a:ext cx="8474529" cy="2420252"/>
          </a:xfrm>
          <a:prstGeom prst="rect">
            <a:avLst/>
          </a:prstGeom>
        </p:spPr>
      </p:pic>
      <p:pic>
        <p:nvPicPr>
          <p:cNvPr id="10" name="Picture 2" descr="IoT CoAP pour Android - Téléchargez l'APK">
            <a:extLst>
              <a:ext uri="{FF2B5EF4-FFF2-40B4-BE49-F238E27FC236}">
                <a16:creationId xmlns:a16="http://schemas.microsoft.com/office/drawing/2014/main" id="{17E9545F-3FAB-4066-8A0C-7AFB68A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124570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65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B8EE9A-2364-4EF8-A822-898C166F32B1}"/>
              </a:ext>
            </a:extLst>
          </p:cNvPr>
          <p:cNvSpPr/>
          <p:nvPr/>
        </p:nvSpPr>
        <p:spPr>
          <a:xfrm>
            <a:off x="4248150" y="81977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4400" b="1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ea typeface="+mj-ea"/>
                <a:cs typeface="+mj-cs"/>
              </a:rPr>
              <a:t> </a:t>
            </a:r>
            <a:r>
              <a:rPr lang="fr-FR" sz="44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  <a:ea typeface="+mj-ea"/>
                <a:cs typeface="+mj-cs"/>
              </a:rPr>
              <a:t>Conclusion: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E6DD9A-9E5C-4FE3-87FF-AA629B05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16" y="1589216"/>
            <a:ext cx="7085967" cy="56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465587-9AD6-45D6-8811-59F3C3D2EA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3947" y="-259107"/>
            <a:ext cx="10123714" cy="1325563"/>
          </a:xfrm>
        </p:spPr>
        <p:txBody>
          <a:bodyPr>
            <a:noAutofit/>
          </a:bodyPr>
          <a:lstStyle/>
          <a:p>
            <a:br>
              <a:rPr lang="fr-FR" sz="3600" b="1" u="sng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</a:br>
            <a:br>
              <a:rPr lang="fr-FR" sz="3600" b="1" u="sng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</a:br>
            <a:r>
              <a:rPr lang="fr-FR" b="1" u="sng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  <a:t>Les protocoles applicatifs utilisés dans IOT</a:t>
            </a:r>
            <a:br>
              <a:rPr lang="fr-FR" b="1" u="sng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</a:br>
            <a:br>
              <a:rPr lang="fr-FR" sz="36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</a:br>
            <a:r>
              <a:rPr lang="fr-FR" sz="36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6D95436B-B116-4C08-AAF2-D6C53901F1E8}"/>
              </a:ext>
            </a:extLst>
          </p:cNvPr>
          <p:cNvSpPr/>
          <p:nvPr/>
        </p:nvSpPr>
        <p:spPr>
          <a:xfrm>
            <a:off x="0" y="1325563"/>
            <a:ext cx="2286000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MQTT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38A54C-3147-4305-801A-B62B77F4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14" y="2683001"/>
            <a:ext cx="6664114" cy="35501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8799049-8141-4EA2-A90D-9B6DEDE9664B}"/>
              </a:ext>
            </a:extLst>
          </p:cNvPr>
          <p:cNvSpPr txBox="1"/>
          <p:nvPr/>
        </p:nvSpPr>
        <p:spPr>
          <a:xfrm>
            <a:off x="803486" y="2683001"/>
            <a:ext cx="47482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Message Queuing </a:t>
            </a:r>
            <a:r>
              <a:rPr lang="fr-FR" sz="2800" dirty="0" err="1"/>
              <a:t>Telemetry</a:t>
            </a:r>
            <a:r>
              <a:rPr lang="fr-FR" sz="2800" dirty="0"/>
              <a:t> Transport</a:t>
            </a:r>
          </a:p>
          <a:p>
            <a:pPr>
              <a:buClr>
                <a:schemeClr val="accent1"/>
              </a:buClr>
            </a:pPr>
            <a:endParaRPr lang="fr-FR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Un protocole de messagerie de publication et d’abonnement (</a:t>
            </a:r>
            <a:r>
              <a:rPr lang="fr-FR" sz="2800" dirty="0" err="1"/>
              <a:t>publish</a:t>
            </a:r>
            <a:r>
              <a:rPr lang="fr-FR" sz="2800" dirty="0"/>
              <a:t>/</a:t>
            </a:r>
            <a:r>
              <a:rPr lang="fr-FR" sz="2800" dirty="0" err="1"/>
              <a:t>subscribe</a:t>
            </a:r>
            <a:r>
              <a:rPr lang="fr-FR" sz="2800" dirty="0"/>
              <a:t>)</a:t>
            </a:r>
          </a:p>
        </p:txBody>
      </p:sp>
      <p:pic>
        <p:nvPicPr>
          <p:cNvPr id="6" name="Picture 2" descr="logo-mqtt - brainybiz">
            <a:extLst>
              <a:ext uri="{FF2B5EF4-FFF2-40B4-BE49-F238E27FC236}">
                <a16:creationId xmlns:a16="http://schemas.microsoft.com/office/drawing/2014/main" id="{D8EBD645-9082-441A-BCCB-89A1D7A6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03" y="7676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1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1846FE16-7328-4B1F-A477-91E977F610F9}"/>
              </a:ext>
            </a:extLst>
          </p:cNvPr>
          <p:cNvSpPr/>
          <p:nvPr/>
        </p:nvSpPr>
        <p:spPr>
          <a:xfrm>
            <a:off x="0" y="483735"/>
            <a:ext cx="2286000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COAP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6839AE-C21F-4881-B3AA-EE715A3CE338}"/>
              </a:ext>
            </a:extLst>
          </p:cNvPr>
          <p:cNvSpPr/>
          <p:nvPr/>
        </p:nvSpPr>
        <p:spPr>
          <a:xfrm>
            <a:off x="541638" y="1924372"/>
            <a:ext cx="4953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2800" dirty="0" err="1"/>
              <a:t>Constrained</a:t>
            </a:r>
            <a:r>
              <a:rPr lang="fr-FR" sz="2800" dirty="0"/>
              <a:t> Application Protocol</a:t>
            </a:r>
          </a:p>
          <a:p>
            <a:pPr>
              <a:buClr>
                <a:schemeClr val="accent1"/>
              </a:buClr>
            </a:pPr>
            <a:endParaRPr lang="fr-FR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222222"/>
                </a:solidFill>
              </a:rPr>
              <a:t>il permet de manipuler au travers d’un modèle d’interaction (</a:t>
            </a:r>
            <a:r>
              <a:rPr lang="fr-FR" sz="2800" dirty="0"/>
              <a:t>client / serveur</a:t>
            </a:r>
            <a:r>
              <a:rPr lang="fr-FR" sz="2800" dirty="0">
                <a:solidFill>
                  <a:srgbClr val="0B0080"/>
                </a:solidFill>
              </a:rPr>
              <a:t>) </a:t>
            </a:r>
            <a:r>
              <a:rPr lang="fr-FR" sz="2800" dirty="0">
                <a:solidFill>
                  <a:srgbClr val="222222"/>
                </a:solidFill>
              </a:rPr>
              <a:t>les ressources des objets communicants </a:t>
            </a:r>
            <a:endParaRPr lang="fr-FR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9E6DA6-3AC7-4C53-A3EB-5A53C4FB5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09361"/>
            <a:ext cx="5934075" cy="26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B72A8D-5B54-465F-8191-88693596CB0F}"/>
              </a:ext>
            </a:extLst>
          </p:cNvPr>
          <p:cNvSpPr/>
          <p:nvPr/>
        </p:nvSpPr>
        <p:spPr>
          <a:xfrm>
            <a:off x="548422" y="884194"/>
            <a:ext cx="6152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6584C2"/>
                </a:solidFill>
              </a:rPr>
              <a:t>Interfonctionnement</a:t>
            </a:r>
            <a:r>
              <a:rPr lang="en-US" sz="2800" b="1" u="sng" dirty="0">
                <a:solidFill>
                  <a:srgbClr val="6584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entre COAP et http</a:t>
            </a:r>
            <a:endParaRPr lang="fr-FR" sz="1600" b="1" u="sng" dirty="0">
              <a:solidFill>
                <a:srgbClr val="6584C2"/>
              </a:solidFill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D9D39A-E615-41F6-9576-972068E96E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1775" y="1964725"/>
            <a:ext cx="6648450" cy="40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86CE7B-888E-4FC3-AFB1-25426853B036}"/>
              </a:ext>
            </a:extLst>
          </p:cNvPr>
          <p:cNvSpPr/>
          <p:nvPr/>
        </p:nvSpPr>
        <p:spPr>
          <a:xfrm>
            <a:off x="1332089" y="393469"/>
            <a:ext cx="9177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</a:rPr>
              <a:t>Applications utilisées dans la mise en place de IOT</a:t>
            </a:r>
          </a:p>
          <a:p>
            <a:pPr algn="ctr"/>
            <a:br>
              <a:rPr lang="fr-FR" b="1" u="sng" dirty="0">
                <a:gradFill>
                  <a:gsLst>
                    <a:gs pos="0">
                      <a:srgbClr val="4472C4"/>
                    </a:gs>
                    <a:gs pos="100000">
                      <a:srgbClr val="A5A5A5"/>
                    </a:gs>
                  </a:gsLst>
                  <a:lin ang="0" scaled="1"/>
                </a:gradFill>
              </a:rPr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8F8786-131F-410B-92BC-521C5DC043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9" y="4049889"/>
            <a:ext cx="2353290" cy="20294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8DCC87-8F63-42D2-A092-471795B321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2619204"/>
            <a:ext cx="1425575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9CBFD1-F263-4C89-A5DE-E181032C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668" y="4202904"/>
            <a:ext cx="3286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A42C259-B6CC-4110-BCA8-0A2765A58AD2}"/>
              </a:ext>
            </a:extLst>
          </p:cNvPr>
          <p:cNvSpPr/>
          <p:nvPr/>
        </p:nvSpPr>
        <p:spPr>
          <a:xfrm>
            <a:off x="0" y="362899"/>
            <a:ext cx="2286000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Node Red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A58872-AF5F-4BFD-A247-8AD3BA3E1BAD}"/>
              </a:ext>
            </a:extLst>
          </p:cNvPr>
          <p:cNvSpPr txBox="1"/>
          <p:nvPr/>
        </p:nvSpPr>
        <p:spPr>
          <a:xfrm>
            <a:off x="692716" y="1533728"/>
            <a:ext cx="5190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Mettez à jour votre système 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fr-FR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F4E0F3-46E7-48A2-8276-5B0F33A028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10" y="4828560"/>
            <a:ext cx="2353290" cy="20294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4B15E63-D5DC-48F1-A3F2-3EB5814D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05" y="2062251"/>
            <a:ext cx="6632385" cy="26178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FB8E7B8-2C6A-4C36-88D0-3B6596EE43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18" y="2937015"/>
            <a:ext cx="5848972" cy="3350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A35C338-6217-4DEB-BBE5-B2A0BCF9F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168" y="3504029"/>
            <a:ext cx="7142917" cy="30863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8EC185-4EC8-493C-A88F-E58DF9A465D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04" y="4565878"/>
            <a:ext cx="6645910" cy="3729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55CD5F-D231-47FE-80EC-4ACAF8602519}"/>
              </a:ext>
            </a:extLst>
          </p:cNvPr>
          <p:cNvSpPr/>
          <p:nvPr/>
        </p:nvSpPr>
        <p:spPr>
          <a:xfrm>
            <a:off x="1209405" y="239992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2400" dirty="0"/>
              <a:t>Installer Node.js et </a:t>
            </a:r>
            <a:r>
              <a:rPr lang="fr-FR" sz="2400" dirty="0" err="1"/>
              <a:t>npm</a:t>
            </a:r>
            <a:r>
              <a:rPr lang="fr-FR" sz="2400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Clr>
                <a:schemeClr val="accent1"/>
              </a:buClr>
            </a:pP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C8E996-F3D9-460E-9F84-4AF682E55EC1}"/>
              </a:ext>
            </a:extLst>
          </p:cNvPr>
          <p:cNvSpPr/>
          <p:nvPr/>
        </p:nvSpPr>
        <p:spPr>
          <a:xfrm>
            <a:off x="2557410" y="4321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3B49FBA-DBCD-4D6F-9DE5-A94864474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891" y="5545058"/>
            <a:ext cx="4600575" cy="2982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F419B7-C9B1-4EF0-8758-FB8DA8DF4E7E}"/>
              </a:ext>
            </a:extLst>
          </p:cNvPr>
          <p:cNvSpPr/>
          <p:nvPr/>
        </p:nvSpPr>
        <p:spPr>
          <a:xfrm>
            <a:off x="2312168" y="39752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Installer Node Red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E00C69-EEA9-4C3E-B4E6-0F715BBB0E41}"/>
              </a:ext>
            </a:extLst>
          </p:cNvPr>
          <p:cNvSpPr/>
          <p:nvPr/>
        </p:nvSpPr>
        <p:spPr>
          <a:xfrm>
            <a:off x="3048000" y="50425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Autorisez le port utiliser par </a:t>
            </a:r>
            <a:r>
              <a:rPr lang="fr-FR" sz="2400" dirty="0" err="1">
                <a:solidFill>
                  <a:prstClr val="black"/>
                </a:solidFill>
              </a:rPr>
              <a:t>node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red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18" name="Picture 2" descr="logo-mqtt - brainybiz">
            <a:extLst>
              <a:ext uri="{FF2B5EF4-FFF2-40B4-BE49-F238E27FC236}">
                <a16:creationId xmlns:a16="http://schemas.microsoft.com/office/drawing/2014/main" id="{ACE2006E-ADE4-4F7D-9E44-6869AC3DA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14" y="-6093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3383F-C2B2-4A73-9FD8-0F7A08E8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63" y="650818"/>
            <a:ext cx="3505200" cy="76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874EF6-3E59-4E64-BEF0-F694F051EB30}"/>
              </a:ext>
            </a:extLst>
          </p:cNvPr>
          <p:cNvSpPr/>
          <p:nvPr/>
        </p:nvSpPr>
        <p:spPr>
          <a:xfrm>
            <a:off x="593651" y="1891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 Démarrer Node Red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44BC59-C4E8-4702-B044-51EE8CCD8AC6}"/>
              </a:ext>
            </a:extLst>
          </p:cNvPr>
          <p:cNvSpPr/>
          <p:nvPr/>
        </p:nvSpPr>
        <p:spPr>
          <a:xfrm>
            <a:off x="641225" y="149631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ctr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Accédez à Node Red depuis :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http://localhost:1880</a:t>
            </a:r>
          </a:p>
          <a:p>
            <a:pPr lvl="0">
              <a:buClr>
                <a:srgbClr val="4472C4"/>
              </a:buClr>
            </a:pPr>
            <a:endParaRPr lang="fr-FR" sz="2400" dirty="0">
              <a:solidFill>
                <a:prstClr val="black"/>
              </a:solidFill>
            </a:endParaRPr>
          </a:p>
          <a:p>
            <a:pPr lvl="0">
              <a:buClr>
                <a:srgbClr val="4472C4"/>
              </a:buClr>
            </a:pP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4B0C94-D4F5-4FAE-8A79-21BB7B6AAB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90" y="0"/>
            <a:ext cx="6645910" cy="425268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03ACD5C-EE44-4457-9F26-9BF4FDEE83E2}"/>
              </a:ext>
            </a:extLst>
          </p:cNvPr>
          <p:cNvSpPr/>
          <p:nvPr/>
        </p:nvSpPr>
        <p:spPr>
          <a:xfrm>
            <a:off x="-1" y="2395487"/>
            <a:ext cx="2786743" cy="1027289"/>
          </a:xfrm>
          <a:prstGeom prst="rightArrow">
            <a:avLst/>
          </a:prstGeom>
          <a:solidFill>
            <a:srgbClr val="658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MQTT Explorer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63854B-C738-402A-833A-CF24CC7B8B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51" y="5272836"/>
            <a:ext cx="1425575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upload.wikimedia.org/wikipedia/commons/thumb/0/...">
            <a:extLst>
              <a:ext uri="{FF2B5EF4-FFF2-40B4-BE49-F238E27FC236}">
                <a16:creationId xmlns:a16="http://schemas.microsoft.com/office/drawing/2014/main" id="{16A31950-6593-4F3B-9124-7382055F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247" y="46871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774F1A-6CC4-4B80-9B5F-E40F7D5CFAD1}"/>
              </a:ext>
            </a:extLst>
          </p:cNvPr>
          <p:cNvSpPr/>
          <p:nvPr/>
        </p:nvSpPr>
        <p:spPr>
          <a:xfrm>
            <a:off x="5598341" y="4441839"/>
            <a:ext cx="4086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 Installé l’application depuis</a:t>
            </a:r>
          </a:p>
          <a:p>
            <a:pPr lvl="0">
              <a:buClr>
                <a:srgbClr val="4472C4"/>
              </a:buClr>
            </a:pPr>
            <a:r>
              <a:rPr lang="fr-FR" sz="2400" dirty="0">
                <a:solidFill>
                  <a:prstClr val="black"/>
                </a:solidFill>
              </a:rPr>
              <a:t> Ubuntu software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8A8C5-0E97-4DF3-9199-AD543BBCBBC2}"/>
              </a:ext>
            </a:extLst>
          </p:cNvPr>
          <p:cNvSpPr/>
          <p:nvPr/>
        </p:nvSpPr>
        <p:spPr>
          <a:xfrm>
            <a:off x="112458" y="3592792"/>
            <a:ext cx="5265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4472C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prstClr val="black"/>
                </a:solidFill>
              </a:rPr>
              <a:t>MQTT Explorer nous permet de voir les messages envoyer depuis le broker et aussi d’y répondre, réaliser communication à 2 sens</a:t>
            </a:r>
          </a:p>
        </p:txBody>
      </p:sp>
    </p:spTree>
    <p:extLst>
      <p:ext uri="{BB962C8B-B14F-4D97-AF65-F5344CB8AC3E}">
        <p14:creationId xmlns:p14="http://schemas.microsoft.com/office/powerpoint/2010/main" val="1033628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461</Words>
  <Application>Microsoft Office PowerPoint</Application>
  <PresentationFormat>Grand écran</PresentationFormat>
  <Paragraphs>106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Georgia</vt:lpstr>
      <vt:lpstr>Times New Roman</vt:lpstr>
      <vt:lpstr>Wingdings</vt:lpstr>
      <vt:lpstr>Thème Office</vt:lpstr>
      <vt:lpstr>Présentation PowerPoint</vt:lpstr>
      <vt:lpstr>Présentation PowerPoint</vt:lpstr>
      <vt:lpstr>Introduction générale</vt:lpstr>
      <vt:lpstr>  Les protocoles applicatifs utilisés dans IOT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Mise en place des protocoles IOT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84</cp:revision>
  <dcterms:created xsi:type="dcterms:W3CDTF">2020-04-18T16:36:04Z</dcterms:created>
  <dcterms:modified xsi:type="dcterms:W3CDTF">2020-04-21T21:50:40Z</dcterms:modified>
</cp:coreProperties>
</file>