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8" r:id="rId9"/>
    <p:sldId id="270" r:id="rId10"/>
    <p:sldId id="271" r:id="rId11"/>
    <p:sldId id="273" r:id="rId12"/>
    <p:sldId id="263" r:id="rId13"/>
    <p:sldId id="272" r:id="rId14"/>
    <p:sldId id="274" r:id="rId15"/>
    <p:sldId id="261" r:id="rId16"/>
    <p:sldId id="262" r:id="rId17"/>
    <p:sldId id="269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D4CBB-CCE6-4313-9CE5-9C43B26AE3E0}" v="3577" dt="2022-11-15T03:57:26.602"/>
    <p1510:client id="{DE695F7B-BAF6-4ADB-97CA-4C8679A5720E}" v="359" dt="2022-11-14T20:31:35.792"/>
    <p1510:client id="{FA8005E9-FE2B-4686-AAB0-D5B09CDA68EB}" v="47" dt="2022-11-15T02:42:12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5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78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0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336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56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88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3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8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9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5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1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  <p:sldLayoutId id="2147484053" r:id="rId17"/>
    <p:sldLayoutId id="214748405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>
            <a:extLst>
              <a:ext uri="{FF2B5EF4-FFF2-40B4-BE49-F238E27FC236}">
                <a16:creationId xmlns:a16="http://schemas.microsoft.com/office/drawing/2014/main" id="{7FB6B9AB-BB5C-2F11-1274-E7C068CB4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9192" t="2027" b="706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0BD7DA-D4BE-AAA7-23A2-B9DD32B41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ALZHEIMER’S 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0268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FD80-85EF-E9B9-84A6-A1C88313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70" y="905257"/>
            <a:ext cx="10364451" cy="640079"/>
          </a:xfrm>
        </p:spPr>
        <p:txBody>
          <a:bodyPr>
            <a:normAutofit fontScale="90000"/>
          </a:bodyPr>
          <a:lstStyle/>
          <a:p>
            <a:r>
              <a:rPr lang="en-US"/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E413-AA04-A82C-58BE-695C22D64B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7470" y="1737359"/>
            <a:ext cx="10363826" cy="410565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cap="none" dirty="0"/>
              <a:t>Data Pre-processing:</a:t>
            </a:r>
          </a:p>
          <a:p>
            <a:pPr lvl="1">
              <a:lnSpc>
                <a:spcPct val="150000"/>
              </a:lnSpc>
            </a:pPr>
            <a:r>
              <a:rPr lang="en-US" sz="2000" cap="none" dirty="0"/>
              <a:t>In the data pre-processing phase OASIS longitudinal MRI data set is collected and loaded and necessary libraries are imported.</a:t>
            </a:r>
          </a:p>
          <a:p>
            <a:pPr lvl="1">
              <a:lnSpc>
                <a:spcPct val="150000"/>
              </a:lnSpc>
            </a:pPr>
            <a:r>
              <a:rPr lang="en-US" sz="2000" b="1" cap="none" dirty="0"/>
              <a:t>Data Visualization</a:t>
            </a:r>
            <a:r>
              <a:rPr lang="en-US" sz="2000" cap="none" dirty="0"/>
              <a:t>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cap="none" dirty="0"/>
              <a:t>	In this phase, we perform exploratory data analysis that incorporates different methods and tools to 	advance the statistical insight and data representation.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9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715E-5C7F-047E-9DCF-97F6A495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82851"/>
          </a:xfrm>
        </p:spPr>
        <p:txBody>
          <a:bodyPr/>
          <a:lstStyle/>
          <a:p>
            <a:r>
              <a:rPr lang="en-US"/>
              <a:t>PHASES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2E2E-695A-1BC2-7F84-EF483E39E3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01368"/>
            <a:ext cx="10363826" cy="415137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b="1" cap="none" dirty="0"/>
              <a:t>Feature selection</a:t>
            </a:r>
            <a:r>
              <a:rPr lang="en-US" sz="2000" cap="none" dirty="0"/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cap="none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identification of a relationship between different MRI features helps in the detection of highly correlated features with the target group. To do that correlation, a matrix was developed to understand the relationship among given features and targeted outcomes.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000" cap="none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cap="none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outcome of the correlation matrix heatmap can be visualized </a:t>
            </a:r>
            <a:r>
              <a:rPr lang="en-US" sz="2000" cap="none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as shown in</a:t>
            </a:r>
            <a:r>
              <a:rPr lang="en-US" sz="2000" cap="none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figure in the next slide</a:t>
            </a:r>
            <a:endParaRPr lang="en-US" sz="2000" cap="none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B79730-35C4-15A0-BDB3-09CF34B67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2" y="618517"/>
            <a:ext cx="6662585" cy="5629884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A61431-134A-92D3-617D-11A45A18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IN"/>
              <a:t>Co-relation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27FF5-75B8-65C9-A168-B4016EF146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IN" sz="1800"/>
              <a:t>Correlation is used to summarize the strength and direction of the linear association between two quantitative variables. It is denoted by r and values between -1 and +1. A positive value for r indicates a positive association, and a negative value for r indicates a negative association.</a:t>
            </a:r>
          </a:p>
        </p:txBody>
      </p:sp>
    </p:spTree>
    <p:extLst>
      <p:ext uri="{BB962C8B-B14F-4D97-AF65-F5344CB8AC3E}">
        <p14:creationId xmlns:p14="http://schemas.microsoft.com/office/powerpoint/2010/main" val="109229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47AE-48CF-058A-ECFB-A16E9CCF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82267"/>
          </a:xfrm>
        </p:spPr>
        <p:txBody>
          <a:bodyPr/>
          <a:lstStyle/>
          <a:p>
            <a:r>
              <a:rPr lang="en-US"/>
              <a:t>PHASES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7B7D-3A33-096A-5B26-BDCF97A73D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" y="1453895"/>
            <a:ext cx="10911840" cy="4785587"/>
          </a:xfrm>
        </p:spPr>
        <p:txBody>
          <a:bodyPr>
            <a:normAutofit fontScale="92500" lnSpcReduction="10000"/>
          </a:bodyPr>
          <a:lstStyle/>
          <a:p>
            <a:endParaRPr lang="en-US" sz="1800" b="1" cap="none"/>
          </a:p>
          <a:p>
            <a:r>
              <a:rPr lang="en-US" sz="2400" b="1" cap="none"/>
              <a:t>Data Transformation:</a:t>
            </a:r>
          </a:p>
          <a:p>
            <a:pPr marL="457200" lvl="1" indent="0" algn="just">
              <a:buNone/>
            </a:pPr>
            <a:r>
              <a:rPr lang="en-US" sz="2400" cap="none"/>
              <a:t>Real world data consists of missing values and noise and it is raw data which cannot be directly involved in developing ML models. </a:t>
            </a:r>
          </a:p>
          <a:p>
            <a:pPr marL="457200" lvl="1" indent="0" algn="just">
              <a:buNone/>
            </a:pPr>
            <a:r>
              <a:rPr lang="en-US" sz="2400" cap="none"/>
              <a:t>To transform the noisy data into a clean data some data cleaning and data formatting steps are needed.</a:t>
            </a:r>
          </a:p>
          <a:p>
            <a:pPr marL="457200" lvl="1" indent="0" algn="just">
              <a:buNone/>
            </a:pPr>
            <a:endParaRPr lang="en-US" sz="2400" cap="none"/>
          </a:p>
          <a:p>
            <a:pPr marL="0" indent="0" algn="just">
              <a:buNone/>
            </a:pPr>
            <a:r>
              <a:rPr lang="en-US" sz="2400" b="1" cap="none"/>
              <a:t>Data Splitting:</a:t>
            </a:r>
          </a:p>
          <a:p>
            <a:pPr marL="0" indent="0" algn="just">
              <a:buNone/>
            </a:pPr>
            <a:r>
              <a:rPr lang="en-US" sz="2400" b="1" cap="none"/>
              <a:t>         </a:t>
            </a:r>
            <a:r>
              <a:rPr lang="en-US" sz="2400" cap="none"/>
              <a:t>In this, we divide the dataset into 3 subsets for cross validation where one is used as test data and the other two are used as training and validation data. </a:t>
            </a:r>
          </a:p>
          <a:p>
            <a:pPr marL="0" indent="0" algn="just">
              <a:buNone/>
            </a:pPr>
            <a:r>
              <a:rPr lang="en-US" sz="2400" cap="none"/>
              <a:t>        The whole data is split in the ratio of 80:20 where 80% is used as training data and 20% as test data.</a:t>
            </a:r>
          </a:p>
          <a:p>
            <a:pPr marL="457200" lvl="1" indent="0" algn="just">
              <a:buNone/>
            </a:pPr>
            <a:endParaRPr lang="en-US" cap="none"/>
          </a:p>
          <a:p>
            <a:pPr marL="457200" lvl="1" indent="0">
              <a:buNone/>
            </a:pP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27221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C2E7-97D2-346E-6A84-0581F228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17D1-9E9E-DCBE-31B2-EEDAC5C171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60905"/>
            <a:ext cx="10363826" cy="2093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cap="none"/>
              <a:t>After model training, the training data is split into 2 subsets for training and validation.</a:t>
            </a:r>
          </a:p>
          <a:p>
            <a:pPr algn="just">
              <a:lnSpc>
                <a:spcPct val="150000"/>
              </a:lnSpc>
            </a:pPr>
            <a:r>
              <a:rPr lang="en-US" cap="none"/>
              <a:t>After training the models along with validation, 10-fold cross validation will be performed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cap="none"/>
              <a:t>     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634E7-0442-C0A1-2A98-74A9D027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3381500"/>
            <a:ext cx="4770219" cy="139528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9964D-CC37-5325-B40A-C3BC8323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Age vs DEmENTED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21A14A-026E-D0CE-FFAA-B46D8717EC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/>
              <a:t>THE data we collected is from age group of 60-90 among them</a:t>
            </a:r>
          </a:p>
          <a:p>
            <a:r>
              <a:rPr lang="en-US"/>
              <a:t>73 AGE group 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ge group is more prone to Alzheimer’s than other age group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Age group in 62-64 are far less exhibiting these symptoms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1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F7B04-22AB-EC90-E228-AB1F7BB899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3467" y="1888659"/>
            <a:ext cx="10905066" cy="30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D134-DCA8-3198-2256-ABB7340F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5" y="996696"/>
            <a:ext cx="3803904" cy="2103119"/>
          </a:xfrm>
        </p:spPr>
        <p:txBody>
          <a:bodyPr/>
          <a:lstStyle/>
          <a:p>
            <a:pPr algn="r"/>
            <a:r>
              <a:rPr lang="en-GB"/>
              <a:t>Confusion MATRIX OF DEMENTED SUBJECTS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21EC6AC-33BF-2EDC-B175-4ECC84D12E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78413" y="620462"/>
            <a:ext cx="6199187" cy="5159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4EB60-6F3D-0616-83C3-71E96D78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6927" y="3429000"/>
            <a:ext cx="3338186" cy="210311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1800" cap="none"/>
              <a:t>The confusion matrix of the Support Vector Machine Algorithm (SVM) is as shown</a:t>
            </a:r>
          </a:p>
        </p:txBody>
      </p:sp>
    </p:spTree>
    <p:extLst>
      <p:ext uri="{BB962C8B-B14F-4D97-AF65-F5344CB8AC3E}">
        <p14:creationId xmlns:p14="http://schemas.microsoft.com/office/powerpoint/2010/main" val="215872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6" descr="Smiling Face with No Fill">
            <a:extLst>
              <a:ext uri="{FF2B5EF4-FFF2-40B4-BE49-F238E27FC236}">
                <a16:creationId xmlns:a16="http://schemas.microsoft.com/office/drawing/2014/main" id="{41E3D5DF-4A92-5F59-AD65-0A5E75B77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704" y="1524495"/>
            <a:ext cx="3840815" cy="3840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FB1D95-0729-0CED-D3CE-B30BD229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711" y="2630911"/>
            <a:ext cx="5855416" cy="1596177"/>
          </a:xfrm>
        </p:spPr>
        <p:txBody>
          <a:bodyPr>
            <a:normAutofit/>
          </a:bodyPr>
          <a:lstStyle/>
          <a:p>
            <a:r>
              <a:rPr lang="en-IN"/>
              <a:t>Thank YOU</a:t>
            </a:r>
            <a:br>
              <a:rPr lang="en-IN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3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A3B6-DAA0-BA35-EEC0-079863E5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36A9E-DF54-B614-2BDC-A4FAA89D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121408"/>
            <a:ext cx="10364452" cy="4032503"/>
          </a:xfrm>
        </p:spPr>
        <p:txBody>
          <a:bodyPr/>
          <a:lstStyle/>
          <a:p>
            <a:r>
              <a:rPr lang="en-US" sz="2400" cap="none"/>
              <a:t>A loss of memory or other mental abilities that is severe enough to interfere with daily life is considered to as dementia.</a:t>
            </a:r>
          </a:p>
          <a:p>
            <a:r>
              <a:rPr lang="en-US" sz="2400" cap="none"/>
              <a:t>Caused by physical changes in the brain</a:t>
            </a:r>
          </a:p>
          <a:p>
            <a:r>
              <a:rPr lang="en-US" sz="2400" cap="none"/>
              <a:t>Alzheimer is the most common type of dementia that causes problems with memory, thinking and behavior.</a:t>
            </a:r>
          </a:p>
          <a:p>
            <a:r>
              <a:rPr lang="en-US" sz="2400" cap="none"/>
              <a:t>Symptoms develop slowly and get worse over time, may become severe enough to interfere with daily tasks</a:t>
            </a:r>
          </a:p>
          <a:p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400520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7C4D-4779-79AA-2179-F841F160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47443"/>
          </a:xfrm>
        </p:spPr>
        <p:txBody>
          <a:bodyPr/>
          <a:lstStyle/>
          <a:p>
            <a:r>
              <a:rPr lang="en-US"/>
              <a:t>Introduction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9172-27AD-8834-4CF3-3DB49C0117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5960"/>
            <a:ext cx="10363826" cy="393192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cap="none" dirty="0"/>
              <a:t>Age is the greatest known risk factor for dementia while it is not just a disease of old age.</a:t>
            </a:r>
          </a:p>
          <a:p>
            <a:pPr>
              <a:lnSpc>
                <a:spcPct val="150000"/>
              </a:lnSpc>
            </a:pPr>
            <a:r>
              <a:rPr lang="en-US" sz="2400" cap="none" dirty="0"/>
              <a:t>Approximately 200,000 Americans have early on set  Alzheimer’s disease.</a:t>
            </a:r>
          </a:p>
          <a:p>
            <a:pPr>
              <a:lnSpc>
                <a:spcPct val="150000"/>
              </a:lnSpc>
            </a:pPr>
            <a:r>
              <a:rPr lang="en-US" sz="2400" cap="none" dirty="0"/>
              <a:t>It is the 6</a:t>
            </a:r>
            <a:r>
              <a:rPr lang="en-US" sz="2400" cap="none" baseline="30000" dirty="0"/>
              <a:t>th</a:t>
            </a:r>
            <a:r>
              <a:rPr lang="en-US" sz="2400" cap="none" dirty="0"/>
              <a:t> leading cause of death in the US</a:t>
            </a:r>
          </a:p>
          <a:p>
            <a:pPr>
              <a:lnSpc>
                <a:spcPct val="150000"/>
              </a:lnSpc>
            </a:pPr>
            <a:r>
              <a:rPr lang="en-US" sz="2400" cap="none" dirty="0"/>
              <a:t>Alzheimer’s has no cure but can be treated with symptoms and the research is still being continued</a:t>
            </a:r>
            <a:r>
              <a:rPr lang="en-US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33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EFF4-92D5-A988-2E69-4C61551F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112" y="618517"/>
            <a:ext cx="6953114" cy="1596177"/>
          </a:xfrm>
        </p:spPr>
        <p:txBody>
          <a:bodyPr/>
          <a:lstStyle/>
          <a:p>
            <a:pPr algn="r"/>
            <a:r>
              <a:rPr lang="en-US"/>
              <a:t>MOTIVE of data analysis on 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5A4D-D9CA-A58B-1166-BF10D39D33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cap="none"/>
              <a:t>Since there is no cure for Alzheimer’s if we detect it in an early stage , it can be treated.</a:t>
            </a:r>
          </a:p>
          <a:p>
            <a:r>
              <a:rPr lang="en-US" sz="2800" cap="none"/>
              <a:t>Our main aim is to detect whether the patient has Alzheimer’s based on the data we collected and using machine learning algorithms to predict and analyze this disease.</a:t>
            </a: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12659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1574-9B49-504C-1D2E-BE8F8F08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3"/>
            <a:ext cx="10364451" cy="1349776"/>
          </a:xfrm>
        </p:spPr>
        <p:txBody>
          <a:bodyPr/>
          <a:lstStyle/>
          <a:p>
            <a:r>
              <a:rPr lang="en-US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FDC5-A6D5-163C-2C8B-EBED6A0BD5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4792"/>
            <a:ext cx="10363826" cy="4026407"/>
          </a:xfrm>
        </p:spPr>
        <p:txBody>
          <a:bodyPr>
            <a:normAutofit/>
          </a:bodyPr>
          <a:lstStyle/>
          <a:p>
            <a:r>
              <a:rPr lang="en-US" cap="none"/>
              <a:t>The data source from this project is acquired from </a:t>
            </a:r>
            <a:r>
              <a:rPr lang="en-US" cap="none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Open Access </a:t>
            </a:r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</a:t>
            </a:r>
            <a:r>
              <a:rPr lang="en-US" cap="none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eries of Imaging </a:t>
            </a:r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</a:t>
            </a:r>
            <a:r>
              <a:rPr lang="en-US" cap="none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tudies (OASIS) of neurology.</a:t>
            </a:r>
          </a:p>
          <a:p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</a:rPr>
              <a:t>This dataset consists of a longitudinal collection MRI data of 150 persons aged from 60 to 96.</a:t>
            </a:r>
          </a:p>
          <a:p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</a:rPr>
              <a:t>Each person was scanned on 2 or more visits.</a:t>
            </a:r>
          </a:p>
          <a:p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</a:rPr>
              <a:t>The persons are all right-handed and include both men and women.</a:t>
            </a:r>
          </a:p>
          <a:p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</a:rPr>
              <a:t>72 persons are non demented whereas 64 are demented at the time of their initial visit.</a:t>
            </a:r>
          </a:p>
          <a:p>
            <a:r>
              <a:rPr lang="en-US" cap="none">
                <a:latin typeface="Cambria" panose="02040503050406030204" pitchFamily="18" charset="0"/>
                <a:ea typeface="Cambria" panose="02040503050406030204" pitchFamily="18" charset="0"/>
              </a:rPr>
              <a:t>14 were non demented at initial visit and characterized as demented at a later visit.</a:t>
            </a: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271371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AA40-D644-FFA7-5A1C-5FB3EEA7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018A-59C6-4E6C-46A4-75237F684B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5689"/>
            <a:ext cx="10363826" cy="3291840"/>
          </a:xfrm>
        </p:spPr>
        <p:txBody>
          <a:bodyPr/>
          <a:lstStyle/>
          <a:p>
            <a:r>
              <a:rPr lang="en-US" sz="2400" cap="none"/>
              <a:t>we will be using longitudinal MRI data which consists to subjects aged 60 to 96</a:t>
            </a:r>
          </a:p>
          <a:p>
            <a:r>
              <a:rPr lang="en-US" sz="2400" cap="none"/>
              <a:t>Everyone is right-handed </a:t>
            </a:r>
          </a:p>
          <a:p>
            <a:r>
              <a:rPr lang="en-US" sz="2400" cap="none"/>
              <a:t>Each subject is scanned at least once</a:t>
            </a:r>
          </a:p>
          <a:p>
            <a:r>
              <a:rPr lang="en-US" sz="2400" cap="none"/>
              <a:t>The subjects who were reported as non demented were marked as converted who were characterized as demented later.</a:t>
            </a:r>
          </a:p>
          <a:p>
            <a:endParaRPr lang="en-US" cap="none"/>
          </a:p>
          <a:p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207962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8CCE-BBB1-3611-0BD3-185DCE66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 Description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DECB-2660-BB5D-025C-CABF5C9AA2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1680"/>
            <a:ext cx="10616810" cy="4636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COL	    Description</a:t>
            </a:r>
          </a:p>
          <a:p>
            <a:r>
              <a:rPr lang="en-US" dirty="0"/>
              <a:t>EDUC	    Years of Education</a:t>
            </a:r>
          </a:p>
          <a:p>
            <a:r>
              <a:rPr lang="en-US" dirty="0"/>
              <a:t>SES	    Socioeconomic Status</a:t>
            </a:r>
          </a:p>
          <a:p>
            <a:r>
              <a:rPr lang="en-US" dirty="0"/>
              <a:t>MMSE	    Mini Mental State Examination (range is from 0 = worst to 30 = best)</a:t>
            </a:r>
          </a:p>
          <a:p>
            <a:r>
              <a:rPr lang="en-US" dirty="0"/>
              <a:t>CDR	    Clinical Dementia Rating (0 = no dementia, 0.5 = very mild AD, 1 = mild AD, 2 = moderate AD)</a:t>
            </a:r>
          </a:p>
          <a:p>
            <a:r>
              <a:rPr lang="en-US" dirty="0" err="1"/>
              <a:t>eTIV</a:t>
            </a:r>
            <a:r>
              <a:rPr lang="en-US" dirty="0"/>
              <a:t>	    Estimated Total Intracranial Volume, mm3</a:t>
            </a:r>
          </a:p>
          <a:p>
            <a:r>
              <a:rPr lang="en-US" dirty="0" err="1"/>
              <a:t>nWBV</a:t>
            </a:r>
            <a:r>
              <a:rPr lang="en-US" dirty="0"/>
              <a:t>     Normalize Whole Brain Volume (atlas-masked image that are labeled as gray or white matter by the automated tissue segmentation process)</a:t>
            </a:r>
          </a:p>
          <a:p>
            <a:r>
              <a:rPr lang="en-US" dirty="0"/>
              <a:t>ASF	     Atlas Scaling Factor (Computed scaling factor that transforms native-space brain and skull to the atlas target (i.e., the determinant of the transform matrix))</a:t>
            </a:r>
          </a:p>
        </p:txBody>
      </p:sp>
    </p:spTree>
    <p:extLst>
      <p:ext uri="{BB962C8B-B14F-4D97-AF65-F5344CB8AC3E}">
        <p14:creationId xmlns:p14="http://schemas.microsoft.com/office/powerpoint/2010/main" val="34705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AB91-CC0E-5D3B-6FD4-8FB67BD5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888D-B84D-FC3A-D4CD-59A9F4A065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5687"/>
            <a:ext cx="10363826" cy="35570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800" cap="none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sz="1800" cap="none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jupyter</a:t>
            </a:r>
            <a:r>
              <a:rPr lang="en-US" sz="1800" cap="none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platform with python libraries was used for the setup</a:t>
            </a:r>
            <a:endParaRPr lang="en-US" dirty="0"/>
          </a:p>
          <a:p>
            <a:pPr marL="0" indent="0">
              <a:buNone/>
            </a:pPr>
            <a:r>
              <a:rPr lang="en-US" cap="none" dirty="0"/>
              <a:t>The libraries used are:</a:t>
            </a:r>
          </a:p>
          <a:p>
            <a:r>
              <a:rPr lang="en-US" cap="none" dirty="0"/>
              <a:t>Pandas</a:t>
            </a:r>
          </a:p>
          <a:p>
            <a:r>
              <a:rPr lang="en-US" cap="none" dirty="0"/>
              <a:t>Seaborn</a:t>
            </a:r>
          </a:p>
          <a:p>
            <a:r>
              <a:rPr lang="en-US" cap="none" dirty="0" err="1"/>
              <a:t>Sklearn</a:t>
            </a:r>
            <a:endParaRPr lang="en-US" cap="none" dirty="0"/>
          </a:p>
          <a:p>
            <a:r>
              <a:rPr lang="en-US" cap="none" dirty="0"/>
              <a:t>NumPy</a:t>
            </a:r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6882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B461F7A2-8F84-6EC9-61D7-8D40DEC3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301751"/>
            <a:ext cx="10734720" cy="713233"/>
          </a:xfrm>
        </p:spPr>
        <p:txBody>
          <a:bodyPr>
            <a:normAutofit/>
          </a:bodyPr>
          <a:lstStyle/>
          <a:p>
            <a:pPr algn="l"/>
            <a:r>
              <a:rPr lang="en-US"/>
              <a:t>PHASES</a:t>
            </a:r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04FE9FCC-7F5D-EA88-526B-0E692F6DD1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image12.png">
            <a:extLst>
              <a:ext uri="{FF2B5EF4-FFF2-40B4-BE49-F238E27FC236}">
                <a16:creationId xmlns:a16="http://schemas.microsoft.com/office/drawing/2014/main" id="{8A2BC8E6-A3B9-3E8C-DDFF-EF2B26F297D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" y="1133856"/>
            <a:ext cx="11030376" cy="5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376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870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Trebuchet MS</vt:lpstr>
      <vt:lpstr>Wingdings 3</vt:lpstr>
      <vt:lpstr>Facet</vt:lpstr>
      <vt:lpstr>ALZHEIMER’S  DATA ANALYSIS</vt:lpstr>
      <vt:lpstr>Introduction</vt:lpstr>
      <vt:lpstr>Introduction cont..</vt:lpstr>
      <vt:lpstr>MOTIVE of data analysis on Alzheimer’s disease</vt:lpstr>
      <vt:lpstr>DATA SOURCE</vt:lpstr>
      <vt:lpstr>Description of dataset</vt:lpstr>
      <vt:lpstr>DATA set Description contd..</vt:lpstr>
      <vt:lpstr>Technologies and libraries</vt:lpstr>
      <vt:lpstr>PHASES</vt:lpstr>
      <vt:lpstr>PHASES</vt:lpstr>
      <vt:lpstr>PHASES CONTD…</vt:lpstr>
      <vt:lpstr>Co-relation</vt:lpstr>
      <vt:lpstr>PHASES contd..</vt:lpstr>
      <vt:lpstr>PHASES CONTD..</vt:lpstr>
      <vt:lpstr>Age vs DEmENTED</vt:lpstr>
      <vt:lpstr>PowerPoint Presentation</vt:lpstr>
      <vt:lpstr>Confusion MATRIX OF DEMENTED SUBJECTS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ALZHEIMER’S  DATA ANALYSIS</dc:title>
  <dc:creator>ruchitha kondreddy</dc:creator>
  <cp:lastModifiedBy>Ramya Harshitha</cp:lastModifiedBy>
  <cp:revision>4</cp:revision>
  <dcterms:created xsi:type="dcterms:W3CDTF">2022-11-14T17:50:25Z</dcterms:created>
  <dcterms:modified xsi:type="dcterms:W3CDTF">2023-11-09T03:17:00Z</dcterms:modified>
</cp:coreProperties>
</file>