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332" r:id="rId4"/>
    <p:sldId id="269" r:id="rId5"/>
    <p:sldId id="270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87" r:id="rId21"/>
    <p:sldId id="290" r:id="rId22"/>
    <p:sldId id="291" r:id="rId23"/>
    <p:sldId id="292" r:id="rId24"/>
    <p:sldId id="304" r:id="rId25"/>
    <p:sldId id="306" r:id="rId26"/>
    <p:sldId id="307" r:id="rId27"/>
    <p:sldId id="309" r:id="rId28"/>
    <p:sldId id="293" r:id="rId29"/>
    <p:sldId id="311" r:id="rId30"/>
    <p:sldId id="312" r:id="rId31"/>
    <p:sldId id="314" r:id="rId32"/>
    <p:sldId id="315" r:id="rId33"/>
    <p:sldId id="316" r:id="rId34"/>
    <p:sldId id="317" r:id="rId35"/>
    <p:sldId id="318" r:id="rId36"/>
    <p:sldId id="319" r:id="rId37"/>
    <p:sldId id="325" r:id="rId38"/>
    <p:sldId id="326" r:id="rId39"/>
    <p:sldId id="322" r:id="rId40"/>
    <p:sldId id="323" r:id="rId41"/>
    <p:sldId id="324" r:id="rId42"/>
    <p:sldId id="284" r:id="rId43"/>
    <p:sldId id="280" r:id="rId44"/>
    <p:sldId id="33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06DC-611D-45DB-B393-BAB730DA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DEC49-F073-4779-9EFC-4B464308A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8DE33-D033-4EA2-8090-B494E58A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810DF-6BF0-4E84-872B-619B8573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17D5D-64F8-4E01-B46D-2183001E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637D-9F0C-446D-81C7-CA5A5651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A8770-AD17-45C1-BF30-7A6A4AA2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1DB1D-3790-4990-83FC-F9C59455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4F063-CA27-4061-9466-846E4236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748B0-0248-4230-A194-55C6A2CB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CBBD09-E357-44FE-A26F-0229521F8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17609-1EDA-47E4-ABED-B34DDFCB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73170-E81F-4E72-85EA-AAFA91F7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60ABF-B3AD-41C8-8C24-ADCC6AB9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DCB9-0DA4-44C0-9962-DCD71E38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7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44D59-A778-4E58-8344-50DEB1F9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18581-7261-41DC-8AC7-9C73B3764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459BB-1EEA-407F-A909-835AB122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91A95-17FE-49B4-8E2D-6D741530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7EACD-45F0-4106-B32E-297162F8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7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30B4B-249B-439C-AC68-C9FDA0B7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F4818-87E6-4BBC-8C3F-8781743C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61E3A-A784-4C4F-8643-920BF89C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DD3FA-BA37-4831-A733-7EAB291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74DD0-ABC9-48A0-A028-F1AB2D39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2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95ADA-635D-4352-9515-4BFAF71B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DC0AC-3048-44AF-886E-1EC88DDCC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AFEBE-D722-4D55-89C4-CA14EF009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DEAC2-D8B5-43D6-8208-A8475AEE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13AEE-E407-4A0A-BA4F-B427A132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45846-CB4E-4B43-80D0-7F228FF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9C66A-071D-48C6-B1C9-9F6355DF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953B4-7DFF-4EAE-BD9E-473902A1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D1DEB-55F0-4B79-B042-5BBD86E5D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0A2A74-1A00-423E-A9B9-691751DD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885F6D-6EFF-418B-BF93-8A2CF57E0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B55C1-5190-451B-9282-46C0A1BB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9993C2-647B-48BA-84D5-59722D6B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AC0F92-693F-4E7D-9489-FDE6F0B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4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64B89-D775-4E5B-B618-1BB267D9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868B91-AD21-4180-AE45-D0AEA8A7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DE28A1-001E-40F8-93EA-7122FBCA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996FF0-0D9E-4EF3-A4C5-6166BE69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5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BB2A3-6801-4472-ACC8-1419454B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6C5658-B092-459B-9542-A9F4243B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81912-BBB7-46C5-9F70-8BED6AB1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5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E8070-9A67-4ACC-8DF5-40B93452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8E7D1-F032-4E8D-98F3-F03F479B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06DDF-6FE2-4F76-85E1-2AA0F3555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ABB7E-4AAE-47EA-A4DF-FDD67706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B48BE-3470-44AB-B440-E271320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69B25-72A4-41EA-BB2D-3394418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90FBA-EA2A-4EEA-9435-7A7C2D1D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D1DBF-9C68-418F-A1F3-14DA3F7A2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B53D3-849E-4F71-8679-A52A1F33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F8A18-D586-49DA-9D34-1C8AF74A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FA526-AA7A-4B82-8DEE-52C5458E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CDD3D-1861-406D-B0D6-6607DBD5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8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DB376F-FD61-4E5A-912F-0683129E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BE06A-091E-4BD9-BCDE-40972195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1ABBC-FCE1-4513-A31A-67348F151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A1F7-2854-453F-A472-BD5F9D719DC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F77D3-E0D4-4825-ACAB-D5D05134A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2A5C6-9905-4E5B-BA14-0DCDA3DA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551C-91EA-4EFD-82D5-9393A4080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3.org/TR/did-cor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id-spec-registries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12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svg"/><Relationship Id="rId7" Type="http://schemas.openxmlformats.org/officeDocument/2006/relationships/image" Target="../media/image2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5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.svg"/><Relationship Id="rId10" Type="http://schemas.openxmlformats.org/officeDocument/2006/relationships/hyperlink" Target="https://dev.uniresolver.io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5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12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.svg"/><Relationship Id="rId10" Type="http://schemas.openxmlformats.org/officeDocument/2006/relationships/hyperlink" Target="https://dev.uniresolver.io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5.svg"/><Relationship Id="rId14" Type="http://schemas.openxmlformats.org/officeDocument/2006/relationships/image" Target="../media/image33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12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.svg"/><Relationship Id="rId10" Type="http://schemas.openxmlformats.org/officeDocument/2006/relationships/hyperlink" Target="https://dev.uniresolver.io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5.svg"/><Relationship Id="rId14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w3c-ccg.github.io/did-resolution/" TargetMode="External"/><Relationship Id="rId2" Type="http://schemas.openxmlformats.org/officeDocument/2006/relationships/hyperlink" Target="https://www.w3.org/TR/did-cor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w3.org/TR/vc-data-mode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16546-78D7-4D73-B5A0-CD8F215CBE29}"/>
              </a:ext>
            </a:extLst>
          </p:cNvPr>
          <p:cNvSpPr/>
          <p:nvPr/>
        </p:nvSpPr>
        <p:spPr>
          <a:xfrm>
            <a:off x="1" y="1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Decentralized Identifiers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D5004C-7BE6-494A-B0E0-AA24F0F92DFE}"/>
              </a:ext>
            </a:extLst>
          </p:cNvPr>
          <p:cNvSpPr/>
          <p:nvPr/>
        </p:nvSpPr>
        <p:spPr>
          <a:xfrm>
            <a:off x="1" y="342900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accent1"/>
                </a:solidFill>
              </a:rPr>
              <a:t>DID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49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7242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330454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did : ex : 1234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27FE12-0F9F-4E67-A44D-175ED437E9DB}"/>
              </a:ext>
            </a:extLst>
          </p:cNvPr>
          <p:cNvSpPr/>
          <p:nvPr/>
        </p:nvSpPr>
        <p:spPr>
          <a:xfrm>
            <a:off x="1209675" y="2007632"/>
            <a:ext cx="9933234" cy="3805168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  <a:p>
            <a:pPr algn="ctr"/>
            <a:r>
              <a:rPr lang="en-US" altLang="ko-KR" sz="2800" dirty="0"/>
              <a:t>DID</a:t>
            </a:r>
            <a:r>
              <a:rPr lang="ko-KR" altLang="en-US" sz="2800" dirty="0"/>
              <a:t>의 형식적 구문</a:t>
            </a:r>
            <a:r>
              <a:rPr lang="en-US" altLang="ko-KR" sz="2800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일반 </a:t>
            </a:r>
            <a:r>
              <a:rPr lang="en-US" altLang="ko-KR" dirty="0"/>
              <a:t>DID </a:t>
            </a:r>
            <a:r>
              <a:rPr lang="ko-KR" altLang="en-US" dirty="0"/>
              <a:t>체계는 </a:t>
            </a:r>
            <a:r>
              <a:rPr lang="en-US" altLang="ko-K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DID Core specification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섹션 정의를 따라 </a:t>
            </a:r>
            <a:r>
              <a:rPr lang="en-US" altLang="ko-KR" dirty="0"/>
              <a:t>did : </a:t>
            </a:r>
            <a:r>
              <a:rPr lang="ko-KR" altLang="en-US" dirty="0"/>
              <a:t>접두사로 시작한다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각 </a:t>
            </a:r>
            <a:r>
              <a:rPr lang="en-US" altLang="ko-KR" dirty="0">
                <a:solidFill>
                  <a:srgbClr val="FF0000"/>
                </a:solidFill>
              </a:rPr>
              <a:t>DID Method</a:t>
            </a:r>
            <a:r>
              <a:rPr lang="ko-KR" altLang="en-US" dirty="0"/>
              <a:t> 사양은 특정 </a:t>
            </a:r>
            <a:r>
              <a:rPr lang="en-US" altLang="ko-KR" dirty="0">
                <a:solidFill>
                  <a:srgbClr val="FF0000"/>
                </a:solidFill>
              </a:rPr>
              <a:t>DID Method</a:t>
            </a:r>
            <a:r>
              <a:rPr lang="ko-KR" altLang="en-US" dirty="0"/>
              <a:t>과 함께 작동하는 특정 </a:t>
            </a:r>
            <a:r>
              <a:rPr lang="en-US" altLang="ko-KR" dirty="0">
                <a:solidFill>
                  <a:srgbClr val="92D050"/>
                </a:solidFill>
              </a:rPr>
              <a:t>DID Scheme</a:t>
            </a:r>
            <a:r>
              <a:rPr lang="ko-KR" altLang="en-US" dirty="0"/>
              <a:t>을 정의해야 한다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특정 </a:t>
            </a:r>
            <a:r>
              <a:rPr lang="en-US" altLang="ko-KR" dirty="0">
                <a:solidFill>
                  <a:srgbClr val="FF0000"/>
                </a:solidFill>
              </a:rPr>
              <a:t>DID Method</a:t>
            </a:r>
            <a:r>
              <a:rPr lang="ko-KR" altLang="en-US" dirty="0"/>
              <a:t> 체계</a:t>
            </a:r>
            <a:r>
              <a:rPr lang="en-US" altLang="ko-KR" dirty="0"/>
              <a:t>(Scheme)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DID Method</a:t>
            </a:r>
            <a:r>
              <a:rPr lang="ko-KR" altLang="en-US" dirty="0"/>
              <a:t> 이름은 </a:t>
            </a:r>
            <a:endParaRPr lang="en-US" altLang="ko-KR" dirty="0"/>
          </a:p>
          <a:p>
            <a:pPr algn="ctr"/>
            <a:r>
              <a:rPr lang="ko-KR" altLang="en-US" dirty="0"/>
              <a:t>첫 번째 콜론 다음에 두 번째 콜론으로 끝나야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</a:rPr>
              <a:t>did : example :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B8808-B623-4EE1-95BC-B1C9C2AFD106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643953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hlinkClick r:id="rId2"/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Schem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7242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330454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did : ex : 1234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27FE12-0F9F-4E67-A44D-175ED437E9DB}"/>
              </a:ext>
            </a:extLst>
          </p:cNvPr>
          <p:cNvSpPr/>
          <p:nvPr/>
        </p:nvSpPr>
        <p:spPr>
          <a:xfrm>
            <a:off x="1209675" y="2007632"/>
            <a:ext cx="9933234" cy="3805168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</a:t>
            </a:r>
            <a:r>
              <a:rPr lang="en-US" altLang="ko-KR" dirty="0">
                <a:solidFill>
                  <a:srgbClr val="FF0000"/>
                </a:solidFill>
              </a:rPr>
              <a:t>DID Scheme</a:t>
            </a:r>
            <a:r>
              <a:rPr lang="ko-KR" altLang="en-US" dirty="0"/>
              <a:t>이 특정 </a:t>
            </a:r>
            <a:r>
              <a:rPr lang="en-US" altLang="ko-KR" dirty="0">
                <a:solidFill>
                  <a:schemeClr val="accent1"/>
                </a:solidFill>
              </a:rPr>
              <a:t>verifiable data registry(</a:t>
            </a:r>
            <a:r>
              <a:rPr lang="ko-KR" altLang="en-US" dirty="0">
                <a:solidFill>
                  <a:schemeClr val="accent1"/>
                </a:solidFill>
              </a:rPr>
              <a:t>검증 가능한 데이터 레지스트리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/>
              <a:t>와 함께 </a:t>
            </a:r>
            <a:endParaRPr lang="en-US" altLang="ko-KR" dirty="0"/>
          </a:p>
          <a:p>
            <a:pPr algn="ctr"/>
            <a:r>
              <a:rPr lang="ko-KR" altLang="en-US" dirty="0"/>
              <a:t>작동하도록 구현되어야 하는 방법에 대한 정의이다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>
                <a:solidFill>
                  <a:srgbClr val="92D050"/>
                </a:solidFill>
              </a:rPr>
              <a:t>DID Method</a:t>
            </a:r>
            <a:r>
              <a:rPr lang="ko-KR" altLang="en-US" dirty="0"/>
              <a:t>는 </a:t>
            </a:r>
            <a:r>
              <a:rPr lang="en-US" altLang="ko-KR" dirty="0"/>
              <a:t>DID method specification</a:t>
            </a:r>
            <a:r>
              <a:rPr lang="ko-KR" altLang="en-US" dirty="0"/>
              <a:t>에 의해 정의되며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DID</a:t>
            </a:r>
            <a:r>
              <a:rPr lang="ko-KR" altLang="en-US" dirty="0"/>
              <a:t>가 생성</a:t>
            </a:r>
            <a:r>
              <a:rPr lang="en-US" altLang="ko-KR" dirty="0"/>
              <a:t>(created), </a:t>
            </a:r>
            <a:r>
              <a:rPr lang="ko-KR" altLang="en-US" dirty="0"/>
              <a:t>해석</a:t>
            </a:r>
            <a:r>
              <a:rPr lang="en-US" altLang="ko-KR" dirty="0"/>
              <a:t>(resolved)</a:t>
            </a:r>
            <a:r>
              <a:rPr lang="ko-KR" altLang="en-US" dirty="0"/>
              <a:t> 및 비활성화</a:t>
            </a:r>
            <a:r>
              <a:rPr lang="en-US" altLang="ko-KR" dirty="0"/>
              <a:t>(deactivated)</a:t>
            </a:r>
            <a:r>
              <a:rPr lang="ko-KR" altLang="en-US" dirty="0"/>
              <a:t>되고 </a:t>
            </a:r>
            <a:endParaRPr lang="en-US" altLang="ko-KR" dirty="0"/>
          </a:p>
          <a:p>
            <a:pPr algn="ctr"/>
            <a:r>
              <a:rPr lang="en-US" altLang="ko-KR" dirty="0"/>
              <a:t>DID Document</a:t>
            </a:r>
            <a:r>
              <a:rPr lang="ko-KR" altLang="en-US" dirty="0"/>
              <a:t>가 작성</a:t>
            </a:r>
            <a:r>
              <a:rPr lang="en-US" altLang="ko-KR" dirty="0"/>
              <a:t>(written)</a:t>
            </a:r>
            <a:r>
              <a:rPr lang="ko-KR" altLang="en-US" dirty="0"/>
              <a:t> 및 업데이트</a:t>
            </a:r>
            <a:r>
              <a:rPr lang="en-US" altLang="ko-KR" dirty="0"/>
              <a:t>(updated)</a:t>
            </a:r>
            <a:r>
              <a:rPr lang="ko-KR" altLang="en-US" dirty="0"/>
              <a:t>되는 정확한 작업을 지정해야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5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글자 이하의 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a-z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0B4B53-A224-430A-821A-3281E8F079E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83158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DID Method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Schem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7242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330454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did : ex : 1234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27FE12-0F9F-4E67-A44D-175ED437E9DB}"/>
              </a:ext>
            </a:extLst>
          </p:cNvPr>
          <p:cNvSpPr/>
          <p:nvPr/>
        </p:nvSpPr>
        <p:spPr>
          <a:xfrm>
            <a:off x="1209675" y="2007632"/>
            <a:ext cx="9933234" cy="3805168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specification</a:t>
            </a:r>
            <a:r>
              <a:rPr lang="ko-KR" altLang="en-US" dirty="0"/>
              <a:t>은 반드시 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method-specific-id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구문을 정의하여 </a:t>
            </a:r>
            <a:r>
              <a:rPr lang="en-US" altLang="ko-KR" dirty="0"/>
              <a:t>DID </a:t>
            </a:r>
            <a:r>
              <a:rPr lang="ko-KR" altLang="en-US" dirty="0"/>
              <a:t>구문을 추가로 제한해야 한다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알파벳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(a-z, A-Z), 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숫자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(0~9), 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특수문자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( . - _ )</a:t>
            </a:r>
          </a:p>
          <a:p>
            <a:pPr algn="ctr"/>
            <a:endParaRPr lang="en-US" altLang="ko-KR" dirty="0">
              <a:solidFill>
                <a:srgbClr val="DBEFF9">
                  <a:lumMod val="50000"/>
                </a:srgbClr>
              </a:solidFill>
            </a:endParaRPr>
          </a:p>
          <a:p>
            <a:pPr algn="ctr"/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앞에 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“example:”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가 추가될 수도 있다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example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안에도 위와 같은 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syntax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가 적용이 된다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.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sz="2800" dirty="0" err="1">
                <a:solidFill>
                  <a:schemeClr val="accent2"/>
                </a:solidFill>
              </a:rPr>
              <a:t>did:ex:</a:t>
            </a:r>
            <a:r>
              <a:rPr lang="en-US" altLang="ko-KR" sz="2800" dirty="0" err="1">
                <a:solidFill>
                  <a:schemeClr val="bg2">
                    <a:lumMod val="50000"/>
                  </a:schemeClr>
                </a:solidFill>
              </a:rPr>
              <a:t>builder:VbPQNHsvo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altLang="ko-K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645379-DE6C-4792-8134-BE4DF9B98561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21095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3442208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3442208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80978" y="3457805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362104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394489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362104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394489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2797429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did : ex : 1234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D66CD0-3582-490C-9361-7196B46844D5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06756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2463276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166411-3D12-4E74-8E9E-68345E8861E6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C60E9-BC70-45A0-A5CB-8D484228DD9A}"/>
              </a:ext>
            </a:extLst>
          </p:cNvPr>
          <p:cNvSpPr/>
          <p:nvPr/>
        </p:nvSpPr>
        <p:spPr>
          <a:xfrm>
            <a:off x="6850380" y="2804160"/>
            <a:ext cx="1577340" cy="81164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71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209550" y="799577"/>
            <a:ext cx="3170484" cy="458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EE1162-BA6B-4517-AF76-D373936F8DE6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5BEDE4-0F6F-4B6F-8520-984D57C76206}"/>
              </a:ext>
            </a:extLst>
          </p:cNvPr>
          <p:cNvSpPr/>
          <p:nvPr/>
        </p:nvSpPr>
        <p:spPr>
          <a:xfrm>
            <a:off x="4120246" y="2463654"/>
            <a:ext cx="3950684" cy="298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08BDA-2F24-47D4-A45A-3D73864C06FF}"/>
              </a:ext>
            </a:extLst>
          </p:cNvPr>
          <p:cNvSpPr txBox="1"/>
          <p:nvPr/>
        </p:nvSpPr>
        <p:spPr>
          <a:xfrm>
            <a:off x="4044744" y="1790335"/>
            <a:ext cx="11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</a:rPr>
              <a:t>did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C000"/>
                </a:solidFill>
              </a:rPr>
              <a:t>example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0000"/>
                </a:solidFill>
              </a:rPr>
              <a:t>1234</a:t>
            </a:r>
            <a:r>
              <a:rPr lang="en-US" altLang="ko-KR" sz="3600" b="1" dirty="0"/>
              <a:t>?service=agent</a:t>
            </a:r>
            <a:endParaRPr lang="ko-KR" altLang="en-US" sz="36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045B13-9777-44CD-905B-8248615CE737}"/>
              </a:ext>
            </a:extLst>
          </p:cNvPr>
          <p:cNvSpPr/>
          <p:nvPr/>
        </p:nvSpPr>
        <p:spPr>
          <a:xfrm>
            <a:off x="4120246" y="2749913"/>
            <a:ext cx="7248150" cy="2985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86516C-84EA-4C92-A956-A1291E3F4647}"/>
              </a:ext>
            </a:extLst>
          </p:cNvPr>
          <p:cNvSpPr/>
          <p:nvPr/>
        </p:nvSpPr>
        <p:spPr>
          <a:xfrm>
            <a:off x="2150325" y="2023624"/>
            <a:ext cx="1807069" cy="10863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Query</a:t>
            </a:r>
            <a:endParaRPr lang="ko-KR" altLang="en-US" sz="2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3F4323-D5D0-45F7-9CE3-F48DE6BFE49D}"/>
              </a:ext>
            </a:extLst>
          </p:cNvPr>
          <p:cNvSpPr/>
          <p:nvPr/>
        </p:nvSpPr>
        <p:spPr>
          <a:xfrm>
            <a:off x="4120246" y="4111835"/>
            <a:ext cx="3950684" cy="298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9E2156-E612-48C5-9669-9ABD41DA20EF}"/>
              </a:ext>
            </a:extLst>
          </p:cNvPr>
          <p:cNvSpPr txBox="1"/>
          <p:nvPr/>
        </p:nvSpPr>
        <p:spPr>
          <a:xfrm>
            <a:off x="4044744" y="3435508"/>
            <a:ext cx="11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</a:rPr>
              <a:t>did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C000"/>
                </a:solidFill>
              </a:rPr>
              <a:t>example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0000"/>
                </a:solidFill>
              </a:rPr>
              <a:t>1234</a:t>
            </a:r>
            <a:r>
              <a:rPr lang="en-US" altLang="ko-KR" sz="3600" b="1" dirty="0"/>
              <a:t>/path</a:t>
            </a:r>
            <a:endParaRPr lang="ko-KR" altLang="en-US" sz="36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6CACD1-084E-476F-B41B-FB7AE4DCF0CF}"/>
              </a:ext>
            </a:extLst>
          </p:cNvPr>
          <p:cNvSpPr/>
          <p:nvPr/>
        </p:nvSpPr>
        <p:spPr>
          <a:xfrm>
            <a:off x="2150325" y="3671805"/>
            <a:ext cx="1807069" cy="10863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Path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6C3F20-2C84-410F-92BD-E642424540BA}"/>
              </a:ext>
            </a:extLst>
          </p:cNvPr>
          <p:cNvSpPr/>
          <p:nvPr/>
        </p:nvSpPr>
        <p:spPr>
          <a:xfrm>
            <a:off x="4120246" y="5760016"/>
            <a:ext cx="3950684" cy="298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16A85B-B685-4375-B426-D76FD431B84F}"/>
              </a:ext>
            </a:extLst>
          </p:cNvPr>
          <p:cNvSpPr txBox="1"/>
          <p:nvPr/>
        </p:nvSpPr>
        <p:spPr>
          <a:xfrm>
            <a:off x="4044744" y="5086697"/>
            <a:ext cx="11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</a:rPr>
              <a:t>did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C000"/>
                </a:solidFill>
              </a:rPr>
              <a:t>example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0000"/>
                </a:solidFill>
              </a:rPr>
              <a:t>1234</a:t>
            </a:r>
            <a:r>
              <a:rPr lang="en-US" altLang="ko-KR" sz="3600" b="1" dirty="0"/>
              <a:t>#public-key-1</a:t>
            </a:r>
            <a:endParaRPr lang="ko-KR" altLang="en-US" sz="3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0087CB-7720-4C02-A26A-A39595FCEF26}"/>
              </a:ext>
            </a:extLst>
          </p:cNvPr>
          <p:cNvSpPr/>
          <p:nvPr/>
        </p:nvSpPr>
        <p:spPr>
          <a:xfrm>
            <a:off x="2150325" y="5319986"/>
            <a:ext cx="1807069" cy="10863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Fragment</a:t>
            </a:r>
            <a:endParaRPr lang="ko-KR" altLang="en-US" sz="2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BC0B5B-D209-4D49-8DEF-2EC7B32615F9}"/>
              </a:ext>
            </a:extLst>
          </p:cNvPr>
          <p:cNvSpPr/>
          <p:nvPr/>
        </p:nvSpPr>
        <p:spPr>
          <a:xfrm>
            <a:off x="4120246" y="4398094"/>
            <a:ext cx="5153294" cy="2985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CD1490-936E-4D61-A011-2197E0A85C3B}"/>
              </a:ext>
            </a:extLst>
          </p:cNvPr>
          <p:cNvSpPr/>
          <p:nvPr/>
        </p:nvSpPr>
        <p:spPr>
          <a:xfrm>
            <a:off x="4120246" y="6049728"/>
            <a:ext cx="6913514" cy="2985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17962B-9E57-4144-AB02-EE531A728BA0}"/>
              </a:ext>
            </a:extLst>
          </p:cNvPr>
          <p:cNvSpPr/>
          <p:nvPr/>
        </p:nvSpPr>
        <p:spPr>
          <a:xfrm>
            <a:off x="3380034" y="799448"/>
            <a:ext cx="7988362" cy="45874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0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5" grpId="0" animBg="1"/>
      <p:bldP spid="37" grpId="0" animBg="1"/>
      <p:bldP spid="39" grpId="0" animBg="1"/>
      <p:bldP spid="41" grpId="0"/>
      <p:bldP spid="43" grpId="0" animBg="1"/>
      <p:bldP spid="45" grpId="0" animBg="1"/>
      <p:bldP spid="47" grpId="0"/>
      <p:bldP spid="49" grpId="0" animBg="1"/>
      <p:bldP spid="51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2463276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166411-3D12-4E74-8E9E-68345E8861E6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C60E9-BC70-45A0-A5CB-8D484228DD9A}"/>
              </a:ext>
            </a:extLst>
          </p:cNvPr>
          <p:cNvSpPr/>
          <p:nvPr/>
        </p:nvSpPr>
        <p:spPr>
          <a:xfrm>
            <a:off x="6850380" y="2804160"/>
            <a:ext cx="1577340" cy="81164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49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6651178" y="2463276"/>
            <a:ext cx="1110356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pic>
        <p:nvPicPr>
          <p:cNvPr id="5" name="그래픽 4" descr="오래된 열쇠">
            <a:extLst>
              <a:ext uri="{FF2B5EF4-FFF2-40B4-BE49-F238E27FC236}">
                <a16:creationId xmlns:a16="http://schemas.microsoft.com/office/drawing/2014/main" id="{D175D21C-56B1-4355-A821-B11454FB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806" y="2992815"/>
            <a:ext cx="733699" cy="733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D12DF-6DEA-4963-9A28-A9DDA54AA416}"/>
              </a:ext>
            </a:extLst>
          </p:cNvPr>
          <p:cNvSpPr txBox="1"/>
          <p:nvPr/>
        </p:nvSpPr>
        <p:spPr>
          <a:xfrm>
            <a:off x="8098735" y="3443768"/>
            <a:ext cx="5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PRI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그래픽 8" descr="오래된 열쇠">
            <a:extLst>
              <a:ext uri="{FF2B5EF4-FFF2-40B4-BE49-F238E27FC236}">
                <a16:creationId xmlns:a16="http://schemas.microsoft.com/office/drawing/2014/main" id="{3B4FC320-533F-413E-9948-17C3B68A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78" y="2992815"/>
            <a:ext cx="733699" cy="733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24DFB0-3A47-4D78-A6E4-3AAC1BE98EAE}"/>
              </a:ext>
            </a:extLst>
          </p:cNvPr>
          <p:cNvSpPr txBox="1"/>
          <p:nvPr/>
        </p:nvSpPr>
        <p:spPr>
          <a:xfrm>
            <a:off x="7008107" y="3443768"/>
            <a:ext cx="6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PUB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0822" y="275154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5396440" y="38619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61034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6651178" y="2463276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822" y="275154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5396440" y="38619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300" y="2061607"/>
            <a:ext cx="1212913" cy="1212911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F80E682-524E-4B73-AE76-554EE466D431}"/>
              </a:ext>
            </a:extLst>
          </p:cNvPr>
          <p:cNvSpPr/>
          <p:nvPr/>
        </p:nvSpPr>
        <p:spPr>
          <a:xfrm>
            <a:off x="8394649" y="2531990"/>
            <a:ext cx="1462314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7E382-CAFF-46B5-8BD3-392CE781113F}"/>
              </a:ext>
            </a:extLst>
          </p:cNvPr>
          <p:cNvSpPr/>
          <p:nvPr/>
        </p:nvSpPr>
        <p:spPr>
          <a:xfrm>
            <a:off x="9017962" y="3263638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868FBF-5DCD-4111-80B2-5F1D2FE90C32}"/>
              </a:ext>
            </a:extLst>
          </p:cNvPr>
          <p:cNvGrpSpPr/>
          <p:nvPr/>
        </p:nvGrpSpPr>
        <p:grpSpPr>
          <a:xfrm>
            <a:off x="6651178" y="2992815"/>
            <a:ext cx="997351" cy="820285"/>
            <a:chOff x="6651178" y="2992815"/>
            <a:chExt cx="997351" cy="820285"/>
          </a:xfrm>
        </p:grpSpPr>
        <p:pic>
          <p:nvPicPr>
            <p:cNvPr id="9" name="그래픽 8" descr="오래된 열쇠">
              <a:extLst>
                <a:ext uri="{FF2B5EF4-FFF2-40B4-BE49-F238E27FC236}">
                  <a16:creationId xmlns:a16="http://schemas.microsoft.com/office/drawing/2014/main" id="{3B4FC320-533F-413E-9948-17C3B68AE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DFB0-3A47-4D78-A6E4-3AAC1BE98EAE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D6B7B80-1650-4842-B47B-3845600BA886}"/>
              </a:ext>
            </a:extLst>
          </p:cNvPr>
          <p:cNvGrpSpPr/>
          <p:nvPr/>
        </p:nvGrpSpPr>
        <p:grpSpPr>
          <a:xfrm>
            <a:off x="7741806" y="2992815"/>
            <a:ext cx="948757" cy="820285"/>
            <a:chOff x="7741806" y="2992815"/>
            <a:chExt cx="948757" cy="820285"/>
          </a:xfrm>
        </p:grpSpPr>
        <p:pic>
          <p:nvPicPr>
            <p:cNvPr id="5" name="그래픽 4" descr="오래된 열쇠">
              <a:extLst>
                <a:ext uri="{FF2B5EF4-FFF2-40B4-BE49-F238E27FC236}">
                  <a16:creationId xmlns:a16="http://schemas.microsoft.com/office/drawing/2014/main" id="{D175D21C-56B1-4355-A821-B11454F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D12DF-6DEA-4963-9A28-A9DDA54AA416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05209 0.04005 C -0.06289 0.04908 -0.07904 0.05394 -0.0961 0.05394 C -0.1155 0.05394 -0.13099 0.04908 -0.1418 0.04005 L -0.19362 -4.81481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27357 -0.094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97172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C78634-669E-4E62-9600-8B939F97E8A4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5" name="그래픽 4" descr="오래된 열쇠">
              <a:extLst>
                <a:ext uri="{FF2B5EF4-FFF2-40B4-BE49-F238E27FC236}">
                  <a16:creationId xmlns:a16="http://schemas.microsoft.com/office/drawing/2014/main" id="{D175D21C-56B1-4355-A821-B11454F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D12DF-6DEA-4963-9A28-A9DDA54AA416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E2D1F5F-3E67-40E0-BD15-0A0B5B498702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9" name="그래픽 8" descr="오래된 열쇠">
              <a:extLst>
                <a:ext uri="{FF2B5EF4-FFF2-40B4-BE49-F238E27FC236}">
                  <a16:creationId xmlns:a16="http://schemas.microsoft.com/office/drawing/2014/main" id="{3B4FC320-533F-413E-9948-17C3B68AE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DFB0-3A47-4D78-A6E4-3AAC1BE98EAE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7E382-CAFF-46B5-8BD3-392CE781113F}"/>
              </a:ext>
            </a:extLst>
          </p:cNvPr>
          <p:cNvSpPr/>
          <p:nvPr/>
        </p:nvSpPr>
        <p:spPr>
          <a:xfrm>
            <a:off x="6632032" y="2770382"/>
            <a:ext cx="2407735" cy="1704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3268" y="354736"/>
            <a:ext cx="7700882" cy="6278471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 rot="1375381">
            <a:off x="2965677" y="1173320"/>
            <a:ext cx="2183944" cy="272143"/>
          </a:xfrm>
          <a:prstGeom prst="rightArrow">
            <a:avLst>
              <a:gd name="adj1" fmla="val 50000"/>
              <a:gd name="adj2" fmla="val 2630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89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85C3-6D4F-4D1A-A405-B137602C46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1. Overview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296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7E382-CAFF-46B5-8BD3-392CE781113F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8C7AC6-C9AA-48D3-9920-5D30784B90E3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4DBAC2D-7755-49CA-9F24-BD66DC5F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33E66E-BE3D-4A95-9648-878E6C4B8A64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7F26E7-1D71-4AA9-BA68-1343800C358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72427732-C708-43BD-9710-059359EEF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D14633-B3C7-4F64-B450-48FFB6626384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92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631D48E-E4DC-47DC-AC73-E3B844586C00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26EF0-7718-4A41-89D0-E93272F446A7}"/>
              </a:ext>
            </a:extLst>
          </p:cNvPr>
          <p:cNvSpPr/>
          <p:nvPr/>
        </p:nvSpPr>
        <p:spPr>
          <a:xfrm>
            <a:off x="4270297" y="3221362"/>
            <a:ext cx="1690290" cy="2753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D3C016-9FE0-4E96-AE9B-DF2B024B1128}"/>
              </a:ext>
            </a:extLst>
          </p:cNvPr>
          <p:cNvSpPr/>
          <p:nvPr/>
        </p:nvSpPr>
        <p:spPr>
          <a:xfrm>
            <a:off x="138640" y="2292836"/>
            <a:ext cx="3823760" cy="126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DID Subject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DID Document</a:t>
            </a:r>
            <a:r>
              <a:rPr lang="ko-KR" altLang="en-US" dirty="0">
                <a:solidFill>
                  <a:schemeClr val="bg1"/>
                </a:solidFill>
              </a:rPr>
              <a:t>의 주체를 나타냄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DID Document</a:t>
            </a:r>
            <a:r>
              <a:rPr lang="ko-KR" altLang="en-US" dirty="0">
                <a:solidFill>
                  <a:schemeClr val="bg1"/>
                </a:solidFill>
              </a:rPr>
              <a:t>를 식별한다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6" name="그래픽 25" descr="남자">
            <a:extLst>
              <a:ext uri="{FF2B5EF4-FFF2-40B4-BE49-F238E27FC236}">
                <a16:creationId xmlns:a16="http://schemas.microsoft.com/office/drawing/2014/main" id="{58632E85-CBCF-4FF9-85C8-C96303E43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0374" y="3640612"/>
            <a:ext cx="1110356" cy="111035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02AAA2-E88A-45F0-BC80-A5E433135C2F}"/>
              </a:ext>
            </a:extLst>
          </p:cNvPr>
          <p:cNvSpPr/>
          <p:nvPr/>
        </p:nvSpPr>
        <p:spPr>
          <a:xfrm>
            <a:off x="785498" y="4799417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80C830-7DBD-4B41-BB4C-F748FA17E420}"/>
              </a:ext>
            </a:extLst>
          </p:cNvPr>
          <p:cNvSpPr/>
          <p:nvPr/>
        </p:nvSpPr>
        <p:spPr>
          <a:xfrm>
            <a:off x="1483223" y="631071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pic>
        <p:nvPicPr>
          <p:cNvPr id="29" name="그래픽 28" descr="개">
            <a:extLst>
              <a:ext uri="{FF2B5EF4-FFF2-40B4-BE49-F238E27FC236}">
                <a16:creationId xmlns:a16="http://schemas.microsoft.com/office/drawing/2014/main" id="{2ECA6248-3063-467E-A367-358A2B1BD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0307" y="5465715"/>
            <a:ext cx="914400" cy="914400"/>
          </a:xfrm>
          <a:prstGeom prst="rect">
            <a:avLst/>
          </a:prstGeom>
        </p:spPr>
      </p:pic>
      <p:pic>
        <p:nvPicPr>
          <p:cNvPr id="30" name="그래픽 29" descr="풍선을 든 소녀">
            <a:extLst>
              <a:ext uri="{FF2B5EF4-FFF2-40B4-BE49-F238E27FC236}">
                <a16:creationId xmlns:a16="http://schemas.microsoft.com/office/drawing/2014/main" id="{0DB9EE3B-D7F8-48FE-9B3C-F152C3D645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5286" y="5322032"/>
            <a:ext cx="914400" cy="9144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B9326F-D593-4F05-B822-F3F44BBB206D}"/>
              </a:ext>
            </a:extLst>
          </p:cNvPr>
          <p:cNvSpPr/>
          <p:nvPr/>
        </p:nvSpPr>
        <p:spPr>
          <a:xfrm>
            <a:off x="2185761" y="4799417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Holder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DEF55B-0130-4B87-8327-61DA644E23B5}"/>
              </a:ext>
            </a:extLst>
          </p:cNvPr>
          <p:cNvSpPr/>
          <p:nvPr/>
        </p:nvSpPr>
        <p:spPr>
          <a:xfrm>
            <a:off x="4650227" y="3216665"/>
            <a:ext cx="1622872" cy="275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53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7" grpId="0" animBg="1"/>
      <p:bldP spid="28" grpId="0" animBg="1"/>
      <p:bldP spid="31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8"/>
            <a:ext cx="3817410" cy="44415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00"/>
                </a:solidFill>
              </a:rPr>
              <a:t>Verification</a:t>
            </a:r>
            <a:r>
              <a:rPr lang="ko-KR" altLang="en-US" sz="1600" dirty="0">
                <a:solidFill>
                  <a:srgbClr val="FFFF00"/>
                </a:solidFill>
              </a:rPr>
              <a:t> </a:t>
            </a:r>
            <a:r>
              <a:rPr lang="en-US" altLang="ko-KR" sz="1600" dirty="0">
                <a:solidFill>
                  <a:srgbClr val="FFFF00"/>
                </a:solidFill>
              </a:rPr>
              <a:t>Methods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DID Document</a:t>
            </a:r>
            <a:r>
              <a:rPr lang="ko-KR" altLang="en-US" sz="1400" dirty="0">
                <a:solidFill>
                  <a:schemeClr val="bg1"/>
                </a:solidFill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</a:rPr>
              <a:t>DID Subject</a:t>
            </a:r>
            <a:r>
              <a:rPr lang="ko-KR" altLang="en-US" sz="1400" dirty="0">
                <a:solidFill>
                  <a:schemeClr val="bg1"/>
                </a:solidFill>
              </a:rPr>
              <a:t> 또는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관련 당사자와의 상호 작용을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인증</a:t>
            </a:r>
            <a:r>
              <a:rPr lang="en-US" altLang="ko-KR" sz="1400" dirty="0">
                <a:solidFill>
                  <a:schemeClr val="bg1"/>
                </a:solidFill>
              </a:rPr>
              <a:t>(authenticate)</a:t>
            </a:r>
            <a:r>
              <a:rPr lang="ko-KR" altLang="en-US" sz="1400" dirty="0">
                <a:solidFill>
                  <a:schemeClr val="bg1"/>
                </a:solidFill>
              </a:rPr>
              <a:t>하거나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승인</a:t>
            </a:r>
            <a:r>
              <a:rPr lang="en-US" altLang="ko-KR" sz="1400" dirty="0">
                <a:solidFill>
                  <a:schemeClr val="bg1"/>
                </a:solidFill>
              </a:rPr>
              <a:t>(authorize)</a:t>
            </a:r>
            <a:r>
              <a:rPr lang="ko-KR" altLang="en-US" sz="1400" dirty="0">
                <a:solidFill>
                  <a:schemeClr val="bg1"/>
                </a:solidFill>
              </a:rPr>
              <a:t>하는 데 사용할 수 있는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암호화 키와 같은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확인 방법을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표현할 수 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표현되는 정보에는 종종 디지털 서명을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확인하는 데 사용할 수 있는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전역적으로 명확한 식별자와 공개 키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자료가 포함된다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예를 들어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디지털 서명에 대한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확인 방법으로 공개 키를 사용할 수 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이러한 사용에서 서명자가 관련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개인 키를 소유하고 있는지 확인한다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311650" y="3093660"/>
            <a:ext cx="4165600" cy="1491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C36D3D-0EDF-4865-94BA-CE8DBEB1B1E4}"/>
              </a:ext>
            </a:extLst>
          </p:cNvPr>
          <p:cNvGrpSpPr/>
          <p:nvPr/>
        </p:nvGrpSpPr>
        <p:grpSpPr>
          <a:xfrm>
            <a:off x="6966855" y="3839180"/>
            <a:ext cx="997351" cy="820285"/>
            <a:chOff x="1393378" y="916365"/>
            <a:chExt cx="997351" cy="820285"/>
          </a:xfrm>
        </p:grpSpPr>
        <p:pic>
          <p:nvPicPr>
            <p:cNvPr id="20" name="그래픽 19" descr="오래된 열쇠">
              <a:extLst>
                <a:ext uri="{FF2B5EF4-FFF2-40B4-BE49-F238E27FC236}">
                  <a16:creationId xmlns:a16="http://schemas.microsoft.com/office/drawing/2014/main" id="{3EFAD737-57A9-4ECE-AA05-57660A96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CD9595-C203-4301-930D-C14CDD198DFC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0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13505-5FB6-46B6-900A-7A5A967DF03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FD4B4-91C0-45F8-8352-94FF3FEDE956}"/>
              </a:ext>
            </a:extLst>
          </p:cNvPr>
          <p:cNvSpPr/>
          <p:nvPr/>
        </p:nvSpPr>
        <p:spPr>
          <a:xfrm>
            <a:off x="4311650" y="2619718"/>
            <a:ext cx="2089150" cy="7521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D512B-1776-438B-B32C-2C31547951DC}"/>
              </a:ext>
            </a:extLst>
          </p:cNvPr>
          <p:cNvSpPr/>
          <p:nvPr/>
        </p:nvSpPr>
        <p:spPr>
          <a:xfrm>
            <a:off x="138641" y="2295758"/>
            <a:ext cx="3817410" cy="2962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Verification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Relationships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DID Subject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Verification Method</a:t>
            </a:r>
            <a:r>
              <a:rPr lang="ko-KR" altLang="en-US" sz="1600" dirty="0">
                <a:solidFill>
                  <a:schemeClr val="bg1"/>
                </a:solidFill>
              </a:rPr>
              <a:t>간의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관계를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authentication</a:t>
            </a:r>
          </a:p>
          <a:p>
            <a:pPr algn="ctr"/>
            <a:r>
              <a:rPr lang="en-US" altLang="ko-KR" sz="1600" dirty="0" err="1">
                <a:solidFill>
                  <a:srgbClr val="FF0000"/>
                </a:solidFill>
              </a:rPr>
              <a:t>assertionMethod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 err="1">
                <a:solidFill>
                  <a:srgbClr val="FF0000"/>
                </a:solidFill>
              </a:rPr>
              <a:t>keyAgreement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 err="1">
                <a:solidFill>
                  <a:srgbClr val="FF0000"/>
                </a:solidFill>
              </a:rPr>
              <a:t>capabilityInvocation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 err="1">
                <a:solidFill>
                  <a:srgbClr val="FF0000"/>
                </a:solidFill>
              </a:rPr>
              <a:t>capabilityDelegation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3584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13505-5FB6-46B6-900A-7A5A967DF03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FD4B4-91C0-45F8-8352-94FF3FEDE956}"/>
              </a:ext>
            </a:extLst>
          </p:cNvPr>
          <p:cNvSpPr/>
          <p:nvPr/>
        </p:nvSpPr>
        <p:spPr>
          <a:xfrm>
            <a:off x="4311650" y="2863850"/>
            <a:ext cx="2089150" cy="2603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U자형 14">
            <a:extLst>
              <a:ext uri="{FF2B5EF4-FFF2-40B4-BE49-F238E27FC236}">
                <a16:creationId xmlns:a16="http://schemas.microsoft.com/office/drawing/2014/main" id="{2711C5A6-BA2C-465A-A61C-C14B63FB1766}"/>
              </a:ext>
            </a:extLst>
          </p:cNvPr>
          <p:cNvSpPr/>
          <p:nvPr/>
        </p:nvSpPr>
        <p:spPr>
          <a:xfrm rot="5400000">
            <a:off x="6583804" y="2735706"/>
            <a:ext cx="893648" cy="1293039"/>
          </a:xfrm>
          <a:prstGeom prst="uturnArrow">
            <a:avLst>
              <a:gd name="adj1" fmla="val 9354"/>
              <a:gd name="adj2" fmla="val 11877"/>
              <a:gd name="adj3" fmla="val 29592"/>
              <a:gd name="adj4" fmla="val 36210"/>
              <a:gd name="adj5" fmla="val 613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376B7-E62A-4B97-A095-225518D5F2B6}"/>
              </a:ext>
            </a:extLst>
          </p:cNvPr>
          <p:cNvSpPr/>
          <p:nvPr/>
        </p:nvSpPr>
        <p:spPr>
          <a:xfrm>
            <a:off x="89597" y="2339915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참조</a:t>
            </a:r>
            <a:r>
              <a:rPr lang="en-US" altLang="ko-KR" dirty="0"/>
              <a:t>(reference)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40A36-A823-4C2C-B80F-B6C49B40A940}"/>
              </a:ext>
            </a:extLst>
          </p:cNvPr>
          <p:cNvSpPr/>
          <p:nvPr/>
        </p:nvSpPr>
        <p:spPr>
          <a:xfrm>
            <a:off x="4262071" y="3356631"/>
            <a:ext cx="4489451" cy="14563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verificationMethod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0D7">
                    <a:lumMod val="75000"/>
                  </a:srgb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id : did:sov:1111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26C66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#key-1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type : Ed25519VerificationKey2018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controller : did:sov:1111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publicKeyBase58 : H3C2AVvLMv6gmMN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0D7">
                    <a:lumMod val="75000"/>
                  </a:srgb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]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94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13505-5FB6-46B6-900A-7A5A967DF03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376B7-E62A-4B97-A095-225518D5F2B6}"/>
              </a:ext>
            </a:extLst>
          </p:cNvPr>
          <p:cNvSpPr/>
          <p:nvPr/>
        </p:nvSpPr>
        <p:spPr>
          <a:xfrm>
            <a:off x="89597" y="2339915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내장</a:t>
            </a:r>
            <a:r>
              <a:rPr lang="en-US" altLang="ko-KR" dirty="0"/>
              <a:t>(embedded)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D7D635-9973-4080-AE35-EB52F31A2F44}"/>
              </a:ext>
            </a:extLst>
          </p:cNvPr>
          <p:cNvSpPr/>
          <p:nvPr/>
        </p:nvSpPr>
        <p:spPr>
          <a:xfrm>
            <a:off x="4477864" y="2981981"/>
            <a:ext cx="4489451" cy="14563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verificationMethod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0D7">
                    <a:lumMod val="75000"/>
                  </a:srgb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id : did:sov:1111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26C66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#key-1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type : Ed25519VerificationKey2018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controller : did:sov:1111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publicKeyBase58 : H3C2AVvLMv6gmMN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0D7">
                    <a:lumMod val="75000"/>
                  </a:srgb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]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16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13505-5FB6-46B6-900A-7A5A967DF03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376B7-E62A-4B97-A095-225518D5F2B6}"/>
              </a:ext>
            </a:extLst>
          </p:cNvPr>
          <p:cNvSpPr/>
          <p:nvPr/>
        </p:nvSpPr>
        <p:spPr>
          <a:xfrm>
            <a:off x="89597" y="2339915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내장</a:t>
            </a:r>
            <a:r>
              <a:rPr lang="en-US" altLang="ko-KR" dirty="0"/>
              <a:t>(embedded)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D7D635-9973-4080-AE35-EB52F31A2F44}"/>
              </a:ext>
            </a:extLst>
          </p:cNvPr>
          <p:cNvSpPr/>
          <p:nvPr/>
        </p:nvSpPr>
        <p:spPr>
          <a:xfrm>
            <a:off x="4477864" y="2981981"/>
            <a:ext cx="4489451" cy="14563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id : did:sov:1111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26C66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#key-1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type : Ed25519VerificationKey2018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controller : did:sov:1111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publicKeyBase58 : H3C2AVvLMv6gmMN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91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</a:t>
            </a:r>
            <a:r>
              <a:rPr lang="en-US" altLang="ko-KR" sz="1600" dirty="0">
                <a:solidFill>
                  <a:srgbClr val="7030A0"/>
                </a:solidFill>
              </a:rPr>
              <a:t>	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7"/>
            <a:ext cx="3817410" cy="4517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00"/>
                </a:solidFill>
              </a:rPr>
              <a:t>Service Endpoints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service endpoint</a:t>
            </a:r>
            <a:r>
              <a:rPr lang="ko-KR" altLang="en-US" sz="1600" dirty="0">
                <a:solidFill>
                  <a:schemeClr val="bg1"/>
                </a:solidFill>
              </a:rPr>
              <a:t>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DID Document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DID Subject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또는 관련 </a:t>
            </a:r>
            <a:r>
              <a:rPr lang="ko-KR" altLang="en-US" sz="1600" dirty="0" err="1">
                <a:solidFill>
                  <a:schemeClr val="bg1"/>
                </a:solidFill>
              </a:rPr>
              <a:t>엔터티들과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통신하는 방법을 표현한다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DID Document</a:t>
            </a:r>
            <a:r>
              <a:rPr lang="ko-KR" altLang="en-US" sz="1600" dirty="0">
                <a:solidFill>
                  <a:schemeClr val="bg1"/>
                </a:solidFill>
              </a:rPr>
              <a:t>의 주요 목적 중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하나는 </a:t>
            </a:r>
            <a:r>
              <a:rPr lang="en-US" altLang="ko-KR" sz="1600" dirty="0">
                <a:solidFill>
                  <a:schemeClr val="bg1"/>
                </a:solidFill>
              </a:rPr>
              <a:t>service endpoint</a:t>
            </a:r>
            <a:r>
              <a:rPr lang="ko-KR" altLang="en-US" sz="1600" dirty="0">
                <a:solidFill>
                  <a:schemeClr val="bg1"/>
                </a:solidFill>
              </a:rPr>
              <a:t>의 검색을 활성화 하는 것이다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service endpoint</a:t>
            </a:r>
            <a:r>
              <a:rPr lang="ko-KR" altLang="en-US" sz="1600" dirty="0">
                <a:solidFill>
                  <a:schemeClr val="bg1"/>
                </a:solidFill>
              </a:rPr>
              <a:t>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검색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인증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권한 부여 또는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상호 작용을 위한 </a:t>
            </a:r>
            <a:r>
              <a:rPr lang="en-US" altLang="ko-KR" sz="1600" dirty="0">
                <a:solidFill>
                  <a:schemeClr val="bg1"/>
                </a:solidFill>
              </a:rPr>
              <a:t>DID </a:t>
            </a:r>
            <a:r>
              <a:rPr lang="ko-KR" altLang="en-US" sz="1600" dirty="0">
                <a:solidFill>
                  <a:schemeClr val="bg1"/>
                </a:solidFill>
              </a:rPr>
              <a:t>관리 서비스를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포함하여 </a:t>
            </a:r>
            <a:r>
              <a:rPr lang="en-US" altLang="ko-KR" sz="1600" dirty="0">
                <a:solidFill>
                  <a:schemeClr val="bg1"/>
                </a:solidFill>
              </a:rPr>
              <a:t>DID Subject</a:t>
            </a:r>
            <a:r>
              <a:rPr lang="ko-KR" altLang="en-US" sz="1600" dirty="0">
                <a:solidFill>
                  <a:schemeClr val="bg1"/>
                </a:solidFill>
              </a:rPr>
              <a:t>가 광고하는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모든 유형의 서비스 일 수도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305300" y="4343400"/>
            <a:ext cx="6464300" cy="12255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2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7E382-CAFF-46B5-8BD3-392CE781113F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66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85C3-6D4F-4D1A-A405-B137602C46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3. DID</a:t>
            </a:r>
            <a:r>
              <a:rPr lang="ko-KR" altLang="en-US" sz="3200" dirty="0"/>
              <a:t>와 </a:t>
            </a:r>
            <a:r>
              <a:rPr lang="en-US" altLang="ko-KR" sz="3200" dirty="0"/>
              <a:t>DID Document</a:t>
            </a:r>
            <a:r>
              <a:rPr lang="ko-KR" altLang="en-US" sz="3200" dirty="0"/>
              <a:t>의 관계</a:t>
            </a:r>
          </a:p>
        </p:txBody>
      </p:sp>
    </p:spTree>
    <p:extLst>
      <p:ext uri="{BB962C8B-B14F-4D97-AF65-F5344CB8AC3E}">
        <p14:creationId xmlns:p14="http://schemas.microsoft.com/office/powerpoint/2010/main" val="360102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257E99-4E2F-4B4A-9298-6D369EAE528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Overview</a:t>
            </a:r>
            <a:endParaRPr lang="ko-KR" altLang="en-US" dirty="0"/>
          </a:p>
        </p:txBody>
      </p:sp>
      <p:pic>
        <p:nvPicPr>
          <p:cNvPr id="3" name="그래픽 2" descr="블록체인">
            <a:extLst>
              <a:ext uri="{FF2B5EF4-FFF2-40B4-BE49-F238E27FC236}">
                <a16:creationId xmlns:a16="http://schemas.microsoft.com/office/drawing/2014/main" id="{84C1CFB8-6389-4483-96D0-D918E697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343" y="1900912"/>
            <a:ext cx="1069712" cy="10697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F90AD8-3D1D-4778-8B0A-1833513F35DF}"/>
              </a:ext>
            </a:extLst>
          </p:cNvPr>
          <p:cNvSpPr/>
          <p:nvPr/>
        </p:nvSpPr>
        <p:spPr>
          <a:xfrm>
            <a:off x="5152405" y="30028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8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A66F76-9D9D-450A-9F11-925B797E5A18}"/>
              </a:ext>
            </a:extLst>
          </p:cNvPr>
          <p:cNvSpPr/>
          <p:nvPr/>
        </p:nvSpPr>
        <p:spPr>
          <a:xfrm>
            <a:off x="1553188" y="805926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3310" y="404257"/>
            <a:ext cx="1212913" cy="1212911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1C20C24-B68C-4737-9512-D466E0A6589F}"/>
              </a:ext>
            </a:extLst>
          </p:cNvPr>
          <p:cNvSpPr/>
          <p:nvPr/>
        </p:nvSpPr>
        <p:spPr>
          <a:xfrm>
            <a:off x="3296659" y="874640"/>
            <a:ext cx="1462314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ECEE41-D21C-4ADD-8175-634A0E84B839}"/>
              </a:ext>
            </a:extLst>
          </p:cNvPr>
          <p:cNvSpPr/>
          <p:nvPr/>
        </p:nvSpPr>
        <p:spPr>
          <a:xfrm>
            <a:off x="3919972" y="1606288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9DFAF2-951A-4123-B858-510FC934F7D2}"/>
              </a:ext>
            </a:extLst>
          </p:cNvPr>
          <p:cNvGrpSpPr/>
          <p:nvPr/>
        </p:nvGrpSpPr>
        <p:grpSpPr>
          <a:xfrm>
            <a:off x="1553188" y="1335465"/>
            <a:ext cx="997351" cy="820285"/>
            <a:chOff x="6651178" y="2992815"/>
            <a:chExt cx="997351" cy="820285"/>
          </a:xfrm>
        </p:grpSpPr>
        <p:pic>
          <p:nvPicPr>
            <p:cNvPr id="36" name="그래픽 35" descr="오래된 열쇠">
              <a:extLst>
                <a:ext uri="{FF2B5EF4-FFF2-40B4-BE49-F238E27FC236}">
                  <a16:creationId xmlns:a16="http://schemas.microsoft.com/office/drawing/2014/main" id="{D314638E-2E0D-42D0-B504-70A089B7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9592D3-A504-477D-993F-B35226590937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63194C-E8B0-4AF6-BDF8-4A4E07F45566}"/>
              </a:ext>
            </a:extLst>
          </p:cNvPr>
          <p:cNvGrpSpPr/>
          <p:nvPr/>
        </p:nvGrpSpPr>
        <p:grpSpPr>
          <a:xfrm>
            <a:off x="2643816" y="1335465"/>
            <a:ext cx="948757" cy="820285"/>
            <a:chOff x="7741806" y="2992815"/>
            <a:chExt cx="948757" cy="820285"/>
          </a:xfrm>
        </p:grpSpPr>
        <p:pic>
          <p:nvPicPr>
            <p:cNvPr id="39" name="그래픽 38" descr="오래된 열쇠">
              <a:extLst>
                <a:ext uri="{FF2B5EF4-FFF2-40B4-BE49-F238E27FC236}">
                  <a16:creationId xmlns:a16="http://schemas.microsoft.com/office/drawing/2014/main" id="{008BE1E6-B40F-4A8E-9B4E-DCED540CE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C51E45-2DA9-4A46-9D3F-0067E66F1B76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그래픽 13" descr="블록체인">
            <a:extLst>
              <a:ext uri="{FF2B5EF4-FFF2-40B4-BE49-F238E27FC236}">
                <a16:creationId xmlns:a16="http://schemas.microsoft.com/office/drawing/2014/main" id="{DB93AE6B-6D88-450B-9831-EB8C78E38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6399" y="547456"/>
            <a:ext cx="1069712" cy="10697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401D9E-F787-42D0-91D8-06EE975125C4}"/>
              </a:ext>
            </a:extLst>
          </p:cNvPr>
          <p:cNvSpPr/>
          <p:nvPr/>
        </p:nvSpPr>
        <p:spPr>
          <a:xfrm>
            <a:off x="7851461" y="1649375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CF2D6B4-458B-4457-93DE-A94DCB391783}"/>
              </a:ext>
            </a:extLst>
          </p:cNvPr>
          <p:cNvSpPr/>
          <p:nvPr/>
        </p:nvSpPr>
        <p:spPr>
          <a:xfrm>
            <a:off x="5866222" y="874640"/>
            <a:ext cx="2599327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392500-CEBB-4C65-8602-2E0320D708B3}"/>
              </a:ext>
            </a:extLst>
          </p:cNvPr>
          <p:cNvSpPr/>
          <p:nvPr/>
        </p:nvSpPr>
        <p:spPr>
          <a:xfrm>
            <a:off x="8560974" y="393957"/>
            <a:ext cx="1260561" cy="133316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 </a:t>
            </a:r>
          </a:p>
          <a:p>
            <a:pPr algn="ctr"/>
            <a:r>
              <a:rPr lang="en-US" altLang="ko-KR" dirty="0"/>
              <a:t>Data </a:t>
            </a:r>
          </a:p>
          <a:p>
            <a:pPr algn="ctr"/>
            <a:r>
              <a:rPr lang="en-US" altLang="ko-KR" dirty="0"/>
              <a:t>Registry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97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05208 0.04004 C -0.06289 0.04907 -0.07904 0.05393 -0.09609 0.05393 C -0.1155 0.05393 -0.13099 0.04907 -0.1418 0.04004 L -0.19362 1.85185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27357 -0.0949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5" grpId="0" animBg="1"/>
      <p:bldP spid="44" grpId="0" animBg="1"/>
      <p:bldP spid="16" grpId="0" animBg="1"/>
      <p:bldP spid="1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A66F76-9D9D-450A-9F11-925B797E5A18}"/>
              </a:ext>
            </a:extLst>
          </p:cNvPr>
          <p:cNvSpPr/>
          <p:nvPr/>
        </p:nvSpPr>
        <p:spPr>
          <a:xfrm>
            <a:off x="1553188" y="805926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1C20C24-B68C-4737-9512-D466E0A6589F}"/>
              </a:ext>
            </a:extLst>
          </p:cNvPr>
          <p:cNvSpPr/>
          <p:nvPr/>
        </p:nvSpPr>
        <p:spPr>
          <a:xfrm>
            <a:off x="3296659" y="874640"/>
            <a:ext cx="1462314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ECEE41-D21C-4ADD-8175-634A0E84B839}"/>
              </a:ext>
            </a:extLst>
          </p:cNvPr>
          <p:cNvSpPr/>
          <p:nvPr/>
        </p:nvSpPr>
        <p:spPr>
          <a:xfrm>
            <a:off x="3919972" y="1606288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9DFAF2-951A-4123-B858-510FC934F7D2}"/>
              </a:ext>
            </a:extLst>
          </p:cNvPr>
          <p:cNvGrpSpPr/>
          <p:nvPr/>
        </p:nvGrpSpPr>
        <p:grpSpPr>
          <a:xfrm>
            <a:off x="1553188" y="1335465"/>
            <a:ext cx="997351" cy="820285"/>
            <a:chOff x="6651178" y="2992815"/>
            <a:chExt cx="997351" cy="820285"/>
          </a:xfrm>
        </p:grpSpPr>
        <p:pic>
          <p:nvPicPr>
            <p:cNvPr id="36" name="그래픽 35" descr="오래된 열쇠">
              <a:extLst>
                <a:ext uri="{FF2B5EF4-FFF2-40B4-BE49-F238E27FC236}">
                  <a16:creationId xmlns:a16="http://schemas.microsoft.com/office/drawing/2014/main" id="{D314638E-2E0D-42D0-B504-70A089B7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9592D3-A504-477D-993F-B35226590937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63194C-E8B0-4AF6-BDF8-4A4E07F45566}"/>
              </a:ext>
            </a:extLst>
          </p:cNvPr>
          <p:cNvGrpSpPr/>
          <p:nvPr/>
        </p:nvGrpSpPr>
        <p:grpSpPr>
          <a:xfrm>
            <a:off x="2643816" y="1335465"/>
            <a:ext cx="948757" cy="820285"/>
            <a:chOff x="7741806" y="2992815"/>
            <a:chExt cx="948757" cy="820285"/>
          </a:xfrm>
        </p:grpSpPr>
        <p:pic>
          <p:nvPicPr>
            <p:cNvPr id="39" name="그래픽 38" descr="오래된 열쇠">
              <a:extLst>
                <a:ext uri="{FF2B5EF4-FFF2-40B4-BE49-F238E27FC236}">
                  <a16:creationId xmlns:a16="http://schemas.microsoft.com/office/drawing/2014/main" id="{008BE1E6-B40F-4A8E-9B4E-DCED540CE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C51E45-2DA9-4A46-9D3F-0067E66F1B76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6399" y="547456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7851461" y="1649375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D495681-2995-4C2D-BD37-E208B94806A8}"/>
              </a:ext>
            </a:extLst>
          </p:cNvPr>
          <p:cNvSpPr/>
          <p:nvPr/>
        </p:nvSpPr>
        <p:spPr>
          <a:xfrm>
            <a:off x="5866222" y="874640"/>
            <a:ext cx="2599327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3310" y="404257"/>
            <a:ext cx="1212913" cy="12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37605 0.682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2" y="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27357 -0.1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28034 0.68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3" y="3437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57 -0.10023 L -0.0043 0.59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3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A66F76-9D9D-450A-9F11-925B797E5A18}"/>
              </a:ext>
            </a:extLst>
          </p:cNvPr>
          <p:cNvSpPr/>
          <p:nvPr/>
        </p:nvSpPr>
        <p:spPr>
          <a:xfrm>
            <a:off x="3178787" y="1521430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027" y="5260312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8490089" y="63622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715" y="5007479"/>
            <a:ext cx="1212913" cy="12129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EBD9F8-7448-43F4-A6AE-93677E025BFC}"/>
              </a:ext>
            </a:extLst>
          </p:cNvPr>
          <p:cNvSpPr/>
          <p:nvPr/>
        </p:nvSpPr>
        <p:spPr>
          <a:xfrm>
            <a:off x="10398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did:sov:1111</a:t>
            </a:r>
            <a:endParaRPr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FDF786-AE75-4EF1-98F2-B8D8F31CEFEA}"/>
              </a:ext>
            </a:extLst>
          </p:cNvPr>
          <p:cNvGrpSpPr/>
          <p:nvPr/>
        </p:nvGrpSpPr>
        <p:grpSpPr>
          <a:xfrm>
            <a:off x="1456982" y="5488558"/>
            <a:ext cx="829905" cy="557412"/>
            <a:chOff x="6651178" y="2992815"/>
            <a:chExt cx="997351" cy="769695"/>
          </a:xfrm>
        </p:grpSpPr>
        <p:pic>
          <p:nvPicPr>
            <p:cNvPr id="41" name="그래픽 40" descr="오래된 열쇠">
              <a:extLst>
                <a:ext uri="{FF2B5EF4-FFF2-40B4-BE49-F238E27FC236}">
                  <a16:creationId xmlns:a16="http://schemas.microsoft.com/office/drawing/2014/main" id="{0D6B7683-80C7-42C2-BB7D-3008C4137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E52EB-745B-4FAF-B22E-BB9AF8EEA83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96AA13-473D-4690-9785-F8AF4BFB1CCC}"/>
              </a:ext>
            </a:extLst>
          </p:cNvPr>
          <p:cNvSpPr/>
          <p:nvPr/>
        </p:nvSpPr>
        <p:spPr>
          <a:xfrm>
            <a:off x="73086" y="2666163"/>
            <a:ext cx="1933439" cy="42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Subject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CACA1E2-463E-457E-8268-4FA68E21C496}"/>
              </a:ext>
            </a:extLst>
          </p:cNvPr>
          <p:cNvSpPr/>
          <p:nvPr/>
        </p:nvSpPr>
        <p:spPr>
          <a:xfrm rot="9676245">
            <a:off x="1048056" y="3088115"/>
            <a:ext cx="527928" cy="19346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663E4E-DA68-4A94-84ED-6A9DD6EBCD3E}"/>
              </a:ext>
            </a:extLst>
          </p:cNvPr>
          <p:cNvSpPr/>
          <p:nvPr/>
        </p:nvSpPr>
        <p:spPr>
          <a:xfrm>
            <a:off x="697133" y="3934631"/>
            <a:ext cx="1257393" cy="317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describes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66A950E-B5A4-49C2-9618-9E1D089C81AD}"/>
              </a:ext>
            </a:extLst>
          </p:cNvPr>
          <p:cNvSpPr/>
          <p:nvPr/>
        </p:nvSpPr>
        <p:spPr>
          <a:xfrm rot="5400000">
            <a:off x="2102023" y="1035819"/>
            <a:ext cx="527928" cy="13494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D0DC08-45D1-408D-A1A8-68C09D2E5DC6}"/>
              </a:ext>
            </a:extLst>
          </p:cNvPr>
          <p:cNvSpPr/>
          <p:nvPr/>
        </p:nvSpPr>
        <p:spPr>
          <a:xfrm>
            <a:off x="1830085" y="2031656"/>
            <a:ext cx="1143085" cy="317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denotes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93C31D-D82C-480F-84E4-E3CD0BD6193B}"/>
              </a:ext>
            </a:extLst>
          </p:cNvPr>
          <p:cNvSpPr/>
          <p:nvPr/>
        </p:nvSpPr>
        <p:spPr>
          <a:xfrm rot="1800000">
            <a:off x="2775715" y="1826320"/>
            <a:ext cx="527928" cy="35747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ED06F7-A2F4-4FC8-BDE3-92DA61DFBF7B}"/>
              </a:ext>
            </a:extLst>
          </p:cNvPr>
          <p:cNvSpPr/>
          <p:nvPr/>
        </p:nvSpPr>
        <p:spPr>
          <a:xfrm>
            <a:off x="2487221" y="3257697"/>
            <a:ext cx="1383132" cy="317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resolves 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42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027" y="5260312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8490089" y="63622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715" y="5007479"/>
            <a:ext cx="1212913" cy="12129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EBD9F8-7448-43F4-A6AE-93677E025BFC}"/>
              </a:ext>
            </a:extLst>
          </p:cNvPr>
          <p:cNvSpPr/>
          <p:nvPr/>
        </p:nvSpPr>
        <p:spPr>
          <a:xfrm>
            <a:off x="10398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did:sov:1111</a:t>
            </a:r>
            <a:endParaRPr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FDF786-AE75-4EF1-98F2-B8D8F31CEFEA}"/>
              </a:ext>
            </a:extLst>
          </p:cNvPr>
          <p:cNvGrpSpPr/>
          <p:nvPr/>
        </p:nvGrpSpPr>
        <p:grpSpPr>
          <a:xfrm>
            <a:off x="1456982" y="5488558"/>
            <a:ext cx="829905" cy="557412"/>
            <a:chOff x="6651178" y="2992815"/>
            <a:chExt cx="997351" cy="769695"/>
          </a:xfrm>
        </p:grpSpPr>
        <p:pic>
          <p:nvPicPr>
            <p:cNvPr id="41" name="그래픽 40" descr="오래된 열쇠">
              <a:extLst>
                <a:ext uri="{FF2B5EF4-FFF2-40B4-BE49-F238E27FC236}">
                  <a16:creationId xmlns:a16="http://schemas.microsoft.com/office/drawing/2014/main" id="{0D6B7683-80C7-42C2-BB7D-3008C4137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E52EB-745B-4FAF-B22E-BB9AF8EEA83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1369C3-E685-44AF-8371-A4F9CBEDCEEC}"/>
              </a:ext>
            </a:extLst>
          </p:cNvPr>
          <p:cNvSpPr/>
          <p:nvPr/>
        </p:nvSpPr>
        <p:spPr>
          <a:xfrm>
            <a:off x="1753986" y="1491319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D42D88-9157-4BB0-95BB-50B8CDA9149D}"/>
              </a:ext>
            </a:extLst>
          </p:cNvPr>
          <p:cNvGrpSpPr/>
          <p:nvPr/>
        </p:nvGrpSpPr>
        <p:grpSpPr>
          <a:xfrm>
            <a:off x="1255310" y="536185"/>
            <a:ext cx="997351" cy="820285"/>
            <a:chOff x="6651178" y="2992815"/>
            <a:chExt cx="997351" cy="820285"/>
          </a:xfrm>
        </p:grpSpPr>
        <p:pic>
          <p:nvPicPr>
            <p:cNvPr id="34" name="그래픽 33" descr="오래된 열쇠">
              <a:extLst>
                <a:ext uri="{FF2B5EF4-FFF2-40B4-BE49-F238E27FC236}">
                  <a16:creationId xmlns:a16="http://schemas.microsoft.com/office/drawing/2014/main" id="{38E7D755-97D0-445D-AC05-78FF37A2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9AE250-7E75-4436-9A38-254F060982E4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D7ECD1-11EC-459C-BF18-14DE03CAC649}"/>
              </a:ext>
            </a:extLst>
          </p:cNvPr>
          <p:cNvGrpSpPr/>
          <p:nvPr/>
        </p:nvGrpSpPr>
        <p:grpSpPr>
          <a:xfrm>
            <a:off x="2345938" y="536185"/>
            <a:ext cx="948757" cy="820285"/>
            <a:chOff x="7741806" y="2992815"/>
            <a:chExt cx="948757" cy="820285"/>
          </a:xfrm>
        </p:grpSpPr>
        <p:pic>
          <p:nvPicPr>
            <p:cNvPr id="37" name="그래픽 36" descr="오래된 열쇠">
              <a:extLst>
                <a:ext uri="{FF2B5EF4-FFF2-40B4-BE49-F238E27FC236}">
                  <a16:creationId xmlns:a16="http://schemas.microsoft.com/office/drawing/2014/main" id="{2C60400A-BAA8-4289-8A53-E5A43357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DD25EA-FD48-474A-B8A3-81B84B2467A3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68693D-EA99-4824-8C2E-5A0E9CC4184C}"/>
              </a:ext>
            </a:extLst>
          </p:cNvPr>
          <p:cNvSpPr/>
          <p:nvPr/>
        </p:nvSpPr>
        <p:spPr>
          <a:xfrm>
            <a:off x="5309453" y="969037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AE6485-3BF2-4359-94D5-7C102DA81630}"/>
              </a:ext>
            </a:extLst>
          </p:cNvPr>
          <p:cNvSpPr/>
          <p:nvPr/>
        </p:nvSpPr>
        <p:spPr>
          <a:xfrm>
            <a:off x="4386558" y="1789899"/>
            <a:ext cx="3832906" cy="8609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DID Resolution</a:t>
            </a:r>
            <a:r>
              <a:rPr lang="ko-KR" altLang="en-US" dirty="0"/>
              <a:t>을 실행하는 소프트웨어 및 하드웨어의 구성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08635-2F7E-4552-8AEB-4BF954F5B622}"/>
              </a:ext>
            </a:extLst>
          </p:cNvPr>
          <p:cNvSpPr txBox="1"/>
          <p:nvPr/>
        </p:nvSpPr>
        <p:spPr>
          <a:xfrm>
            <a:off x="9106036" y="307440"/>
            <a:ext cx="308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https://dev.uniresolver.io/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941BFB-6D2A-4D2E-9CF5-7BC1297A4288}"/>
              </a:ext>
            </a:extLst>
          </p:cNvPr>
          <p:cNvSpPr/>
          <p:nvPr/>
        </p:nvSpPr>
        <p:spPr>
          <a:xfrm>
            <a:off x="4178299" y="2732803"/>
            <a:ext cx="4249424" cy="115205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DID Resolution</a:t>
            </a:r>
            <a:endParaRPr lang="en-US" altLang="ko-KR" sz="2000" dirty="0"/>
          </a:p>
          <a:p>
            <a:pPr algn="ctr"/>
            <a:r>
              <a:rPr lang="en-US" altLang="ko-KR" sz="1600" dirty="0"/>
              <a:t>DID</a:t>
            </a:r>
            <a:r>
              <a:rPr lang="ko-KR" altLang="en-US" sz="1600" dirty="0"/>
              <a:t>를 </a:t>
            </a:r>
            <a:r>
              <a:rPr lang="en-US" altLang="ko-KR" sz="1600" dirty="0"/>
              <a:t>input</a:t>
            </a:r>
            <a:r>
              <a:rPr lang="ko-KR" altLang="en-US" sz="1600" dirty="0"/>
              <a:t>값으로 취하고 그 값에 따른 </a:t>
            </a:r>
            <a:r>
              <a:rPr lang="en-US" altLang="ko-KR" sz="1600" dirty="0"/>
              <a:t>DID Document</a:t>
            </a:r>
            <a:r>
              <a:rPr lang="ko-KR" altLang="en-US" sz="1600" dirty="0"/>
              <a:t>를 생산하여 출력하는 함수</a:t>
            </a:r>
            <a:r>
              <a:rPr lang="en-US" altLang="ko-KR" sz="1600" dirty="0"/>
              <a:t>. </a:t>
            </a:r>
          </a:p>
          <a:p>
            <a:pPr algn="ctr"/>
            <a:r>
              <a:rPr lang="ko-KR" altLang="en-US" sz="1600" dirty="0"/>
              <a:t>즉</a:t>
            </a:r>
            <a:r>
              <a:rPr lang="en-US" altLang="ko-KR" sz="1600" dirty="0"/>
              <a:t>, DID Document</a:t>
            </a:r>
            <a:r>
              <a:rPr lang="ko-KR" altLang="en-US" sz="1600" dirty="0"/>
              <a:t>를 반환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307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027" y="5260312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8490089" y="63622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715" y="5007479"/>
            <a:ext cx="1212913" cy="12129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EBD9F8-7448-43F4-A6AE-93677E025BFC}"/>
              </a:ext>
            </a:extLst>
          </p:cNvPr>
          <p:cNvSpPr/>
          <p:nvPr/>
        </p:nvSpPr>
        <p:spPr>
          <a:xfrm>
            <a:off x="10398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did:sov:1111</a:t>
            </a:r>
            <a:endParaRPr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FDF786-AE75-4EF1-98F2-B8D8F31CEFEA}"/>
              </a:ext>
            </a:extLst>
          </p:cNvPr>
          <p:cNvGrpSpPr/>
          <p:nvPr/>
        </p:nvGrpSpPr>
        <p:grpSpPr>
          <a:xfrm>
            <a:off x="1456982" y="5488558"/>
            <a:ext cx="829905" cy="557412"/>
            <a:chOff x="6651178" y="2992815"/>
            <a:chExt cx="997351" cy="769695"/>
          </a:xfrm>
        </p:grpSpPr>
        <p:pic>
          <p:nvPicPr>
            <p:cNvPr id="41" name="그래픽 40" descr="오래된 열쇠">
              <a:extLst>
                <a:ext uri="{FF2B5EF4-FFF2-40B4-BE49-F238E27FC236}">
                  <a16:creationId xmlns:a16="http://schemas.microsoft.com/office/drawing/2014/main" id="{0D6B7683-80C7-42C2-BB7D-3008C4137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E52EB-745B-4FAF-B22E-BB9AF8EEA83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1369C3-E685-44AF-8371-A4F9CBEDCEEC}"/>
              </a:ext>
            </a:extLst>
          </p:cNvPr>
          <p:cNvSpPr/>
          <p:nvPr/>
        </p:nvSpPr>
        <p:spPr>
          <a:xfrm>
            <a:off x="1753986" y="1491319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D42D88-9157-4BB0-95BB-50B8CDA9149D}"/>
              </a:ext>
            </a:extLst>
          </p:cNvPr>
          <p:cNvGrpSpPr/>
          <p:nvPr/>
        </p:nvGrpSpPr>
        <p:grpSpPr>
          <a:xfrm>
            <a:off x="1255310" y="536185"/>
            <a:ext cx="997351" cy="820285"/>
            <a:chOff x="6651178" y="2992815"/>
            <a:chExt cx="997351" cy="820285"/>
          </a:xfrm>
        </p:grpSpPr>
        <p:pic>
          <p:nvPicPr>
            <p:cNvPr id="34" name="그래픽 33" descr="오래된 열쇠">
              <a:extLst>
                <a:ext uri="{FF2B5EF4-FFF2-40B4-BE49-F238E27FC236}">
                  <a16:creationId xmlns:a16="http://schemas.microsoft.com/office/drawing/2014/main" id="{38E7D755-97D0-445D-AC05-78FF37A2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9AE250-7E75-4436-9A38-254F060982E4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D7ECD1-11EC-459C-BF18-14DE03CAC649}"/>
              </a:ext>
            </a:extLst>
          </p:cNvPr>
          <p:cNvGrpSpPr/>
          <p:nvPr/>
        </p:nvGrpSpPr>
        <p:grpSpPr>
          <a:xfrm>
            <a:off x="2345938" y="536185"/>
            <a:ext cx="948757" cy="820285"/>
            <a:chOff x="7741806" y="2992815"/>
            <a:chExt cx="948757" cy="820285"/>
          </a:xfrm>
        </p:grpSpPr>
        <p:pic>
          <p:nvPicPr>
            <p:cNvPr id="37" name="그래픽 36" descr="오래된 열쇠">
              <a:extLst>
                <a:ext uri="{FF2B5EF4-FFF2-40B4-BE49-F238E27FC236}">
                  <a16:creationId xmlns:a16="http://schemas.microsoft.com/office/drawing/2014/main" id="{2C60400A-BAA8-4289-8A53-E5A43357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DD25EA-FD48-474A-B8A3-81B84B2467A3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68693D-EA99-4824-8C2E-5A0E9CC4184C}"/>
              </a:ext>
            </a:extLst>
          </p:cNvPr>
          <p:cNvSpPr/>
          <p:nvPr/>
        </p:nvSpPr>
        <p:spPr>
          <a:xfrm>
            <a:off x="1408070" y="306118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08635-2F7E-4552-8AEB-4BF954F5B622}"/>
              </a:ext>
            </a:extLst>
          </p:cNvPr>
          <p:cNvSpPr txBox="1"/>
          <p:nvPr/>
        </p:nvSpPr>
        <p:spPr>
          <a:xfrm>
            <a:off x="9106036" y="307440"/>
            <a:ext cx="308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https://dev.uniresolver.io/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ABEA75-CBD6-42F0-9F46-6F2C378500EC}"/>
              </a:ext>
            </a:extLst>
          </p:cNvPr>
          <p:cNvSpPr/>
          <p:nvPr/>
        </p:nvSpPr>
        <p:spPr>
          <a:xfrm>
            <a:off x="3490861" y="3283296"/>
            <a:ext cx="6670876" cy="3306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 Method </a:t>
            </a:r>
            <a:r>
              <a:rPr lang="ko-KR" altLang="en-US" sz="1600" dirty="0"/>
              <a:t>스펙에 따라 </a:t>
            </a:r>
            <a:r>
              <a:rPr lang="en-US" altLang="ko-KR" sz="1600" dirty="0"/>
              <a:t>DID </a:t>
            </a:r>
            <a:r>
              <a:rPr lang="ko-KR" altLang="en-US" sz="1600" dirty="0"/>
              <a:t>를 </a:t>
            </a:r>
            <a:r>
              <a:rPr lang="en-US" altLang="ko-KR" sz="1600" dirty="0"/>
              <a:t>DID Document</a:t>
            </a:r>
            <a:r>
              <a:rPr lang="ko-KR" altLang="en-US" sz="1600" dirty="0"/>
              <a:t>로 해석</a:t>
            </a:r>
            <a:r>
              <a:rPr lang="en-US" altLang="ko-KR" sz="1600" dirty="0"/>
              <a:t>(resolved)</a:t>
            </a:r>
            <a:endParaRPr lang="ko-KR" altLang="en-US" sz="1600" dirty="0"/>
          </a:p>
        </p:txBody>
      </p:sp>
      <p:pic>
        <p:nvPicPr>
          <p:cNvPr id="39" name="그래픽 38" descr="용지">
            <a:extLst>
              <a:ext uri="{FF2B5EF4-FFF2-40B4-BE49-F238E27FC236}">
                <a16:creationId xmlns:a16="http://schemas.microsoft.com/office/drawing/2014/main" id="{FCC239C3-2EC8-4E15-A939-8885F4B54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1815" y="5007479"/>
            <a:ext cx="1212913" cy="121291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DB369B-B797-473D-A979-34507E85D659}"/>
              </a:ext>
            </a:extLst>
          </p:cNvPr>
          <p:cNvSpPr/>
          <p:nvPr/>
        </p:nvSpPr>
        <p:spPr>
          <a:xfrm>
            <a:off x="34729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did:sov:2222</a:t>
            </a:r>
            <a:endParaRPr lang="ko-KR" altLang="en-US" sz="16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19AE336-91B7-47D1-917B-B8B285B36CED}"/>
              </a:ext>
            </a:extLst>
          </p:cNvPr>
          <p:cNvGrpSpPr/>
          <p:nvPr/>
        </p:nvGrpSpPr>
        <p:grpSpPr>
          <a:xfrm>
            <a:off x="3890082" y="5488558"/>
            <a:ext cx="829905" cy="557412"/>
            <a:chOff x="6651178" y="2992815"/>
            <a:chExt cx="997351" cy="769695"/>
          </a:xfrm>
        </p:grpSpPr>
        <p:pic>
          <p:nvPicPr>
            <p:cNvPr id="44" name="그래픽 43" descr="오래된 열쇠">
              <a:extLst>
                <a:ext uri="{FF2B5EF4-FFF2-40B4-BE49-F238E27FC236}">
                  <a16:creationId xmlns:a16="http://schemas.microsoft.com/office/drawing/2014/main" id="{5019D805-54A5-4450-9833-5D18462F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46F50A-6E0C-4C8A-A5DC-EF67330ACE6A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6" name="그래픽 45" descr="용지">
            <a:extLst>
              <a:ext uri="{FF2B5EF4-FFF2-40B4-BE49-F238E27FC236}">
                <a16:creationId xmlns:a16="http://schemas.microsoft.com/office/drawing/2014/main" id="{27E1C9C3-1E60-4C87-A54E-698F21AC8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4913" y="5007479"/>
            <a:ext cx="1212913" cy="121291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9FA317-D83B-4B21-B65F-6BE9CD18FBBF}"/>
              </a:ext>
            </a:extLst>
          </p:cNvPr>
          <p:cNvSpPr/>
          <p:nvPr/>
        </p:nvSpPr>
        <p:spPr>
          <a:xfrm>
            <a:off x="5906004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did:sov:3333</a:t>
            </a:r>
            <a:endParaRPr lang="ko-KR" altLang="en-US" sz="16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83DCAB-CB85-45E6-9859-4A9C266B7533}"/>
              </a:ext>
            </a:extLst>
          </p:cNvPr>
          <p:cNvGrpSpPr/>
          <p:nvPr/>
        </p:nvGrpSpPr>
        <p:grpSpPr>
          <a:xfrm>
            <a:off x="6323180" y="5488558"/>
            <a:ext cx="829905" cy="557412"/>
            <a:chOff x="6651178" y="2992815"/>
            <a:chExt cx="997351" cy="769695"/>
          </a:xfrm>
        </p:grpSpPr>
        <p:pic>
          <p:nvPicPr>
            <p:cNvPr id="49" name="그래픽 48" descr="오래된 열쇠">
              <a:extLst>
                <a:ext uri="{FF2B5EF4-FFF2-40B4-BE49-F238E27FC236}">
                  <a16:creationId xmlns:a16="http://schemas.microsoft.com/office/drawing/2014/main" id="{A97C63A3-957A-4A55-B0E6-47B194A26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0BD451-07B1-482D-9161-8B6A6CF4827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54435154-B49D-43ED-98E7-7C78F6F773A9}"/>
              </a:ext>
            </a:extLst>
          </p:cNvPr>
          <p:cNvSpPr/>
          <p:nvPr/>
        </p:nvSpPr>
        <p:spPr>
          <a:xfrm>
            <a:off x="2187522" y="2035743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616468-B128-41CE-91B8-3DD106A0A034}"/>
              </a:ext>
            </a:extLst>
          </p:cNvPr>
          <p:cNvSpPr/>
          <p:nvPr/>
        </p:nvSpPr>
        <p:spPr>
          <a:xfrm>
            <a:off x="3492834" y="2925490"/>
            <a:ext cx="1810686" cy="35721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FF0000"/>
                </a:solidFill>
              </a:rPr>
              <a:t>sov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A0BD1F-BA9B-4618-9ABE-209F94A2C539}"/>
              </a:ext>
            </a:extLst>
          </p:cNvPr>
          <p:cNvSpPr/>
          <p:nvPr/>
        </p:nvSpPr>
        <p:spPr>
          <a:xfrm>
            <a:off x="3027162" y="2045053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    dereference(                     )  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C283A-5FCE-4C02-8457-C1F6BC23D235}"/>
              </a:ext>
            </a:extLst>
          </p:cNvPr>
          <p:cNvSpPr/>
          <p:nvPr/>
        </p:nvSpPr>
        <p:spPr>
          <a:xfrm>
            <a:off x="4852834" y="2198838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7F31B11B-E9C1-4BE1-AF8E-1EF5FC9E57CB}"/>
              </a:ext>
            </a:extLst>
          </p:cNvPr>
          <p:cNvSpPr/>
          <p:nvPr/>
        </p:nvSpPr>
        <p:spPr>
          <a:xfrm>
            <a:off x="2174939" y="3907095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76AE77A-BA57-4ACF-AC34-13C49F878DAF}"/>
              </a:ext>
            </a:extLst>
          </p:cNvPr>
          <p:cNvSpPr/>
          <p:nvPr/>
        </p:nvSpPr>
        <p:spPr>
          <a:xfrm>
            <a:off x="812800" y="4881931"/>
            <a:ext cx="1902650" cy="17220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0F1474-905C-44B7-A4C6-DC928D7BC2BF}"/>
              </a:ext>
            </a:extLst>
          </p:cNvPr>
          <p:cNvSpPr/>
          <p:nvPr/>
        </p:nvSpPr>
        <p:spPr>
          <a:xfrm>
            <a:off x="2876979" y="3994025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      resolve(                      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D6BDB8-0C9F-4E6C-91C7-B5E64DB8B652}"/>
              </a:ext>
            </a:extLst>
          </p:cNvPr>
          <p:cNvSpPr/>
          <p:nvPr/>
        </p:nvSpPr>
        <p:spPr>
          <a:xfrm>
            <a:off x="4398177" y="4147810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386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 animBg="1"/>
      <p:bldP spid="7" grpId="0" animBg="1"/>
      <p:bldP spid="9" grpId="0" animBg="1"/>
      <p:bldP spid="10" grpId="0" animBg="1"/>
      <p:bldP spid="54" grpId="0" animBg="1"/>
      <p:bldP spid="11" grpId="0" animBg="1"/>
      <p:bldP spid="55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027" y="5260312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8490089" y="63622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D60B9A-806F-4D7D-971B-725F9121A666}"/>
              </a:ext>
            </a:extLst>
          </p:cNvPr>
          <p:cNvGrpSpPr/>
          <p:nvPr/>
        </p:nvGrpSpPr>
        <p:grpSpPr>
          <a:xfrm>
            <a:off x="1039806" y="5007479"/>
            <a:ext cx="1510733" cy="1433839"/>
            <a:chOff x="1039806" y="5007479"/>
            <a:chExt cx="1510733" cy="1433839"/>
          </a:xfrm>
        </p:grpSpPr>
        <p:pic>
          <p:nvPicPr>
            <p:cNvPr id="32" name="그래픽 31" descr="용지">
              <a:extLst>
                <a:ext uri="{FF2B5EF4-FFF2-40B4-BE49-F238E27FC236}">
                  <a16:creationId xmlns:a16="http://schemas.microsoft.com/office/drawing/2014/main" id="{E8B42A72-DD71-4DE2-AC0C-11D94ECC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88715" y="5007479"/>
              <a:ext cx="1212913" cy="1212911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EBD9F8-7448-43F4-A6AE-93677E025BFC}"/>
                </a:ext>
              </a:extLst>
            </p:cNvPr>
            <p:cNvSpPr/>
            <p:nvPr/>
          </p:nvSpPr>
          <p:spPr>
            <a:xfrm>
              <a:off x="1039806" y="6167771"/>
              <a:ext cx="1510733" cy="273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did:sov:1111</a:t>
              </a:r>
              <a:endParaRPr lang="ko-KR" altLang="en-US" sz="1600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EFDF786-AE75-4EF1-98F2-B8D8F31CEFEA}"/>
                </a:ext>
              </a:extLst>
            </p:cNvPr>
            <p:cNvGrpSpPr/>
            <p:nvPr/>
          </p:nvGrpSpPr>
          <p:grpSpPr>
            <a:xfrm>
              <a:off x="1456982" y="5488558"/>
              <a:ext cx="829905" cy="557412"/>
              <a:chOff x="6651178" y="2992815"/>
              <a:chExt cx="997351" cy="769695"/>
            </a:xfrm>
          </p:grpSpPr>
          <p:pic>
            <p:nvPicPr>
              <p:cNvPr id="41" name="그래픽 40" descr="오래된 열쇠">
                <a:extLst>
                  <a:ext uri="{FF2B5EF4-FFF2-40B4-BE49-F238E27FC236}">
                    <a16:creationId xmlns:a16="http://schemas.microsoft.com/office/drawing/2014/main" id="{0D6B7683-80C7-42C2-BB7D-3008C4137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1178" y="2992815"/>
                <a:ext cx="733699" cy="73369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CE52EB-745B-4FAF-B22E-BB9AF8EEA83C}"/>
                  </a:ext>
                </a:extLst>
              </p:cNvPr>
              <p:cNvSpPr txBox="1"/>
              <p:nvPr/>
            </p:nvSpPr>
            <p:spPr>
              <a:xfrm>
                <a:off x="7008107" y="3443768"/>
                <a:ext cx="640422" cy="31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i="1" dirty="0">
                    <a:solidFill>
                      <a:srgbClr val="FF0000"/>
                    </a:solidFill>
                  </a:rPr>
                  <a:t>PUB</a:t>
                </a:r>
                <a:endParaRPr lang="ko-KR" altLang="en-US" sz="900" b="1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1369C3-E685-44AF-8371-A4F9CBEDCEEC}"/>
              </a:ext>
            </a:extLst>
          </p:cNvPr>
          <p:cNvSpPr/>
          <p:nvPr/>
        </p:nvSpPr>
        <p:spPr>
          <a:xfrm>
            <a:off x="1753986" y="1491319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D42D88-9157-4BB0-95BB-50B8CDA9149D}"/>
              </a:ext>
            </a:extLst>
          </p:cNvPr>
          <p:cNvGrpSpPr/>
          <p:nvPr/>
        </p:nvGrpSpPr>
        <p:grpSpPr>
          <a:xfrm>
            <a:off x="1255310" y="536185"/>
            <a:ext cx="997351" cy="820285"/>
            <a:chOff x="6651178" y="2992815"/>
            <a:chExt cx="997351" cy="820285"/>
          </a:xfrm>
        </p:grpSpPr>
        <p:pic>
          <p:nvPicPr>
            <p:cNvPr id="34" name="그래픽 33" descr="오래된 열쇠">
              <a:extLst>
                <a:ext uri="{FF2B5EF4-FFF2-40B4-BE49-F238E27FC236}">
                  <a16:creationId xmlns:a16="http://schemas.microsoft.com/office/drawing/2014/main" id="{38E7D755-97D0-445D-AC05-78FF37A2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9AE250-7E75-4436-9A38-254F060982E4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D7ECD1-11EC-459C-BF18-14DE03CAC649}"/>
              </a:ext>
            </a:extLst>
          </p:cNvPr>
          <p:cNvGrpSpPr/>
          <p:nvPr/>
        </p:nvGrpSpPr>
        <p:grpSpPr>
          <a:xfrm>
            <a:off x="2345938" y="536185"/>
            <a:ext cx="948757" cy="820285"/>
            <a:chOff x="7741806" y="2992815"/>
            <a:chExt cx="948757" cy="820285"/>
          </a:xfrm>
        </p:grpSpPr>
        <p:pic>
          <p:nvPicPr>
            <p:cNvPr id="37" name="그래픽 36" descr="오래된 열쇠">
              <a:extLst>
                <a:ext uri="{FF2B5EF4-FFF2-40B4-BE49-F238E27FC236}">
                  <a16:creationId xmlns:a16="http://schemas.microsoft.com/office/drawing/2014/main" id="{2C60400A-BAA8-4289-8A53-E5A43357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DD25EA-FD48-474A-B8A3-81B84B2467A3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68693D-EA99-4824-8C2E-5A0E9CC4184C}"/>
              </a:ext>
            </a:extLst>
          </p:cNvPr>
          <p:cNvSpPr/>
          <p:nvPr/>
        </p:nvSpPr>
        <p:spPr>
          <a:xfrm>
            <a:off x="1408070" y="306118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08635-2F7E-4552-8AEB-4BF954F5B622}"/>
              </a:ext>
            </a:extLst>
          </p:cNvPr>
          <p:cNvSpPr txBox="1"/>
          <p:nvPr/>
        </p:nvSpPr>
        <p:spPr>
          <a:xfrm>
            <a:off x="9106036" y="307440"/>
            <a:ext cx="308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https://dev.uniresolver.io/</a:t>
            </a:r>
            <a:endParaRPr lang="ko-KR" altLang="en-US" dirty="0"/>
          </a:p>
        </p:txBody>
      </p:sp>
      <p:pic>
        <p:nvPicPr>
          <p:cNvPr id="39" name="그래픽 38" descr="용지">
            <a:extLst>
              <a:ext uri="{FF2B5EF4-FFF2-40B4-BE49-F238E27FC236}">
                <a16:creationId xmlns:a16="http://schemas.microsoft.com/office/drawing/2014/main" id="{FCC239C3-2EC8-4E15-A939-8885F4B54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1815" y="5007479"/>
            <a:ext cx="1212913" cy="121291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DB369B-B797-473D-A979-34507E85D659}"/>
              </a:ext>
            </a:extLst>
          </p:cNvPr>
          <p:cNvSpPr/>
          <p:nvPr/>
        </p:nvSpPr>
        <p:spPr>
          <a:xfrm>
            <a:off x="34729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did:sov:2222</a:t>
            </a:r>
            <a:endParaRPr lang="ko-KR" altLang="en-US" sz="16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19AE336-91B7-47D1-917B-B8B285B36CED}"/>
              </a:ext>
            </a:extLst>
          </p:cNvPr>
          <p:cNvGrpSpPr/>
          <p:nvPr/>
        </p:nvGrpSpPr>
        <p:grpSpPr>
          <a:xfrm>
            <a:off x="3890082" y="5488558"/>
            <a:ext cx="829905" cy="557412"/>
            <a:chOff x="6651178" y="2992815"/>
            <a:chExt cx="997351" cy="769695"/>
          </a:xfrm>
        </p:grpSpPr>
        <p:pic>
          <p:nvPicPr>
            <p:cNvPr id="44" name="그래픽 43" descr="오래된 열쇠">
              <a:extLst>
                <a:ext uri="{FF2B5EF4-FFF2-40B4-BE49-F238E27FC236}">
                  <a16:creationId xmlns:a16="http://schemas.microsoft.com/office/drawing/2014/main" id="{5019D805-54A5-4450-9833-5D18462F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46F50A-6E0C-4C8A-A5DC-EF67330ACE6A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6" name="그래픽 45" descr="용지">
            <a:extLst>
              <a:ext uri="{FF2B5EF4-FFF2-40B4-BE49-F238E27FC236}">
                <a16:creationId xmlns:a16="http://schemas.microsoft.com/office/drawing/2014/main" id="{27E1C9C3-1E60-4C87-A54E-698F21AC8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4913" y="5007479"/>
            <a:ext cx="1212913" cy="121291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9FA317-D83B-4B21-B65F-6BE9CD18FBBF}"/>
              </a:ext>
            </a:extLst>
          </p:cNvPr>
          <p:cNvSpPr/>
          <p:nvPr/>
        </p:nvSpPr>
        <p:spPr>
          <a:xfrm>
            <a:off x="5906004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did:sov:3333</a:t>
            </a:r>
            <a:endParaRPr lang="ko-KR" altLang="en-US" sz="16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83DCAB-CB85-45E6-9859-4A9C266B7533}"/>
              </a:ext>
            </a:extLst>
          </p:cNvPr>
          <p:cNvGrpSpPr/>
          <p:nvPr/>
        </p:nvGrpSpPr>
        <p:grpSpPr>
          <a:xfrm>
            <a:off x="6323180" y="5488558"/>
            <a:ext cx="829905" cy="557412"/>
            <a:chOff x="6651178" y="2992815"/>
            <a:chExt cx="997351" cy="769695"/>
          </a:xfrm>
        </p:grpSpPr>
        <p:pic>
          <p:nvPicPr>
            <p:cNvPr id="49" name="그래픽 48" descr="오래된 열쇠">
              <a:extLst>
                <a:ext uri="{FF2B5EF4-FFF2-40B4-BE49-F238E27FC236}">
                  <a16:creationId xmlns:a16="http://schemas.microsoft.com/office/drawing/2014/main" id="{A97C63A3-957A-4A55-B0E6-47B194A26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0BD451-07B1-482D-9161-8B6A6CF4827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7F31B11B-E9C1-4BE1-AF8E-1EF5FC9E57CB}"/>
              </a:ext>
            </a:extLst>
          </p:cNvPr>
          <p:cNvSpPr/>
          <p:nvPr/>
        </p:nvSpPr>
        <p:spPr>
          <a:xfrm rot="10800000">
            <a:off x="2174939" y="3907095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3EC2545-4F0F-4948-8CE5-3FBF166EFE16}"/>
              </a:ext>
            </a:extLst>
          </p:cNvPr>
          <p:cNvGrpSpPr/>
          <p:nvPr/>
        </p:nvGrpSpPr>
        <p:grpSpPr>
          <a:xfrm>
            <a:off x="4079361" y="641065"/>
            <a:ext cx="1510733" cy="1433839"/>
            <a:chOff x="1039806" y="5007479"/>
            <a:chExt cx="1510733" cy="1433839"/>
          </a:xfrm>
        </p:grpSpPr>
        <p:pic>
          <p:nvPicPr>
            <p:cNvPr id="56" name="그래픽 55" descr="용지">
              <a:extLst>
                <a:ext uri="{FF2B5EF4-FFF2-40B4-BE49-F238E27FC236}">
                  <a16:creationId xmlns:a16="http://schemas.microsoft.com/office/drawing/2014/main" id="{CB8796CD-96D4-471C-968A-CCF6DAFC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88715" y="5007479"/>
              <a:ext cx="1212913" cy="1212911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E26E14-D695-4731-AC39-4156C736B6E2}"/>
                </a:ext>
              </a:extLst>
            </p:cNvPr>
            <p:cNvSpPr/>
            <p:nvPr/>
          </p:nvSpPr>
          <p:spPr>
            <a:xfrm>
              <a:off x="1039806" y="6167771"/>
              <a:ext cx="1510733" cy="273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did:sov:1111</a:t>
              </a:r>
              <a:endParaRPr lang="ko-KR" altLang="en-US" sz="1600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1F9034B-E58D-4BF5-A0CA-CD788146F5BC}"/>
                </a:ext>
              </a:extLst>
            </p:cNvPr>
            <p:cNvGrpSpPr/>
            <p:nvPr/>
          </p:nvGrpSpPr>
          <p:grpSpPr>
            <a:xfrm>
              <a:off x="1456982" y="5488558"/>
              <a:ext cx="829905" cy="557412"/>
              <a:chOff x="6651178" y="2992815"/>
              <a:chExt cx="997351" cy="769695"/>
            </a:xfrm>
          </p:grpSpPr>
          <p:pic>
            <p:nvPicPr>
              <p:cNvPr id="59" name="그래픽 58" descr="오래된 열쇠">
                <a:extLst>
                  <a:ext uri="{FF2B5EF4-FFF2-40B4-BE49-F238E27FC236}">
                    <a16:creationId xmlns:a16="http://schemas.microsoft.com/office/drawing/2014/main" id="{B9171706-A2B0-41DE-964F-A3DB6DDD4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1178" y="2992815"/>
                <a:ext cx="733699" cy="733699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FB96A-35BF-4C1F-BD42-AC8FF67C932F}"/>
                  </a:ext>
                </a:extLst>
              </p:cNvPr>
              <p:cNvSpPr txBox="1"/>
              <p:nvPr/>
            </p:nvSpPr>
            <p:spPr>
              <a:xfrm>
                <a:off x="7008107" y="3443768"/>
                <a:ext cx="640422" cy="31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i="1" dirty="0">
                    <a:solidFill>
                      <a:srgbClr val="FF0000"/>
                    </a:solidFill>
                  </a:rPr>
                  <a:t>PUB</a:t>
                </a:r>
                <a:endParaRPr lang="ko-KR" altLang="en-US" sz="900" b="1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D2E595A-A3A8-42F1-B25F-1A80416727B3}"/>
              </a:ext>
            </a:extLst>
          </p:cNvPr>
          <p:cNvSpPr/>
          <p:nvPr/>
        </p:nvSpPr>
        <p:spPr>
          <a:xfrm rot="13045368">
            <a:off x="3425544" y="2143305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5CD3C9-5211-42FC-9881-521D5E1583DF}"/>
              </a:ext>
            </a:extLst>
          </p:cNvPr>
          <p:cNvSpPr/>
          <p:nvPr/>
        </p:nvSpPr>
        <p:spPr>
          <a:xfrm>
            <a:off x="4079361" y="2074904"/>
            <a:ext cx="1510733" cy="870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resolution</a:t>
            </a:r>
          </a:p>
          <a:p>
            <a:pPr algn="ctr"/>
            <a:r>
              <a:rPr lang="en-US" altLang="ko-KR" dirty="0"/>
              <a:t>metadata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14FE58-B08B-4E8F-9B02-93B1B1F2ABBB}"/>
              </a:ext>
            </a:extLst>
          </p:cNvPr>
          <p:cNvSpPr/>
          <p:nvPr/>
        </p:nvSpPr>
        <p:spPr>
          <a:xfrm>
            <a:off x="4079361" y="2074904"/>
            <a:ext cx="6285378" cy="2631163"/>
          </a:xfrm>
          <a:prstGeom prst="rect">
            <a:avLst/>
          </a:prstGeom>
          <a:noFill/>
          <a:ln w="41275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28A6D-AEEC-497C-A07A-3D87F498377D}"/>
              </a:ext>
            </a:extLst>
          </p:cNvPr>
          <p:cNvSpPr/>
          <p:nvPr/>
        </p:nvSpPr>
        <p:spPr>
          <a:xfrm>
            <a:off x="5742606" y="2204553"/>
            <a:ext cx="4221500" cy="42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didUrl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583F3D-801B-4103-B5E2-B8CABF8275B2}"/>
              </a:ext>
            </a:extLst>
          </p:cNvPr>
          <p:cNvSpPr/>
          <p:nvPr/>
        </p:nvSpPr>
        <p:spPr>
          <a:xfrm>
            <a:off x="5742606" y="2638565"/>
            <a:ext cx="4221500" cy="180771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didUrlString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did</a:t>
            </a:r>
            <a:r>
              <a:rPr lang="en-US" altLang="ko-KR" sz="1600" dirty="0"/>
              <a:t> : </a:t>
            </a:r>
            <a:r>
              <a:rPr lang="en-US" altLang="ko-KR" sz="1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didString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method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methodSpecificId</a:t>
            </a:r>
            <a:endParaRPr lang="en-US" altLang="ko-KR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path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fragment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parameters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2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3" grpId="0" animBg="1"/>
      <p:bldP spid="15" grpId="0" animBg="1"/>
      <p:bldP spid="17" grpId="0" animBg="1"/>
      <p:bldP spid="19" grpId="0" animBg="1"/>
      <p:bldP spid="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B2978-1FBF-490C-843C-E9C48A22945B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did:sov:1111#key-1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4325994" y="1370772"/>
            <a:ext cx="527928" cy="2409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4" name="그래픽 3" descr="블록체인">
            <a:extLst>
              <a:ext uri="{FF2B5EF4-FFF2-40B4-BE49-F238E27FC236}">
                <a16:creationId xmlns:a16="http://schemas.microsoft.com/office/drawing/2014/main" id="{C5DB2D19-8ECE-4FEE-A1C5-AADCB3F1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343" y="1900912"/>
            <a:ext cx="1069712" cy="1069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7C9BC7-0FE6-42F6-96E4-8386862B3D04}"/>
              </a:ext>
            </a:extLst>
          </p:cNvPr>
          <p:cNvSpPr/>
          <p:nvPr/>
        </p:nvSpPr>
        <p:spPr>
          <a:xfrm>
            <a:off x="5152405" y="30028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52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124B36-3550-4E6E-AE99-51723E2A2672}"/>
              </a:ext>
            </a:extLst>
          </p:cNvPr>
          <p:cNvGrpSpPr/>
          <p:nvPr/>
        </p:nvGrpSpPr>
        <p:grpSpPr>
          <a:xfrm>
            <a:off x="5152405" y="1900912"/>
            <a:ext cx="2679588" cy="1528088"/>
            <a:chOff x="5152405" y="1900912"/>
            <a:chExt cx="2679588" cy="1528088"/>
          </a:xfrm>
        </p:grpSpPr>
        <p:pic>
          <p:nvPicPr>
            <p:cNvPr id="26" name="그래픽 25" descr="블록체인">
              <a:extLst>
                <a:ext uri="{FF2B5EF4-FFF2-40B4-BE49-F238E27FC236}">
                  <a16:creationId xmlns:a16="http://schemas.microsoft.com/office/drawing/2014/main" id="{C9495902-CD97-4852-8A6A-845C4AC5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7343" y="1900912"/>
              <a:ext cx="1069712" cy="10697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EE027E-DAFB-469A-AAFC-D3BE54223F3A}"/>
                </a:ext>
              </a:extLst>
            </p:cNvPr>
            <p:cNvSpPr/>
            <p:nvPr/>
          </p:nvSpPr>
          <p:spPr>
            <a:xfrm>
              <a:off x="5152405" y="3002831"/>
              <a:ext cx="2679588" cy="426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Blockchain Network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A9BF7-75F9-4520-B00D-B67EF443222B}"/>
              </a:ext>
            </a:extLst>
          </p:cNvPr>
          <p:cNvSpPr/>
          <p:nvPr/>
        </p:nvSpPr>
        <p:spPr>
          <a:xfrm>
            <a:off x="4514849" y="343283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B2978-1FBF-490C-843C-E9C48A22945B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did:sov:1111#key-1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3608627" y="2088140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B7E21B4-1827-4AD3-AC3C-595F1F59356A}"/>
              </a:ext>
            </a:extLst>
          </p:cNvPr>
          <p:cNvSpPr/>
          <p:nvPr/>
        </p:nvSpPr>
        <p:spPr>
          <a:xfrm rot="5400000">
            <a:off x="3608627" y="261606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5" name="그래픽 4" descr="용지">
            <a:extLst>
              <a:ext uri="{FF2B5EF4-FFF2-40B4-BE49-F238E27FC236}">
                <a16:creationId xmlns:a16="http://schemas.microsoft.com/office/drawing/2014/main" id="{D28DE53F-8F45-4A4D-8C68-45A506B4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784" y="2950349"/>
            <a:ext cx="904520" cy="90451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445DFA-6652-4446-9352-F2811E6EEEBA}"/>
              </a:ext>
            </a:extLst>
          </p:cNvPr>
          <p:cNvSpPr/>
          <p:nvPr/>
        </p:nvSpPr>
        <p:spPr>
          <a:xfrm>
            <a:off x="4710223" y="1456661"/>
            <a:ext cx="4497572" cy="19723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AC0D3D-5371-4456-94FB-057481F3F98B}"/>
              </a:ext>
            </a:extLst>
          </p:cNvPr>
          <p:cNvSpPr/>
          <p:nvPr/>
        </p:nvSpPr>
        <p:spPr>
          <a:xfrm>
            <a:off x="2348748" y="3628346"/>
            <a:ext cx="1592591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24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1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124B36-3550-4E6E-AE99-51723E2A2672}"/>
              </a:ext>
            </a:extLst>
          </p:cNvPr>
          <p:cNvGrpSpPr/>
          <p:nvPr/>
        </p:nvGrpSpPr>
        <p:grpSpPr>
          <a:xfrm>
            <a:off x="5152405" y="1900912"/>
            <a:ext cx="2679588" cy="1528088"/>
            <a:chOff x="5152405" y="1900912"/>
            <a:chExt cx="2679588" cy="1528088"/>
          </a:xfrm>
        </p:grpSpPr>
        <p:pic>
          <p:nvPicPr>
            <p:cNvPr id="26" name="그래픽 25" descr="블록체인">
              <a:extLst>
                <a:ext uri="{FF2B5EF4-FFF2-40B4-BE49-F238E27FC236}">
                  <a16:creationId xmlns:a16="http://schemas.microsoft.com/office/drawing/2014/main" id="{C9495902-CD97-4852-8A6A-845C4AC5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7343" y="1900912"/>
              <a:ext cx="1069712" cy="10697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EE027E-DAFB-469A-AAFC-D3BE54223F3A}"/>
                </a:ext>
              </a:extLst>
            </p:cNvPr>
            <p:cNvSpPr/>
            <p:nvPr/>
          </p:nvSpPr>
          <p:spPr>
            <a:xfrm>
              <a:off x="5152405" y="3002831"/>
              <a:ext cx="2679588" cy="426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Blockchain Network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A9BF7-75F9-4520-B00D-B67EF443222B}"/>
              </a:ext>
            </a:extLst>
          </p:cNvPr>
          <p:cNvSpPr/>
          <p:nvPr/>
        </p:nvSpPr>
        <p:spPr>
          <a:xfrm>
            <a:off x="4514849" y="343283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B2978-1FBF-490C-843C-E9C48A22945B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did:sov:1111#key-1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3608627" y="2088140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B7E21B4-1827-4AD3-AC3C-595F1F59356A}"/>
              </a:ext>
            </a:extLst>
          </p:cNvPr>
          <p:cNvSpPr/>
          <p:nvPr/>
        </p:nvSpPr>
        <p:spPr>
          <a:xfrm rot="5400000">
            <a:off x="3608627" y="261606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5" name="그래픽 4" descr="용지">
            <a:extLst>
              <a:ext uri="{FF2B5EF4-FFF2-40B4-BE49-F238E27FC236}">
                <a16:creationId xmlns:a16="http://schemas.microsoft.com/office/drawing/2014/main" id="{D28DE53F-8F45-4A4D-8C68-45A506B4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784" y="2950349"/>
            <a:ext cx="904520" cy="90451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445DFA-6652-4446-9352-F2811E6EEEBA}"/>
              </a:ext>
            </a:extLst>
          </p:cNvPr>
          <p:cNvSpPr/>
          <p:nvPr/>
        </p:nvSpPr>
        <p:spPr>
          <a:xfrm>
            <a:off x="4710223" y="1701209"/>
            <a:ext cx="2158410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306DC1-770C-4313-A0B6-222B62E83F64}"/>
              </a:ext>
            </a:extLst>
          </p:cNvPr>
          <p:cNvSpPr/>
          <p:nvPr/>
        </p:nvSpPr>
        <p:spPr>
          <a:xfrm>
            <a:off x="4868645" y="3676821"/>
            <a:ext cx="4105234" cy="9816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4CEA7BD3-5691-4850-B65F-17611F4D4690}"/>
              </a:ext>
            </a:extLst>
          </p:cNvPr>
          <p:cNvSpPr/>
          <p:nvPr/>
        </p:nvSpPr>
        <p:spPr>
          <a:xfrm>
            <a:off x="1972811" y="332491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E7454B-BD4E-4AC6-8BD7-546CF4605230}"/>
              </a:ext>
            </a:extLst>
          </p:cNvPr>
          <p:cNvSpPr/>
          <p:nvPr/>
        </p:nvSpPr>
        <p:spPr>
          <a:xfrm>
            <a:off x="120650" y="4342286"/>
            <a:ext cx="4239359" cy="242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"@context": "https://www.w3.org/ns/did/v1",</a:t>
            </a:r>
          </a:p>
          <a:p>
            <a:r>
              <a:rPr lang="en-US" altLang="ko-KR" sz="1400" dirty="0"/>
              <a:t>  "id": "did:sov:1111#keys-1",</a:t>
            </a:r>
          </a:p>
          <a:p>
            <a:r>
              <a:rPr lang="en-US" altLang="ko-KR" sz="1400" dirty="0"/>
              <a:t>  "type": "Ed25519VerificationKey2018",</a:t>
            </a:r>
          </a:p>
          <a:p>
            <a:r>
              <a:rPr lang="en-US" altLang="ko-KR" sz="1400" dirty="0"/>
              <a:t>  "publicKeyBase58": "H3C2AVvLMv6gmMN"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0E6FAC3-6D77-456C-A56F-D8973181B43A}"/>
              </a:ext>
            </a:extLst>
          </p:cNvPr>
          <p:cNvSpPr/>
          <p:nvPr/>
        </p:nvSpPr>
        <p:spPr>
          <a:xfrm>
            <a:off x="2348748" y="3628346"/>
            <a:ext cx="1592591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32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B2978-1FBF-490C-843C-E9C48A22945B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did:sov:1111?service=</a:t>
            </a:r>
            <a:r>
              <a:rPr lang="en-US" altLang="ko-KR" sz="1200" dirty="0" err="1"/>
              <a:t>vcs&amp;relative-ref</a:t>
            </a:r>
            <a:r>
              <a:rPr lang="en-US" altLang="ko-KR" sz="1200" dirty="0"/>
              <a:t>=/</a:t>
            </a:r>
            <a:r>
              <a:rPr lang="en-US" altLang="ko-KR" sz="1200" dirty="0" err="1"/>
              <a:t>open?qry</a:t>
            </a:r>
            <a:r>
              <a:rPr lang="en-US" altLang="ko-KR" sz="1200" dirty="0"/>
              <a:t>=bob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4325994" y="1370772"/>
            <a:ext cx="527928" cy="2409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4" name="그래픽 3" descr="블록체인">
            <a:extLst>
              <a:ext uri="{FF2B5EF4-FFF2-40B4-BE49-F238E27FC236}">
                <a16:creationId xmlns:a16="http://schemas.microsoft.com/office/drawing/2014/main" id="{C5DB2D19-8ECE-4FEE-A1C5-AADCB3F1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343" y="1900912"/>
            <a:ext cx="1069712" cy="1069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7C9BC7-0FE6-42F6-96E4-8386862B3D04}"/>
              </a:ext>
            </a:extLst>
          </p:cNvPr>
          <p:cNvSpPr/>
          <p:nvPr/>
        </p:nvSpPr>
        <p:spPr>
          <a:xfrm>
            <a:off x="5152405" y="30028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4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257E99-4E2F-4B4A-9298-6D369EAE528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Overview</a:t>
            </a:r>
            <a:endParaRPr lang="ko-KR" altLang="en-US" dirty="0"/>
          </a:p>
        </p:txBody>
      </p:sp>
      <p:pic>
        <p:nvPicPr>
          <p:cNvPr id="2" name="그래픽 1" descr="건물">
            <a:extLst>
              <a:ext uri="{FF2B5EF4-FFF2-40B4-BE49-F238E27FC236}">
                <a16:creationId xmlns:a16="http://schemas.microsoft.com/office/drawing/2014/main" id="{5FC17D20-87DD-44E7-B629-A68B5AE0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721" y="1239746"/>
            <a:ext cx="1302327" cy="12819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3FAAF5-7E9A-454A-B8A0-BB82E01D9242}"/>
              </a:ext>
            </a:extLst>
          </p:cNvPr>
          <p:cNvSpPr/>
          <p:nvPr/>
        </p:nvSpPr>
        <p:spPr>
          <a:xfrm>
            <a:off x="10195324" y="2529086"/>
            <a:ext cx="1399119" cy="4261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회사 채용자</a:t>
            </a:r>
          </a:p>
        </p:txBody>
      </p:sp>
      <p:pic>
        <p:nvPicPr>
          <p:cNvPr id="4" name="그래픽 3" descr="학교">
            <a:extLst>
              <a:ext uri="{FF2B5EF4-FFF2-40B4-BE49-F238E27FC236}">
                <a16:creationId xmlns:a16="http://schemas.microsoft.com/office/drawing/2014/main" id="{85711C78-CDA1-4747-91DF-6696C691B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5439" y="2521655"/>
            <a:ext cx="1540143" cy="1540143"/>
          </a:xfrm>
          <a:prstGeom prst="rect">
            <a:avLst/>
          </a:prstGeom>
        </p:spPr>
      </p:pic>
      <p:pic>
        <p:nvPicPr>
          <p:cNvPr id="5" name="그래픽 4" descr="그리스 신전">
            <a:extLst>
              <a:ext uri="{FF2B5EF4-FFF2-40B4-BE49-F238E27FC236}">
                <a16:creationId xmlns:a16="http://schemas.microsoft.com/office/drawing/2014/main" id="{72CD30C3-3165-43AE-95DB-A09438C1E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7302" y="1105404"/>
            <a:ext cx="1207254" cy="12072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26C003-B9BD-4A1B-95DB-D3B5FA586B30}"/>
              </a:ext>
            </a:extLst>
          </p:cNvPr>
          <p:cNvSpPr/>
          <p:nvPr/>
        </p:nvSpPr>
        <p:spPr>
          <a:xfrm>
            <a:off x="1297115" y="2226458"/>
            <a:ext cx="1399119" cy="4261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정부</a:t>
            </a:r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8210A963-8F28-4C86-A7B3-3DB6F9463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0312" y="1116102"/>
            <a:ext cx="1110356" cy="11103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30693D-713D-48D2-8265-E4D9D4C84717}"/>
              </a:ext>
            </a:extLst>
          </p:cNvPr>
          <p:cNvSpPr/>
          <p:nvPr/>
        </p:nvSpPr>
        <p:spPr>
          <a:xfrm>
            <a:off x="5095436" y="2274907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3163DA-FE48-45FC-BDA9-B369FB5529ED}"/>
              </a:ext>
            </a:extLst>
          </p:cNvPr>
          <p:cNvSpPr/>
          <p:nvPr/>
        </p:nvSpPr>
        <p:spPr>
          <a:xfrm>
            <a:off x="5793161" y="37862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pic>
        <p:nvPicPr>
          <p:cNvPr id="17" name="그래픽 16" descr="개">
            <a:extLst>
              <a:ext uri="{FF2B5EF4-FFF2-40B4-BE49-F238E27FC236}">
                <a16:creationId xmlns:a16="http://schemas.microsoft.com/office/drawing/2014/main" id="{F99976AE-90BA-4349-8355-061A819B3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245" y="2941205"/>
            <a:ext cx="914400" cy="914400"/>
          </a:xfrm>
          <a:prstGeom prst="rect">
            <a:avLst/>
          </a:prstGeom>
        </p:spPr>
      </p:pic>
      <p:pic>
        <p:nvPicPr>
          <p:cNvPr id="19" name="그래픽 18" descr="풍선을 든 소녀">
            <a:extLst>
              <a:ext uri="{FF2B5EF4-FFF2-40B4-BE49-F238E27FC236}">
                <a16:creationId xmlns:a16="http://schemas.microsoft.com/office/drawing/2014/main" id="{DD355F7F-E081-4888-B07F-D406F4E145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75224" y="2797522"/>
            <a:ext cx="914400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9A15AE-412F-449D-B811-5AA3B3A2890E}"/>
              </a:ext>
            </a:extLst>
          </p:cNvPr>
          <p:cNvSpPr/>
          <p:nvPr/>
        </p:nvSpPr>
        <p:spPr>
          <a:xfrm>
            <a:off x="6495699" y="2274907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Holder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5DA5EA-D859-4DC1-A115-8387C7216BA7}"/>
              </a:ext>
            </a:extLst>
          </p:cNvPr>
          <p:cNvSpPr/>
          <p:nvPr/>
        </p:nvSpPr>
        <p:spPr>
          <a:xfrm>
            <a:off x="1291696" y="679235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Issuer</a:t>
            </a:r>
            <a:endParaRPr lang="ko-KR" altLang="en-US" dirty="0"/>
          </a:p>
        </p:txBody>
      </p:sp>
      <p:pic>
        <p:nvPicPr>
          <p:cNvPr id="31" name="그래픽 30" descr="인터넷">
            <a:extLst>
              <a:ext uri="{FF2B5EF4-FFF2-40B4-BE49-F238E27FC236}">
                <a16:creationId xmlns:a16="http://schemas.microsoft.com/office/drawing/2014/main" id="{383EC24C-635F-4A23-B0DA-54ACA0A504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9859" y="2932667"/>
            <a:ext cx="1306189" cy="130618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F5C499-8F6F-4AF6-BB03-7608D8185A65}"/>
              </a:ext>
            </a:extLst>
          </p:cNvPr>
          <p:cNvSpPr/>
          <p:nvPr/>
        </p:nvSpPr>
        <p:spPr>
          <a:xfrm>
            <a:off x="10195324" y="4106219"/>
            <a:ext cx="1399119" cy="4261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웹사이트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15D45C-16AD-4742-A9C9-B6850192FE1E}"/>
              </a:ext>
            </a:extLst>
          </p:cNvPr>
          <p:cNvSpPr/>
          <p:nvPr/>
        </p:nvSpPr>
        <p:spPr>
          <a:xfrm>
            <a:off x="1297115" y="3889791"/>
            <a:ext cx="1399119" cy="4261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대학교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4F3673-0CCC-4C0C-B3A9-6BEC0A5E8D76}"/>
              </a:ext>
            </a:extLst>
          </p:cNvPr>
          <p:cNvSpPr/>
          <p:nvPr/>
        </p:nvSpPr>
        <p:spPr>
          <a:xfrm>
            <a:off x="10195324" y="679235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Verifier</a:t>
            </a:r>
            <a:endParaRPr lang="ko-KR" altLang="en-US" dirty="0"/>
          </a:p>
        </p:txBody>
      </p:sp>
      <p:pic>
        <p:nvPicPr>
          <p:cNvPr id="39" name="그래픽 38" descr="학위">
            <a:extLst>
              <a:ext uri="{FF2B5EF4-FFF2-40B4-BE49-F238E27FC236}">
                <a16:creationId xmlns:a16="http://schemas.microsoft.com/office/drawing/2014/main" id="{08423EA7-C541-4FDE-A3A1-376B21C8CC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82439" y="1709031"/>
            <a:ext cx="914400" cy="914400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3112419-89A2-4F68-9B11-D90C609A015C}"/>
              </a:ext>
            </a:extLst>
          </p:cNvPr>
          <p:cNvSpPr/>
          <p:nvPr/>
        </p:nvSpPr>
        <p:spPr>
          <a:xfrm>
            <a:off x="3135086" y="1524000"/>
            <a:ext cx="2612523" cy="272143"/>
          </a:xfrm>
          <a:prstGeom prst="rightArrow">
            <a:avLst>
              <a:gd name="adj1" fmla="val 50000"/>
              <a:gd name="adj2" fmla="val 27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래픽 42" descr="학위">
            <a:extLst>
              <a:ext uri="{FF2B5EF4-FFF2-40B4-BE49-F238E27FC236}">
                <a16:creationId xmlns:a16="http://schemas.microsoft.com/office/drawing/2014/main" id="{75500888-BBD4-41A5-BC36-BE7ABC1BA0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71249" y="2555087"/>
            <a:ext cx="914400" cy="914400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B4251F13-5A57-41B8-9958-67D2E5144D1C}"/>
              </a:ext>
            </a:extLst>
          </p:cNvPr>
          <p:cNvSpPr/>
          <p:nvPr/>
        </p:nvSpPr>
        <p:spPr>
          <a:xfrm>
            <a:off x="7582801" y="1523999"/>
            <a:ext cx="2612523" cy="272143"/>
          </a:xfrm>
          <a:prstGeom prst="rightArrow">
            <a:avLst>
              <a:gd name="adj1" fmla="val 50000"/>
              <a:gd name="adj2" fmla="val 27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D6ABE0A-0E38-41C9-83DB-E4BBC497180B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 flipV="1">
            <a:off x="2696234" y="2166231"/>
            <a:ext cx="1086205" cy="27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7E1B03-2122-4766-A7E7-6D388112C07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2696234" y="3012287"/>
            <a:ext cx="1075015" cy="109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D4A904-4EFC-49A5-9187-56D0DEC13FEA}"/>
              </a:ext>
            </a:extLst>
          </p:cNvPr>
          <p:cNvSpPr/>
          <p:nvPr/>
        </p:nvSpPr>
        <p:spPr>
          <a:xfrm>
            <a:off x="3298742" y="3626709"/>
            <a:ext cx="1859414" cy="5999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</a:t>
            </a:r>
          </a:p>
          <a:p>
            <a:pPr algn="ctr"/>
            <a:r>
              <a:rPr lang="en-US" altLang="ko-KR" dirty="0"/>
              <a:t>Credential</a:t>
            </a:r>
            <a:endParaRPr lang="ko-KR" altLang="en-US" dirty="0"/>
          </a:p>
        </p:txBody>
      </p:sp>
      <p:pic>
        <p:nvPicPr>
          <p:cNvPr id="53" name="그래픽 52" descr="계약">
            <a:extLst>
              <a:ext uri="{FF2B5EF4-FFF2-40B4-BE49-F238E27FC236}">
                <a16:creationId xmlns:a16="http://schemas.microsoft.com/office/drawing/2014/main" id="{E71A8F78-A0B9-4207-A15E-ADEA3CCA24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220" y="2226458"/>
            <a:ext cx="914400" cy="9144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F47E25-201F-46D3-AF1D-00EBA3ECAB66}"/>
              </a:ext>
            </a:extLst>
          </p:cNvPr>
          <p:cNvSpPr/>
          <p:nvPr/>
        </p:nvSpPr>
        <p:spPr>
          <a:xfrm>
            <a:off x="8061713" y="3289835"/>
            <a:ext cx="1859414" cy="599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</a:t>
            </a:r>
          </a:p>
          <a:p>
            <a:pPr algn="ctr"/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C27FC9-8FF4-49E7-BC47-9B086B6D4355}"/>
              </a:ext>
            </a:extLst>
          </p:cNvPr>
          <p:cNvSpPr/>
          <p:nvPr/>
        </p:nvSpPr>
        <p:spPr>
          <a:xfrm>
            <a:off x="4062184" y="5508796"/>
            <a:ext cx="4472036" cy="914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 Data Registry</a:t>
            </a:r>
            <a:endParaRPr lang="ko-KR" altLang="en-US" dirty="0"/>
          </a:p>
        </p:txBody>
      </p:sp>
      <p:sp>
        <p:nvSpPr>
          <p:cNvPr id="59" name="화살표: 굽음 58">
            <a:extLst>
              <a:ext uri="{FF2B5EF4-FFF2-40B4-BE49-F238E27FC236}">
                <a16:creationId xmlns:a16="http://schemas.microsoft.com/office/drawing/2014/main" id="{A4333F96-6E3E-4E0D-A016-5D3FB8D039A3}"/>
              </a:ext>
            </a:extLst>
          </p:cNvPr>
          <p:cNvSpPr/>
          <p:nvPr/>
        </p:nvSpPr>
        <p:spPr>
          <a:xfrm rot="10800000">
            <a:off x="8672163" y="4724398"/>
            <a:ext cx="2300635" cy="1583239"/>
          </a:xfrm>
          <a:prstGeom prst="bentArrow">
            <a:avLst>
              <a:gd name="adj1" fmla="val 1428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굽음 60">
            <a:extLst>
              <a:ext uri="{FF2B5EF4-FFF2-40B4-BE49-F238E27FC236}">
                <a16:creationId xmlns:a16="http://schemas.microsoft.com/office/drawing/2014/main" id="{8CF21ECC-CB34-498A-87D4-E4218BCE2EF5}"/>
              </a:ext>
            </a:extLst>
          </p:cNvPr>
          <p:cNvSpPr/>
          <p:nvPr/>
        </p:nvSpPr>
        <p:spPr>
          <a:xfrm flipV="1">
            <a:off x="1623605" y="4856912"/>
            <a:ext cx="2300635" cy="1454365"/>
          </a:xfrm>
          <a:prstGeom prst="bentArrow">
            <a:avLst>
              <a:gd name="adj1" fmla="val 1428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B86BE3-3FAD-4086-9757-D4D2CEF2D3FE}"/>
              </a:ext>
            </a:extLst>
          </p:cNvPr>
          <p:cNvSpPr txBox="1"/>
          <p:nvPr/>
        </p:nvSpPr>
        <p:spPr>
          <a:xfrm>
            <a:off x="3795108" y="45481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 verifiable data registries include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trusted databases, decentralized databases,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government ID databases, and distributed ledgers.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15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 animBg="1"/>
      <p:bldP spid="15" grpId="0" animBg="1"/>
      <p:bldP spid="21" grpId="0" animBg="1"/>
      <p:bldP spid="29" grpId="0" animBg="1"/>
      <p:bldP spid="33" grpId="0" animBg="1"/>
      <p:bldP spid="35" grpId="0" animBg="1"/>
      <p:bldP spid="37" grpId="0" animBg="1"/>
      <p:bldP spid="41" grpId="0" animBg="1"/>
      <p:bldP spid="45" grpId="0" animBg="1"/>
      <p:bldP spid="51" grpId="0" animBg="1"/>
      <p:bldP spid="55" grpId="0" animBg="1"/>
      <p:bldP spid="57" grpId="0" animBg="1"/>
      <p:bldP spid="59" grpId="0" animBg="1"/>
      <p:bldP spid="61" grpId="0" animBg="1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124B36-3550-4E6E-AE99-51723E2A2672}"/>
              </a:ext>
            </a:extLst>
          </p:cNvPr>
          <p:cNvGrpSpPr/>
          <p:nvPr/>
        </p:nvGrpSpPr>
        <p:grpSpPr>
          <a:xfrm>
            <a:off x="5152405" y="1900912"/>
            <a:ext cx="2679588" cy="1528088"/>
            <a:chOff x="5152405" y="1900912"/>
            <a:chExt cx="2679588" cy="1528088"/>
          </a:xfrm>
        </p:grpSpPr>
        <p:pic>
          <p:nvPicPr>
            <p:cNvPr id="26" name="그래픽 25" descr="블록체인">
              <a:extLst>
                <a:ext uri="{FF2B5EF4-FFF2-40B4-BE49-F238E27FC236}">
                  <a16:creationId xmlns:a16="http://schemas.microsoft.com/office/drawing/2014/main" id="{C9495902-CD97-4852-8A6A-845C4AC5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7343" y="1900912"/>
              <a:ext cx="1069712" cy="10697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EE027E-DAFB-469A-AAFC-D3BE54223F3A}"/>
                </a:ext>
              </a:extLst>
            </p:cNvPr>
            <p:cNvSpPr/>
            <p:nvPr/>
          </p:nvSpPr>
          <p:spPr>
            <a:xfrm>
              <a:off x="5152405" y="3002831"/>
              <a:ext cx="2679588" cy="426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Blockchain Network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A9BF7-75F9-4520-B00D-B67EF443222B}"/>
              </a:ext>
            </a:extLst>
          </p:cNvPr>
          <p:cNvSpPr/>
          <p:nvPr/>
        </p:nvSpPr>
        <p:spPr>
          <a:xfrm>
            <a:off x="4514849" y="343283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3608627" y="2088140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B7E21B4-1827-4AD3-AC3C-595F1F59356A}"/>
              </a:ext>
            </a:extLst>
          </p:cNvPr>
          <p:cNvSpPr/>
          <p:nvPr/>
        </p:nvSpPr>
        <p:spPr>
          <a:xfrm rot="5400000">
            <a:off x="3608627" y="261606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5" name="그래픽 4" descr="용지">
            <a:extLst>
              <a:ext uri="{FF2B5EF4-FFF2-40B4-BE49-F238E27FC236}">
                <a16:creationId xmlns:a16="http://schemas.microsoft.com/office/drawing/2014/main" id="{D28DE53F-8F45-4A4D-8C68-45A506B4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784" y="2950349"/>
            <a:ext cx="904520" cy="90451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445DFA-6652-4446-9352-F2811E6EEEBA}"/>
              </a:ext>
            </a:extLst>
          </p:cNvPr>
          <p:cNvSpPr/>
          <p:nvPr/>
        </p:nvSpPr>
        <p:spPr>
          <a:xfrm>
            <a:off x="4778268" y="4885660"/>
            <a:ext cx="6550131" cy="12028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AC0D3D-5371-4456-94FB-057481F3F98B}"/>
              </a:ext>
            </a:extLst>
          </p:cNvPr>
          <p:cNvSpPr/>
          <p:nvPr/>
        </p:nvSpPr>
        <p:spPr>
          <a:xfrm>
            <a:off x="2348748" y="3628346"/>
            <a:ext cx="1592591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5B021F-1B0E-4228-9484-234C134187FE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did:sov:1111?</a:t>
            </a:r>
            <a:r>
              <a:rPr lang="en-US" altLang="ko-KR" sz="1200" b="1" dirty="0">
                <a:solidFill>
                  <a:schemeClr val="accent6"/>
                </a:solidFill>
              </a:rPr>
              <a:t>service=</a:t>
            </a:r>
            <a:r>
              <a:rPr lang="en-US" altLang="ko-KR" sz="1200" b="1" dirty="0" err="1">
                <a:solidFill>
                  <a:schemeClr val="accent6"/>
                </a:solidFill>
              </a:rPr>
              <a:t>vcs</a:t>
            </a:r>
            <a:r>
              <a:rPr lang="en-US" altLang="ko-KR" sz="1200" dirty="0" err="1"/>
              <a:t>&amp;relative-ref</a:t>
            </a:r>
            <a:r>
              <a:rPr lang="en-US" altLang="ko-KR" sz="1200" dirty="0"/>
              <a:t>=/</a:t>
            </a:r>
            <a:r>
              <a:rPr lang="en-US" altLang="ko-KR" sz="1200" dirty="0" err="1"/>
              <a:t>open?qry</a:t>
            </a:r>
            <a:r>
              <a:rPr lang="en-US" altLang="ko-KR" sz="1200" dirty="0"/>
              <a:t>=bob</a:t>
            </a:r>
          </a:p>
        </p:txBody>
      </p:sp>
    </p:spTree>
    <p:extLst>
      <p:ext uri="{BB962C8B-B14F-4D97-AF65-F5344CB8AC3E}">
        <p14:creationId xmlns:p14="http://schemas.microsoft.com/office/powerpoint/2010/main" val="5581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1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124B36-3550-4E6E-AE99-51723E2A2672}"/>
              </a:ext>
            </a:extLst>
          </p:cNvPr>
          <p:cNvGrpSpPr/>
          <p:nvPr/>
        </p:nvGrpSpPr>
        <p:grpSpPr>
          <a:xfrm>
            <a:off x="5152405" y="1900912"/>
            <a:ext cx="2679588" cy="1528088"/>
            <a:chOff x="5152405" y="1900912"/>
            <a:chExt cx="2679588" cy="1528088"/>
          </a:xfrm>
        </p:grpSpPr>
        <p:pic>
          <p:nvPicPr>
            <p:cNvPr id="26" name="그래픽 25" descr="블록체인">
              <a:extLst>
                <a:ext uri="{FF2B5EF4-FFF2-40B4-BE49-F238E27FC236}">
                  <a16:creationId xmlns:a16="http://schemas.microsoft.com/office/drawing/2014/main" id="{C9495902-CD97-4852-8A6A-845C4AC5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7343" y="1900912"/>
              <a:ext cx="1069712" cy="10697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EE027E-DAFB-469A-AAFC-D3BE54223F3A}"/>
                </a:ext>
              </a:extLst>
            </p:cNvPr>
            <p:cNvSpPr/>
            <p:nvPr/>
          </p:nvSpPr>
          <p:spPr>
            <a:xfrm>
              <a:off x="5152405" y="3002831"/>
              <a:ext cx="2679588" cy="426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Blockchain Network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A9BF7-75F9-4520-B00D-B67EF443222B}"/>
              </a:ext>
            </a:extLst>
          </p:cNvPr>
          <p:cNvSpPr/>
          <p:nvPr/>
        </p:nvSpPr>
        <p:spPr>
          <a:xfrm>
            <a:off x="4514849" y="343283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3608627" y="2088140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B7E21B4-1827-4AD3-AC3C-595F1F59356A}"/>
              </a:ext>
            </a:extLst>
          </p:cNvPr>
          <p:cNvSpPr/>
          <p:nvPr/>
        </p:nvSpPr>
        <p:spPr>
          <a:xfrm rot="5400000">
            <a:off x="3608627" y="261606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5" name="그래픽 4" descr="용지">
            <a:extLst>
              <a:ext uri="{FF2B5EF4-FFF2-40B4-BE49-F238E27FC236}">
                <a16:creationId xmlns:a16="http://schemas.microsoft.com/office/drawing/2014/main" id="{D28DE53F-8F45-4A4D-8C68-45A506B4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784" y="2950349"/>
            <a:ext cx="904520" cy="90451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445DFA-6652-4446-9352-F2811E6EEEBA}"/>
              </a:ext>
            </a:extLst>
          </p:cNvPr>
          <p:cNvSpPr/>
          <p:nvPr/>
        </p:nvSpPr>
        <p:spPr>
          <a:xfrm>
            <a:off x="4983994" y="5630172"/>
            <a:ext cx="6232646" cy="25246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4CEA7BD3-5691-4850-B65F-17611F4D4690}"/>
              </a:ext>
            </a:extLst>
          </p:cNvPr>
          <p:cNvSpPr/>
          <p:nvPr/>
        </p:nvSpPr>
        <p:spPr>
          <a:xfrm>
            <a:off x="1972811" y="3324917"/>
            <a:ext cx="527928" cy="26888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E7454B-BD4E-4AC6-8BD7-546CF4605230}"/>
              </a:ext>
            </a:extLst>
          </p:cNvPr>
          <p:cNvSpPr/>
          <p:nvPr/>
        </p:nvSpPr>
        <p:spPr>
          <a:xfrm>
            <a:off x="120650" y="6131734"/>
            <a:ext cx="5436870" cy="497457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7030A0"/>
                </a:solidFill>
              </a:rPr>
              <a:t>https://repository.example.com/service/2413</a:t>
            </a:r>
            <a:r>
              <a:rPr lang="en-US" altLang="ko-KR" sz="1400" dirty="0">
                <a:solidFill>
                  <a:srgbClr val="FF0000"/>
                </a:solidFill>
              </a:rPr>
              <a:t>/open?qry=bob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0E6FAC3-6D77-456C-A56F-D8973181B43A}"/>
              </a:ext>
            </a:extLst>
          </p:cNvPr>
          <p:cNvSpPr/>
          <p:nvPr/>
        </p:nvSpPr>
        <p:spPr>
          <a:xfrm>
            <a:off x="2348748" y="3628346"/>
            <a:ext cx="1592591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A9FDAE-02EA-4E70-8B30-D940A531C53C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did:sov:1111?service=</a:t>
            </a:r>
            <a:r>
              <a:rPr lang="en-US" altLang="ko-KR" sz="1200" dirty="0" err="1"/>
              <a:t>vcs&amp;relative-ref</a:t>
            </a:r>
            <a:r>
              <a:rPr lang="en-US" altLang="ko-KR" sz="1200" dirty="0"/>
              <a:t>=/</a:t>
            </a:r>
            <a:r>
              <a:rPr lang="en-US" altLang="ko-KR" sz="1200" dirty="0" err="1"/>
              <a:t>open?qry</a:t>
            </a:r>
            <a:r>
              <a:rPr lang="en-US" altLang="ko-KR" sz="1200" dirty="0"/>
              <a:t>=bob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306DC1-770C-4313-A0B6-222B62E83F64}"/>
              </a:ext>
            </a:extLst>
          </p:cNvPr>
          <p:cNvSpPr/>
          <p:nvPr/>
        </p:nvSpPr>
        <p:spPr>
          <a:xfrm>
            <a:off x="2225040" y="669338"/>
            <a:ext cx="2042160" cy="2885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5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85C3-6D4F-4D1A-A405-B137602C46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4. VC,VP</a:t>
            </a:r>
          </a:p>
        </p:txBody>
      </p:sp>
    </p:spTree>
    <p:extLst>
      <p:ext uri="{BB962C8B-B14F-4D97-AF65-F5344CB8AC3E}">
        <p14:creationId xmlns:p14="http://schemas.microsoft.com/office/powerpoint/2010/main" val="101187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ADD1708F-FCD2-41FE-9293-9554F814D2A2}"/>
              </a:ext>
            </a:extLst>
          </p:cNvPr>
          <p:cNvSpPr/>
          <p:nvPr/>
        </p:nvSpPr>
        <p:spPr>
          <a:xfrm>
            <a:off x="7161430" y="1708228"/>
            <a:ext cx="3972972" cy="3205042"/>
          </a:xfrm>
          <a:prstGeom prst="rect">
            <a:avLst/>
          </a:prstGeom>
          <a:solidFill>
            <a:srgbClr val="009DD9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Presentation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9FFDC6-98F1-40F4-80C2-CF5046939F22}"/>
              </a:ext>
            </a:extLst>
          </p:cNvPr>
          <p:cNvSpPr/>
          <p:nvPr/>
        </p:nvSpPr>
        <p:spPr>
          <a:xfrm>
            <a:off x="7433201" y="2496620"/>
            <a:ext cx="3429430" cy="495122"/>
          </a:xfrm>
          <a:prstGeom prst="rect">
            <a:avLst/>
          </a:prstGeom>
          <a:solidFill>
            <a:srgbClr val="009DD9">
              <a:lumMod val="60000"/>
              <a:lumOff val="40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Presentation Metadata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1A96A4-7B6F-4B83-A790-37CEB1A67CAD}"/>
              </a:ext>
            </a:extLst>
          </p:cNvPr>
          <p:cNvSpPr/>
          <p:nvPr/>
        </p:nvSpPr>
        <p:spPr>
          <a:xfrm>
            <a:off x="7433201" y="3316554"/>
            <a:ext cx="3429430" cy="495122"/>
          </a:xfrm>
          <a:prstGeom prst="rect">
            <a:avLst/>
          </a:prstGeom>
          <a:solidFill>
            <a:srgbClr val="009DD9">
              <a:lumMod val="75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Credential(s)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CBF9F4-26D1-463E-9A00-672A8A53170C}"/>
              </a:ext>
            </a:extLst>
          </p:cNvPr>
          <p:cNvSpPr/>
          <p:nvPr/>
        </p:nvSpPr>
        <p:spPr>
          <a:xfrm>
            <a:off x="1757268" y="931446"/>
            <a:ext cx="3972972" cy="3205042"/>
          </a:xfrm>
          <a:prstGeom prst="rect">
            <a:avLst/>
          </a:prstGeom>
          <a:solidFill>
            <a:srgbClr val="10CF9B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Credential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191E3F-3279-4AB1-9F87-C5E173CBFE37}"/>
              </a:ext>
            </a:extLst>
          </p:cNvPr>
          <p:cNvSpPr/>
          <p:nvPr/>
        </p:nvSpPr>
        <p:spPr>
          <a:xfrm>
            <a:off x="7433201" y="4136488"/>
            <a:ext cx="3429430" cy="495122"/>
          </a:xfrm>
          <a:prstGeom prst="rect">
            <a:avLst/>
          </a:prstGeom>
          <a:solidFill>
            <a:srgbClr val="009DD9">
              <a:lumMod val="50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Proof(s)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E403F0A-CF43-4FAE-84C0-35872E5E051C}"/>
              </a:ext>
            </a:extLst>
          </p:cNvPr>
          <p:cNvSpPr/>
          <p:nvPr/>
        </p:nvSpPr>
        <p:spPr>
          <a:xfrm>
            <a:off x="1279848" y="1708228"/>
            <a:ext cx="3972972" cy="3205042"/>
          </a:xfrm>
          <a:prstGeom prst="rect">
            <a:avLst/>
          </a:prstGeom>
          <a:solidFill>
            <a:srgbClr val="10CF9B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Credential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C4E2E1-DC7A-4EC2-BA81-04A5E93B9BA6}"/>
              </a:ext>
            </a:extLst>
          </p:cNvPr>
          <p:cNvSpPr/>
          <p:nvPr/>
        </p:nvSpPr>
        <p:spPr>
          <a:xfrm>
            <a:off x="802428" y="2485010"/>
            <a:ext cx="3972972" cy="3205042"/>
          </a:xfrm>
          <a:prstGeom prst="rect">
            <a:avLst/>
          </a:prstGeom>
          <a:solidFill>
            <a:srgbClr val="10CF9B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Credential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02896A8-E8F3-41C7-A5DA-2D1975815A82}"/>
              </a:ext>
            </a:extLst>
          </p:cNvPr>
          <p:cNvSpPr/>
          <p:nvPr/>
        </p:nvSpPr>
        <p:spPr>
          <a:xfrm>
            <a:off x="1074199" y="3273402"/>
            <a:ext cx="3429430" cy="495122"/>
          </a:xfrm>
          <a:prstGeom prst="rect">
            <a:avLst/>
          </a:prstGeom>
          <a:solidFill>
            <a:srgbClr val="A5C249"/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Credential Metadata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3CD95D4-4E2B-4752-8307-060F66651B31}"/>
              </a:ext>
            </a:extLst>
          </p:cNvPr>
          <p:cNvSpPr/>
          <p:nvPr/>
        </p:nvSpPr>
        <p:spPr>
          <a:xfrm>
            <a:off x="1074199" y="4093336"/>
            <a:ext cx="3429430" cy="495122"/>
          </a:xfrm>
          <a:prstGeom prst="rect">
            <a:avLst/>
          </a:prstGeom>
          <a:solidFill>
            <a:srgbClr val="A5C249">
              <a:lumMod val="75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Claim(s)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4C4F93-0A7F-4958-948F-F79521A6A21F}"/>
              </a:ext>
            </a:extLst>
          </p:cNvPr>
          <p:cNvSpPr/>
          <p:nvPr/>
        </p:nvSpPr>
        <p:spPr>
          <a:xfrm>
            <a:off x="1074199" y="4913270"/>
            <a:ext cx="3429430" cy="495122"/>
          </a:xfrm>
          <a:prstGeom prst="rect">
            <a:avLst/>
          </a:prstGeom>
          <a:solidFill>
            <a:srgbClr val="A5C249">
              <a:lumMod val="50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Proof(s)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1E479811-A711-48EE-81BD-A0FEE94BDCE1}"/>
              </a:ext>
            </a:extLst>
          </p:cNvPr>
          <p:cNvSpPr/>
          <p:nvPr/>
        </p:nvSpPr>
        <p:spPr>
          <a:xfrm>
            <a:off x="6019800" y="3296920"/>
            <a:ext cx="1413401" cy="557908"/>
          </a:xfrm>
          <a:prstGeom prst="rightArrow">
            <a:avLst>
              <a:gd name="adj1" fmla="val 50000"/>
              <a:gd name="adj2" fmla="val 123754"/>
            </a:avLst>
          </a:prstGeom>
          <a:solidFill>
            <a:sysClr val="windowText" lastClr="000000"/>
          </a:solidFill>
          <a:ln w="34925" cap="flat" cmpd="sng" algn="in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26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1" grpId="0" animBg="1"/>
      <p:bldP spid="73" grpId="0" animBg="1"/>
      <p:bldP spid="75" grpId="0" animBg="1"/>
      <p:bldP spid="77" grpId="0" animBg="1"/>
      <p:bldP spid="7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16546-78D7-4D73-B5A0-CD8F215CBE29}"/>
              </a:ext>
            </a:extLst>
          </p:cNvPr>
          <p:cNvSpPr/>
          <p:nvPr/>
        </p:nvSpPr>
        <p:spPr>
          <a:xfrm>
            <a:off x="0" y="1592225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rgbClr val="FF0000"/>
                </a:solidFill>
              </a:rPr>
              <a:t>END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15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257E99-4E2F-4B4A-9298-6D369EAE528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Overview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36D546-4E3C-4A43-9E76-36DE85DB94E2}"/>
              </a:ext>
            </a:extLst>
          </p:cNvPr>
          <p:cNvSpPr txBox="1"/>
          <p:nvPr/>
        </p:nvSpPr>
        <p:spPr>
          <a:xfrm>
            <a:off x="1820333" y="158329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https://www.w3.org/TR/did-core/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89F4D53-D8E3-4CAC-B17D-08C1D5A5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33" y="545206"/>
            <a:ext cx="8272741" cy="111043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B159535-6396-492E-8328-C389EB75B243}"/>
              </a:ext>
            </a:extLst>
          </p:cNvPr>
          <p:cNvSpPr txBox="1"/>
          <p:nvPr/>
        </p:nvSpPr>
        <p:spPr>
          <a:xfrm>
            <a:off x="1820333" y="366903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https://www.w3.org/TR/vc-data-model/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6FA49AC-8114-48DF-ABD8-8A6D9D115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33" y="2761199"/>
            <a:ext cx="8916926" cy="94272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D736B0F-DC87-4F60-8619-721CF8EC0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333" y="4764904"/>
            <a:ext cx="8406743" cy="13632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8F93CA8-F720-4990-BF06-1A97631A5F84}"/>
              </a:ext>
            </a:extLst>
          </p:cNvPr>
          <p:cNvSpPr txBox="1"/>
          <p:nvPr/>
        </p:nvSpPr>
        <p:spPr>
          <a:xfrm>
            <a:off x="1820333" y="612816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https://w3c-ccg.github.io/did-resolution/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34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85C3-6D4F-4D1A-A405-B137602C46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2. DID</a:t>
            </a:r>
            <a:r>
              <a:rPr lang="ko-KR" altLang="en-US" sz="3200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09511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6651178" y="2463276"/>
            <a:ext cx="1110356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pic>
        <p:nvPicPr>
          <p:cNvPr id="5" name="그래픽 4" descr="오래된 열쇠">
            <a:extLst>
              <a:ext uri="{FF2B5EF4-FFF2-40B4-BE49-F238E27FC236}">
                <a16:creationId xmlns:a16="http://schemas.microsoft.com/office/drawing/2014/main" id="{D175D21C-56B1-4355-A821-B11454FB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806" y="2992815"/>
            <a:ext cx="733699" cy="733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D12DF-6DEA-4963-9A28-A9DDA54AA416}"/>
              </a:ext>
            </a:extLst>
          </p:cNvPr>
          <p:cNvSpPr txBox="1"/>
          <p:nvPr/>
        </p:nvSpPr>
        <p:spPr>
          <a:xfrm>
            <a:off x="8098735" y="3443768"/>
            <a:ext cx="5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PRI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그래픽 8" descr="오래된 열쇠">
            <a:extLst>
              <a:ext uri="{FF2B5EF4-FFF2-40B4-BE49-F238E27FC236}">
                <a16:creationId xmlns:a16="http://schemas.microsoft.com/office/drawing/2014/main" id="{3B4FC320-533F-413E-9948-17C3B68A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78" y="2992815"/>
            <a:ext cx="733699" cy="733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24DFB0-3A47-4D78-A6E4-3AAC1BE98EAE}"/>
              </a:ext>
            </a:extLst>
          </p:cNvPr>
          <p:cNvSpPr txBox="1"/>
          <p:nvPr/>
        </p:nvSpPr>
        <p:spPr>
          <a:xfrm>
            <a:off x="7008107" y="3443768"/>
            <a:ext cx="6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PUB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0822" y="275154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5396440" y="38619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6E22F3-4E74-4C6D-8F76-6C750C67C458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44270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2463276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63EDBB-884C-44C1-BC52-E3AAAA9FEABA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1524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3442208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3442208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80978" y="3457805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362104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394489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362104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394489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2797429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did : ex : 1234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84489C-1A54-47FD-B632-4A6A6864FE2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91936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2726</Words>
  <Application>Microsoft Office PowerPoint</Application>
  <PresentationFormat>와이드스크린</PresentationFormat>
  <Paragraphs>676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MinHyung RHIE</dc:creator>
  <cp:lastModifiedBy>RHIE MinHyung</cp:lastModifiedBy>
  <cp:revision>7</cp:revision>
  <dcterms:created xsi:type="dcterms:W3CDTF">2021-07-16T04:13:30Z</dcterms:created>
  <dcterms:modified xsi:type="dcterms:W3CDTF">2021-07-29T22:31:32Z</dcterms:modified>
</cp:coreProperties>
</file>