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68" r:id="rId3"/>
    <p:sldId id="269" r:id="rId4"/>
    <p:sldId id="261" r:id="rId5"/>
    <p:sldId id="256" r:id="rId6"/>
    <p:sldId id="259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3" r:id="rId15"/>
    <p:sldId id="275" r:id="rId16"/>
    <p:sldId id="272" r:id="rId17"/>
    <p:sldId id="276" r:id="rId18"/>
    <p:sldId id="277" r:id="rId19"/>
    <p:sldId id="287" r:id="rId20"/>
    <p:sldId id="289" r:id="rId21"/>
    <p:sldId id="290" r:id="rId22"/>
    <p:sldId id="291" r:id="rId23"/>
    <p:sldId id="295" r:id="rId24"/>
    <p:sldId id="299" r:id="rId25"/>
    <p:sldId id="300" r:id="rId26"/>
    <p:sldId id="301" r:id="rId27"/>
    <p:sldId id="302" r:id="rId28"/>
    <p:sldId id="303" r:id="rId29"/>
    <p:sldId id="294" r:id="rId30"/>
    <p:sldId id="310" r:id="rId31"/>
    <p:sldId id="292" r:id="rId32"/>
    <p:sldId id="304" r:id="rId33"/>
    <p:sldId id="306" r:id="rId34"/>
    <p:sldId id="307" r:id="rId35"/>
    <p:sldId id="309" r:id="rId36"/>
    <p:sldId id="293" r:id="rId37"/>
    <p:sldId id="311" r:id="rId38"/>
    <p:sldId id="312" r:id="rId39"/>
    <p:sldId id="314" r:id="rId40"/>
    <p:sldId id="315" r:id="rId41"/>
    <p:sldId id="316" r:id="rId42"/>
    <p:sldId id="317" r:id="rId43"/>
    <p:sldId id="318" r:id="rId44"/>
    <p:sldId id="319" r:id="rId45"/>
    <p:sldId id="325" r:id="rId46"/>
    <p:sldId id="326" r:id="rId47"/>
    <p:sldId id="322" r:id="rId48"/>
    <p:sldId id="323" r:id="rId49"/>
    <p:sldId id="324" r:id="rId50"/>
    <p:sldId id="284" r:id="rId51"/>
    <p:sldId id="327" r:id="rId52"/>
    <p:sldId id="280" r:id="rId53"/>
    <p:sldId id="329" r:id="rId54"/>
    <p:sldId id="330" r:id="rId55"/>
  </p:sldIdLst>
  <p:sldSz cx="12192000" cy="6858000"/>
  <p:notesSz cx="6858000" cy="9144000"/>
  <p:embeddedFontLst>
    <p:embeddedFont>
      <p:font typeface="나눔스퀘어라운드 Bold" panose="020B0600000101010101" charset="-127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2B43-CF33-4208-9894-4427559F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9AA69-2D06-4CB8-AA55-F97EB79F9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0DB4-7EC2-4E8C-96FC-E7A427F4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24167-CEAD-40E3-B88D-A918AE73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162E-C009-47E9-82D0-2DF3AB07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ECEBA-FB73-402C-B369-E75161C5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25FED-4CA8-4151-863F-FECF2B539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4E06B-95A1-4928-A440-27DEAA61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95586-2B70-46C3-9A59-71132DFD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B0E6F-2804-4DEE-A7B4-65533113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8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552978-AC44-4E2B-A85C-00F63D849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8EE36-D4DB-409A-9905-51C6E021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987D3-DC0D-4C72-BD24-74F6C10E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1B1A3-4BEB-48F9-A03E-CE28FAA9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E315C-DD34-4DBD-9B60-3ABAA909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2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590D7-643E-40A8-A491-A2CFD6A7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2BC60-5F64-45B8-BEF1-1F56E233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5A2A8-0FE3-47D6-BEC0-2734EE72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9ED5D-0F03-4835-868D-BBE55A17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53F43-65C9-4DBD-87AC-68511BC0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4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AEB3E-A32A-4FAA-B721-5B81AC96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714E7-2EB2-4EAA-B7C6-DC35F5EA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5EAA-D680-4E82-8C1B-97F3F3F1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5E01F-61B5-4B88-BC25-68431A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C6E3F-A792-4927-B2E3-54CB6048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1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24711-8054-47C7-B95C-A7BC3E28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63099-E445-44DE-AFF3-43D44E2CE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037B1-44C6-4AE0-A2C7-08918D96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23A9C-4554-4E82-8281-1E3B1BEF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B8113-0C43-4A65-B6A3-5415D11C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59167-1BAF-4E31-A135-3B998CA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3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B60AB-0BA8-4DB8-A2D7-6AFDDACE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4CAC1-251A-41C3-B34D-9B1A2CB19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66434A-8906-43AD-A1E0-2F8AEBDE8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47424-7EFC-474D-B8D8-284E94FA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0C0E2-9F42-4063-B1D5-1263AEA42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08F69-7699-4F71-B5FE-7DABC11B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8BA41-D833-4F6B-ADE1-41E618C6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78ABD9-DEFC-465A-B4B8-95BB7A96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7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889CD-A2C3-4BE1-B7D3-E16C4C2E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BD3766-A76F-41B6-B3FE-EF5C5776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1AB24E-75C4-4A05-827A-F71DE7F6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157D-53B4-484B-9894-6CDA4F17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3332B-864B-4B7C-A73A-84202E69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D48211-42BC-4AAC-A789-20F90E27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D6E58-E8F9-4A46-ADFB-A5ECE8A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2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55C69-357F-410C-9423-41230371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7D510-9291-4102-83DB-1CF7CFB5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EA329-03BB-4370-89CC-84E2ECD17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5C21C-E280-49C9-9B45-3D7EC78F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76704-4E46-4A0A-A088-D31A5B10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5EB27-D387-4FC0-8AF6-FFCD43FF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8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BF2CD-20D3-4D7C-94F2-86AB0CD4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A5C209-438D-4D84-95BF-E9662D5B0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EDB60-CD1A-4F0A-A51E-363C25C21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06380-E0F4-43F2-B2FF-7E3FE3E4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F0902-E686-44E3-845B-3B671862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10D1C-7EA9-44E5-AFA4-0559CC22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0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F75CD-4A23-4EC3-B109-81BBAA3F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DCB51-E6BF-44C5-8EEB-2B2CEBA6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18FC6-CF08-4320-BCFA-7A0A13A60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7C13-591C-4588-85A0-8DFBC0E680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82DDB-1480-4E1C-98C1-111DC472C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0F944-D234-4714-A07C-54514331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A7E6-BE2B-4426-BB53-08993508A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4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id-spec-registries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ns/did/v1" TargetMode="External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ana.org/assignments/jose/jose.xhtml" TargetMode="External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svg"/><Relationship Id="rId7" Type="http://schemas.openxmlformats.org/officeDocument/2006/relationships/image" Target="../media/image2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2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svg"/><Relationship Id="rId10" Type="http://schemas.openxmlformats.org/officeDocument/2006/relationships/hyperlink" Target="https://dev.uniresolver.io/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22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3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8.svg"/><Relationship Id="rId10" Type="http://schemas.openxmlformats.org/officeDocument/2006/relationships/hyperlink" Target="https://dev.uniresolver.io/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22.svg"/><Relationship Id="rId14" Type="http://schemas.openxmlformats.org/officeDocument/2006/relationships/image" Target="../media/image32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3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8.svg"/><Relationship Id="rId10" Type="http://schemas.openxmlformats.org/officeDocument/2006/relationships/hyperlink" Target="https://dev.uniresolver.io/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22.svg"/><Relationship Id="rId14" Type="http://schemas.openxmlformats.org/officeDocument/2006/relationships/image" Target="../media/image32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.org/TR/did-cor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16546-78D7-4D73-B5A0-CD8F215CBE29}"/>
              </a:ext>
            </a:extLst>
          </p:cNvPr>
          <p:cNvSpPr/>
          <p:nvPr/>
        </p:nvSpPr>
        <p:spPr>
          <a:xfrm>
            <a:off x="1" y="1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Decentralized Identifiers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D5004C-7BE6-494A-B0E0-AA24F0F92DFE}"/>
              </a:ext>
            </a:extLst>
          </p:cNvPr>
          <p:cNvSpPr/>
          <p:nvPr/>
        </p:nvSpPr>
        <p:spPr>
          <a:xfrm>
            <a:off x="1" y="342900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accent1"/>
                </a:solidFill>
              </a:rPr>
              <a:t>DID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49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hlinkClick r:id="rId2"/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Schem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7242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330454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did : ex : 1234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27FE12-0F9F-4E67-A44D-175ED437E9DB}"/>
              </a:ext>
            </a:extLst>
          </p:cNvPr>
          <p:cNvSpPr/>
          <p:nvPr/>
        </p:nvSpPr>
        <p:spPr>
          <a:xfrm>
            <a:off x="1209675" y="2007632"/>
            <a:ext cx="9933234" cy="3805168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</a:t>
            </a:r>
            <a:r>
              <a:rPr lang="en-US" altLang="ko-KR" dirty="0">
                <a:solidFill>
                  <a:srgbClr val="FF0000"/>
                </a:solidFill>
              </a:rPr>
              <a:t>DID Scheme</a:t>
            </a:r>
            <a:r>
              <a:rPr lang="ko-KR" altLang="en-US" dirty="0"/>
              <a:t>이 특정 </a:t>
            </a:r>
            <a:r>
              <a:rPr lang="en-US" altLang="ko-KR" dirty="0">
                <a:solidFill>
                  <a:schemeClr val="accent1"/>
                </a:solidFill>
              </a:rPr>
              <a:t>verifiable data registry(</a:t>
            </a:r>
            <a:r>
              <a:rPr lang="ko-KR" altLang="en-US" dirty="0">
                <a:solidFill>
                  <a:schemeClr val="accent1"/>
                </a:solidFill>
              </a:rPr>
              <a:t>검증 가능한 데이터 레지스트리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/>
              <a:t>와 함께 </a:t>
            </a:r>
            <a:endParaRPr lang="en-US" altLang="ko-KR" dirty="0"/>
          </a:p>
          <a:p>
            <a:pPr algn="ctr"/>
            <a:r>
              <a:rPr lang="ko-KR" altLang="en-US" dirty="0"/>
              <a:t>작동하도록 구현되어야 하는 방법에 대한 정의이다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>
                <a:solidFill>
                  <a:srgbClr val="92D050"/>
                </a:solidFill>
              </a:rPr>
              <a:t>DID Method</a:t>
            </a:r>
            <a:r>
              <a:rPr lang="ko-KR" altLang="en-US" dirty="0"/>
              <a:t>는 </a:t>
            </a:r>
            <a:r>
              <a:rPr lang="en-US" altLang="ko-KR" dirty="0"/>
              <a:t>DID method specification</a:t>
            </a:r>
            <a:r>
              <a:rPr lang="ko-KR" altLang="en-US" dirty="0"/>
              <a:t>에 의해 정의되며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DID</a:t>
            </a:r>
            <a:r>
              <a:rPr lang="ko-KR" altLang="en-US" dirty="0"/>
              <a:t>가 생성</a:t>
            </a:r>
            <a:r>
              <a:rPr lang="en-US" altLang="ko-KR" dirty="0"/>
              <a:t>(created), </a:t>
            </a:r>
            <a:r>
              <a:rPr lang="ko-KR" altLang="en-US" dirty="0"/>
              <a:t>해석</a:t>
            </a:r>
            <a:r>
              <a:rPr lang="en-US" altLang="ko-KR" dirty="0"/>
              <a:t>(resolved)</a:t>
            </a:r>
            <a:r>
              <a:rPr lang="ko-KR" altLang="en-US" dirty="0"/>
              <a:t> 및 비활성화</a:t>
            </a:r>
            <a:r>
              <a:rPr lang="en-US" altLang="ko-KR" dirty="0"/>
              <a:t>(deactivated)</a:t>
            </a:r>
            <a:r>
              <a:rPr lang="ko-KR" altLang="en-US" dirty="0"/>
              <a:t>되고 </a:t>
            </a:r>
            <a:endParaRPr lang="en-US" altLang="ko-KR" dirty="0"/>
          </a:p>
          <a:p>
            <a:pPr algn="ctr"/>
            <a:r>
              <a:rPr lang="en-US" altLang="ko-KR" dirty="0"/>
              <a:t>DID Document</a:t>
            </a:r>
            <a:r>
              <a:rPr lang="ko-KR" altLang="en-US" dirty="0"/>
              <a:t>가 작성</a:t>
            </a:r>
            <a:r>
              <a:rPr lang="en-US" altLang="ko-KR" dirty="0"/>
              <a:t>(written)</a:t>
            </a:r>
            <a:r>
              <a:rPr lang="ko-KR" altLang="en-US" dirty="0"/>
              <a:t> 및 업데이트</a:t>
            </a:r>
            <a:r>
              <a:rPr lang="en-US" altLang="ko-KR" dirty="0"/>
              <a:t>(updated)</a:t>
            </a:r>
            <a:r>
              <a:rPr lang="ko-KR" altLang="en-US" dirty="0"/>
              <a:t>되는 정확한 작업을 지정해야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5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글자 이하의 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a-z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0B4B53-A224-430A-821A-3281E8F079E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83158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DID Method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Schem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7242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330454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/>
              <a:t>did : ex : 1234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27FE12-0F9F-4E67-A44D-175ED437E9DB}"/>
              </a:ext>
            </a:extLst>
          </p:cNvPr>
          <p:cNvSpPr/>
          <p:nvPr/>
        </p:nvSpPr>
        <p:spPr>
          <a:xfrm>
            <a:off x="1209675" y="2007632"/>
            <a:ext cx="9933234" cy="3805168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specification</a:t>
            </a:r>
            <a:r>
              <a:rPr lang="ko-KR" altLang="en-US" dirty="0"/>
              <a:t>은 반드시 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method-specific-id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구문을 정의하여 </a:t>
            </a:r>
            <a:r>
              <a:rPr lang="en-US" altLang="ko-KR" dirty="0"/>
              <a:t>DID </a:t>
            </a:r>
            <a:r>
              <a:rPr lang="ko-KR" altLang="en-US" dirty="0"/>
              <a:t>구문을 추가로 제한해야 한다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알파벳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(a-z, A-Z), 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숫자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(0~9), 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특수문자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( . - _ )</a:t>
            </a:r>
          </a:p>
          <a:p>
            <a:pPr algn="ctr"/>
            <a:endParaRPr lang="en-US" altLang="ko-KR" dirty="0">
              <a:solidFill>
                <a:srgbClr val="DBEFF9">
                  <a:lumMod val="50000"/>
                </a:srgbClr>
              </a:solidFill>
            </a:endParaRPr>
          </a:p>
          <a:p>
            <a:pPr algn="ctr"/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앞에 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“example:”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가 추가될 수도 있다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example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안에도 위와 같은 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syntax</a:t>
            </a:r>
            <a:r>
              <a:rPr lang="ko-KR" altLang="en-US" dirty="0">
                <a:solidFill>
                  <a:srgbClr val="DBEFF9">
                    <a:lumMod val="50000"/>
                  </a:srgbClr>
                </a:solidFill>
              </a:rPr>
              <a:t>가 적용이 된다</a:t>
            </a:r>
            <a:r>
              <a:rPr lang="en-US" altLang="ko-KR" dirty="0">
                <a:solidFill>
                  <a:srgbClr val="DBEFF9">
                    <a:lumMod val="50000"/>
                  </a:srgbClr>
                </a:solidFill>
              </a:rPr>
              <a:t>.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sz="2800" dirty="0" err="1">
                <a:solidFill>
                  <a:schemeClr val="accent2"/>
                </a:solidFill>
              </a:rPr>
              <a:t>did:ex:</a:t>
            </a:r>
            <a:r>
              <a:rPr lang="en-US" altLang="ko-KR" sz="2800" dirty="0" err="1">
                <a:solidFill>
                  <a:schemeClr val="bg2">
                    <a:lumMod val="50000"/>
                  </a:schemeClr>
                </a:solidFill>
              </a:rPr>
              <a:t>builder:VbPQNHsvo</a:t>
            </a:r>
            <a:endParaRPr lang="en-US" altLang="ko-KR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altLang="ko-K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645379-DE6C-4792-8134-BE4DF9B98561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21095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3442208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3442208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80978" y="3457805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362104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394489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362104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394489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2797429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did : ex : 1234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D66CD0-3582-490C-9361-7196B46844D5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06756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2463276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166411-3D12-4E74-8E9E-68345E8861E6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C60E9-BC70-45A0-A5CB-8D484228DD9A}"/>
              </a:ext>
            </a:extLst>
          </p:cNvPr>
          <p:cNvSpPr/>
          <p:nvPr/>
        </p:nvSpPr>
        <p:spPr>
          <a:xfrm>
            <a:off x="6850380" y="2804160"/>
            <a:ext cx="1577340" cy="81164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71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209550" y="799577"/>
            <a:ext cx="3170484" cy="458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EE1162-BA6B-4517-AF76-D373936F8DE6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5BEDE4-0F6F-4B6F-8520-984D57C76206}"/>
              </a:ext>
            </a:extLst>
          </p:cNvPr>
          <p:cNvSpPr/>
          <p:nvPr/>
        </p:nvSpPr>
        <p:spPr>
          <a:xfrm>
            <a:off x="4120246" y="2463654"/>
            <a:ext cx="3950684" cy="298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08BDA-2F24-47D4-A45A-3D73864C06FF}"/>
              </a:ext>
            </a:extLst>
          </p:cNvPr>
          <p:cNvSpPr txBox="1"/>
          <p:nvPr/>
        </p:nvSpPr>
        <p:spPr>
          <a:xfrm>
            <a:off x="4044744" y="1790335"/>
            <a:ext cx="11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</a:rPr>
              <a:t>did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C000"/>
                </a:solidFill>
              </a:rPr>
              <a:t>example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0000"/>
                </a:solidFill>
              </a:rPr>
              <a:t>1234</a:t>
            </a:r>
            <a:r>
              <a:rPr lang="en-US" altLang="ko-KR" sz="3600" b="1" dirty="0"/>
              <a:t>?service=agent</a:t>
            </a:r>
            <a:endParaRPr lang="ko-KR" altLang="en-US" sz="36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045B13-9777-44CD-905B-8248615CE737}"/>
              </a:ext>
            </a:extLst>
          </p:cNvPr>
          <p:cNvSpPr/>
          <p:nvPr/>
        </p:nvSpPr>
        <p:spPr>
          <a:xfrm>
            <a:off x="4120246" y="2749913"/>
            <a:ext cx="7248150" cy="2985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86516C-84EA-4C92-A956-A1291E3F4647}"/>
              </a:ext>
            </a:extLst>
          </p:cNvPr>
          <p:cNvSpPr/>
          <p:nvPr/>
        </p:nvSpPr>
        <p:spPr>
          <a:xfrm>
            <a:off x="2150325" y="2023624"/>
            <a:ext cx="1807069" cy="10863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Query</a:t>
            </a:r>
            <a:endParaRPr lang="ko-KR" altLang="en-US" sz="2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3F4323-D5D0-45F7-9CE3-F48DE6BFE49D}"/>
              </a:ext>
            </a:extLst>
          </p:cNvPr>
          <p:cNvSpPr/>
          <p:nvPr/>
        </p:nvSpPr>
        <p:spPr>
          <a:xfrm>
            <a:off x="4120246" y="4111835"/>
            <a:ext cx="3950684" cy="298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9E2156-E612-48C5-9669-9ABD41DA20EF}"/>
              </a:ext>
            </a:extLst>
          </p:cNvPr>
          <p:cNvSpPr txBox="1"/>
          <p:nvPr/>
        </p:nvSpPr>
        <p:spPr>
          <a:xfrm>
            <a:off x="4044744" y="3435508"/>
            <a:ext cx="11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</a:rPr>
              <a:t>did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C000"/>
                </a:solidFill>
              </a:rPr>
              <a:t>example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0000"/>
                </a:solidFill>
              </a:rPr>
              <a:t>1234</a:t>
            </a:r>
            <a:r>
              <a:rPr lang="en-US" altLang="ko-KR" sz="3600" b="1" dirty="0"/>
              <a:t>/path</a:t>
            </a:r>
            <a:endParaRPr lang="ko-KR" altLang="en-US" sz="36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6CACD1-084E-476F-B41B-FB7AE4DCF0CF}"/>
              </a:ext>
            </a:extLst>
          </p:cNvPr>
          <p:cNvSpPr/>
          <p:nvPr/>
        </p:nvSpPr>
        <p:spPr>
          <a:xfrm>
            <a:off x="2150325" y="3671805"/>
            <a:ext cx="1807069" cy="10863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Path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6C3F20-2C84-410F-92BD-E642424540BA}"/>
              </a:ext>
            </a:extLst>
          </p:cNvPr>
          <p:cNvSpPr/>
          <p:nvPr/>
        </p:nvSpPr>
        <p:spPr>
          <a:xfrm>
            <a:off x="4120246" y="5760016"/>
            <a:ext cx="3950684" cy="298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16A85B-B685-4375-B426-D76FD431B84F}"/>
              </a:ext>
            </a:extLst>
          </p:cNvPr>
          <p:cNvSpPr txBox="1"/>
          <p:nvPr/>
        </p:nvSpPr>
        <p:spPr>
          <a:xfrm>
            <a:off x="4044744" y="5086697"/>
            <a:ext cx="1114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3"/>
                </a:solidFill>
              </a:rPr>
              <a:t>did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C000"/>
                </a:solidFill>
              </a:rPr>
              <a:t>example</a:t>
            </a:r>
            <a:r>
              <a:rPr lang="en-US" altLang="ko-KR" sz="3600" dirty="0"/>
              <a:t>:</a:t>
            </a:r>
            <a:r>
              <a:rPr lang="en-US" altLang="ko-KR" sz="3600" dirty="0">
                <a:solidFill>
                  <a:srgbClr val="FF0000"/>
                </a:solidFill>
              </a:rPr>
              <a:t>1234</a:t>
            </a:r>
            <a:r>
              <a:rPr lang="en-US" altLang="ko-KR" sz="3600" b="1" dirty="0"/>
              <a:t>#public-key-1</a:t>
            </a:r>
            <a:endParaRPr lang="ko-KR" altLang="en-US" sz="3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F0087CB-7720-4C02-A26A-A39595FCEF26}"/>
              </a:ext>
            </a:extLst>
          </p:cNvPr>
          <p:cNvSpPr/>
          <p:nvPr/>
        </p:nvSpPr>
        <p:spPr>
          <a:xfrm>
            <a:off x="2150325" y="5319986"/>
            <a:ext cx="1807069" cy="10863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Fragment</a:t>
            </a:r>
            <a:endParaRPr lang="ko-KR" altLang="en-US" sz="2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BC0B5B-D209-4D49-8DEF-2EC7B32615F9}"/>
              </a:ext>
            </a:extLst>
          </p:cNvPr>
          <p:cNvSpPr/>
          <p:nvPr/>
        </p:nvSpPr>
        <p:spPr>
          <a:xfrm>
            <a:off x="4120246" y="4398094"/>
            <a:ext cx="5153294" cy="2985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CD1490-936E-4D61-A011-2197E0A85C3B}"/>
              </a:ext>
            </a:extLst>
          </p:cNvPr>
          <p:cNvSpPr/>
          <p:nvPr/>
        </p:nvSpPr>
        <p:spPr>
          <a:xfrm>
            <a:off x="4120246" y="6049728"/>
            <a:ext cx="6913514" cy="2985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17962B-9E57-4144-AB02-EE531A728BA0}"/>
              </a:ext>
            </a:extLst>
          </p:cNvPr>
          <p:cNvSpPr/>
          <p:nvPr/>
        </p:nvSpPr>
        <p:spPr>
          <a:xfrm>
            <a:off x="3380034" y="799448"/>
            <a:ext cx="7988362" cy="45874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0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5" grpId="0" animBg="1"/>
      <p:bldP spid="37" grpId="0" animBg="1"/>
      <p:bldP spid="39" grpId="0" animBg="1"/>
      <p:bldP spid="41" grpId="0"/>
      <p:bldP spid="43" grpId="0" animBg="1"/>
      <p:bldP spid="45" grpId="0" animBg="1"/>
      <p:bldP spid="47" grpId="0"/>
      <p:bldP spid="49" grpId="0" animBg="1"/>
      <p:bldP spid="51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2463276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166411-3D12-4E74-8E9E-68345E8861E6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C60E9-BC70-45A0-A5CB-8D484228DD9A}"/>
              </a:ext>
            </a:extLst>
          </p:cNvPr>
          <p:cNvSpPr/>
          <p:nvPr/>
        </p:nvSpPr>
        <p:spPr>
          <a:xfrm>
            <a:off x="6850380" y="2804160"/>
            <a:ext cx="1577340" cy="81164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49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6651178" y="2463276"/>
            <a:ext cx="1110356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pic>
        <p:nvPicPr>
          <p:cNvPr id="5" name="그래픽 4" descr="오래된 열쇠">
            <a:extLst>
              <a:ext uri="{FF2B5EF4-FFF2-40B4-BE49-F238E27FC236}">
                <a16:creationId xmlns:a16="http://schemas.microsoft.com/office/drawing/2014/main" id="{D175D21C-56B1-4355-A821-B11454FB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806" y="2992815"/>
            <a:ext cx="733699" cy="733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D12DF-6DEA-4963-9A28-A9DDA54AA416}"/>
              </a:ext>
            </a:extLst>
          </p:cNvPr>
          <p:cNvSpPr txBox="1"/>
          <p:nvPr/>
        </p:nvSpPr>
        <p:spPr>
          <a:xfrm>
            <a:off x="8098735" y="3443768"/>
            <a:ext cx="5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PRI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그래픽 8" descr="오래된 열쇠">
            <a:extLst>
              <a:ext uri="{FF2B5EF4-FFF2-40B4-BE49-F238E27FC236}">
                <a16:creationId xmlns:a16="http://schemas.microsoft.com/office/drawing/2014/main" id="{3B4FC320-533F-413E-9948-17C3B68A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78" y="2992815"/>
            <a:ext cx="733699" cy="733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24DFB0-3A47-4D78-A6E4-3AAC1BE98EAE}"/>
              </a:ext>
            </a:extLst>
          </p:cNvPr>
          <p:cNvSpPr txBox="1"/>
          <p:nvPr/>
        </p:nvSpPr>
        <p:spPr>
          <a:xfrm>
            <a:off x="7008107" y="3443768"/>
            <a:ext cx="6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PUB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0822" y="275154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5396440" y="38619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61034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6651178" y="2463276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822" y="275154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5396440" y="38619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300" y="2061607"/>
            <a:ext cx="1212913" cy="1212911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F80E682-524E-4B73-AE76-554EE466D431}"/>
              </a:ext>
            </a:extLst>
          </p:cNvPr>
          <p:cNvSpPr/>
          <p:nvPr/>
        </p:nvSpPr>
        <p:spPr>
          <a:xfrm>
            <a:off x="8394649" y="2531990"/>
            <a:ext cx="1462314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7E382-CAFF-46B5-8BD3-392CE781113F}"/>
              </a:ext>
            </a:extLst>
          </p:cNvPr>
          <p:cNvSpPr/>
          <p:nvPr/>
        </p:nvSpPr>
        <p:spPr>
          <a:xfrm>
            <a:off x="9017962" y="3263638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868FBF-5DCD-4111-80B2-5F1D2FE90C32}"/>
              </a:ext>
            </a:extLst>
          </p:cNvPr>
          <p:cNvGrpSpPr/>
          <p:nvPr/>
        </p:nvGrpSpPr>
        <p:grpSpPr>
          <a:xfrm>
            <a:off x="6651178" y="2992815"/>
            <a:ext cx="997351" cy="820285"/>
            <a:chOff x="6651178" y="2992815"/>
            <a:chExt cx="997351" cy="820285"/>
          </a:xfrm>
        </p:grpSpPr>
        <p:pic>
          <p:nvPicPr>
            <p:cNvPr id="9" name="그래픽 8" descr="오래된 열쇠">
              <a:extLst>
                <a:ext uri="{FF2B5EF4-FFF2-40B4-BE49-F238E27FC236}">
                  <a16:creationId xmlns:a16="http://schemas.microsoft.com/office/drawing/2014/main" id="{3B4FC320-533F-413E-9948-17C3B68AE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DFB0-3A47-4D78-A6E4-3AAC1BE98EAE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D6B7B80-1650-4842-B47B-3845600BA886}"/>
              </a:ext>
            </a:extLst>
          </p:cNvPr>
          <p:cNvGrpSpPr/>
          <p:nvPr/>
        </p:nvGrpSpPr>
        <p:grpSpPr>
          <a:xfrm>
            <a:off x="7741806" y="2992815"/>
            <a:ext cx="948757" cy="820285"/>
            <a:chOff x="7741806" y="2992815"/>
            <a:chExt cx="948757" cy="820285"/>
          </a:xfrm>
        </p:grpSpPr>
        <p:pic>
          <p:nvPicPr>
            <p:cNvPr id="5" name="그래픽 4" descr="오래된 열쇠">
              <a:extLst>
                <a:ext uri="{FF2B5EF4-FFF2-40B4-BE49-F238E27FC236}">
                  <a16:creationId xmlns:a16="http://schemas.microsoft.com/office/drawing/2014/main" id="{D175D21C-56B1-4355-A821-B11454F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D12DF-6DEA-4963-9A28-A9DDA54AA416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05209 0.04005 C -0.06289 0.04908 -0.07904 0.05394 -0.0961 0.05394 C -0.1155 0.05394 -0.13099 0.04908 -0.1418 0.04005 L -0.19362 -4.81481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27357 -0.094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97172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C78634-669E-4E62-9600-8B939F97E8A4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5" name="그래픽 4" descr="오래된 열쇠">
              <a:extLst>
                <a:ext uri="{FF2B5EF4-FFF2-40B4-BE49-F238E27FC236}">
                  <a16:creationId xmlns:a16="http://schemas.microsoft.com/office/drawing/2014/main" id="{D175D21C-56B1-4355-A821-B11454F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D12DF-6DEA-4963-9A28-A9DDA54AA416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E2D1F5F-3E67-40E0-BD15-0A0B5B498702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9" name="그래픽 8" descr="오래된 열쇠">
              <a:extLst>
                <a:ext uri="{FF2B5EF4-FFF2-40B4-BE49-F238E27FC236}">
                  <a16:creationId xmlns:a16="http://schemas.microsoft.com/office/drawing/2014/main" id="{3B4FC320-533F-413E-9948-17C3B68AE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DFB0-3A47-4D78-A6E4-3AAC1BE98EAE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7E382-CAFF-46B5-8BD3-392CE781113F}"/>
              </a:ext>
            </a:extLst>
          </p:cNvPr>
          <p:cNvSpPr/>
          <p:nvPr/>
        </p:nvSpPr>
        <p:spPr>
          <a:xfrm>
            <a:off x="6632032" y="2770382"/>
            <a:ext cx="2407735" cy="1704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3268" y="354736"/>
            <a:ext cx="7700882" cy="6278471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 rot="1375381">
            <a:off x="2965677" y="1173320"/>
            <a:ext cx="2183944" cy="272143"/>
          </a:xfrm>
          <a:prstGeom prst="rightArrow">
            <a:avLst>
              <a:gd name="adj1" fmla="val 50000"/>
              <a:gd name="adj2" fmla="val 26309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89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7E382-CAFF-46B5-8BD3-392CE781113F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8C7AC6-C9AA-48D3-9920-5D30784B90E3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4DBAC2D-7755-49CA-9F24-BD66DC5F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33E66E-BE3D-4A95-9648-878E6C4B8A64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7F26E7-1D71-4AA9-BA68-1343800C358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72427732-C708-43BD-9710-059359EEF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D14633-B3C7-4F64-B450-48FFB6626384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92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85C3-6D4F-4D1A-A405-B137602C46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1. Overview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296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7E382-CAFF-46B5-8BD3-392CE781113F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...,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7DC1DB-D17C-4F9E-A9FB-142A236563D2}"/>
              </a:ext>
            </a:extLst>
          </p:cNvPr>
          <p:cNvSpPr/>
          <p:nvPr/>
        </p:nvSpPr>
        <p:spPr>
          <a:xfrm>
            <a:off x="138640" y="2292836"/>
            <a:ext cx="3823760" cy="33521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FF00"/>
                </a:solidFill>
              </a:rPr>
              <a:t>JSON-LD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DID Document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JSON </a:t>
            </a:r>
            <a:r>
              <a:rPr lang="ko-KR" altLang="en-US" dirty="0">
                <a:solidFill>
                  <a:schemeClr val="bg1"/>
                </a:solidFill>
              </a:rPr>
              <a:t>프로세서의 규칙에 따라 직렬화</a:t>
            </a:r>
            <a:r>
              <a:rPr lang="en-US" altLang="ko-KR" dirty="0">
                <a:solidFill>
                  <a:schemeClr val="bg1"/>
                </a:solidFill>
              </a:rPr>
              <a:t>(serialized)</a:t>
            </a:r>
            <a:r>
              <a:rPr lang="ko-KR" altLang="en-US" dirty="0">
                <a:solidFill>
                  <a:schemeClr val="bg1"/>
                </a:solidFill>
              </a:rPr>
              <a:t>되므로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@context</a:t>
            </a:r>
            <a:r>
              <a:rPr lang="ko-KR" altLang="en-US" dirty="0">
                <a:solidFill>
                  <a:schemeClr val="bg1"/>
                </a:solidFill>
              </a:rPr>
              <a:t> 속성을 반드시 추가해야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@context</a:t>
            </a:r>
            <a:r>
              <a:rPr lang="ko-KR" altLang="en-US" sz="1600" dirty="0">
                <a:solidFill>
                  <a:schemeClr val="bg1"/>
                </a:solidFill>
              </a:rPr>
              <a:t>는 하나 이상의 </a:t>
            </a:r>
            <a:r>
              <a:rPr lang="en-US" altLang="ko-KR" sz="1600" dirty="0">
                <a:solidFill>
                  <a:schemeClr val="bg1"/>
                </a:solidFill>
              </a:rPr>
              <a:t>URI</a:t>
            </a:r>
            <a:r>
              <a:rPr lang="ko-KR" altLang="en-US" sz="1600" dirty="0">
                <a:solidFill>
                  <a:schemeClr val="bg1"/>
                </a:solidFill>
              </a:rPr>
              <a:t>여야 하며 첫번째 </a:t>
            </a:r>
            <a:r>
              <a:rPr lang="en-US" altLang="ko-KR" sz="1600" dirty="0">
                <a:solidFill>
                  <a:schemeClr val="bg1"/>
                </a:solidFill>
              </a:rPr>
              <a:t>URI</a:t>
            </a:r>
            <a:r>
              <a:rPr lang="ko-KR" altLang="en-US" sz="1600" dirty="0">
                <a:solidFill>
                  <a:schemeClr val="bg1"/>
                </a:solidFill>
              </a:rPr>
              <a:t>의 값은 </a:t>
            </a:r>
            <a:r>
              <a:rPr lang="en-US" altLang="ko-KR" sz="1600" dirty="0">
                <a:solidFill>
                  <a:schemeClr val="bg1"/>
                </a:solidFill>
                <a:hlinkClick r:id="rId8"/>
              </a:rPr>
              <a:t>https://www.w3.org/ns/did/v1</a:t>
            </a:r>
            <a:r>
              <a:rPr lang="ko-KR" altLang="en-US" sz="1600" dirty="0">
                <a:solidFill>
                  <a:schemeClr val="bg1"/>
                </a:solidFill>
              </a:rPr>
              <a:t>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JSON </a:t>
            </a:r>
            <a:r>
              <a:rPr lang="ko-KR" altLang="en-US" sz="1400" dirty="0">
                <a:solidFill>
                  <a:schemeClr val="bg1"/>
                </a:solidFill>
              </a:rPr>
              <a:t>객체는 정의된 </a:t>
            </a:r>
            <a:r>
              <a:rPr lang="en-US" altLang="ko-KR" sz="1400" dirty="0">
                <a:solidFill>
                  <a:srgbClr val="FF0000"/>
                </a:solidFill>
              </a:rPr>
              <a:t>@context</a:t>
            </a:r>
            <a:r>
              <a:rPr lang="ko-KR" altLang="en-US" sz="1400" dirty="0">
                <a:solidFill>
                  <a:schemeClr val="bg1"/>
                </a:solidFill>
              </a:rPr>
              <a:t> 규칙에 따라 </a:t>
            </a:r>
            <a:r>
              <a:rPr lang="en-US" altLang="ko-KR" sz="1400" dirty="0">
                <a:solidFill>
                  <a:schemeClr val="bg1"/>
                </a:solidFill>
              </a:rPr>
              <a:t>JSON-LD </a:t>
            </a:r>
            <a:r>
              <a:rPr lang="ko-KR" altLang="en-US" sz="1400" dirty="0">
                <a:solidFill>
                  <a:schemeClr val="bg1"/>
                </a:solidFill>
              </a:rPr>
              <a:t>처리를 사용하여 해석된다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7D5DE9-51BB-4A41-A3AD-EDF47B1FCDED}"/>
              </a:ext>
            </a:extLst>
          </p:cNvPr>
          <p:cNvSpPr/>
          <p:nvPr/>
        </p:nvSpPr>
        <p:spPr>
          <a:xfrm>
            <a:off x="4330700" y="2998410"/>
            <a:ext cx="4165600" cy="2753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631D48E-E4DC-47DC-AC73-E3B844586C00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26EF0-7718-4A41-89D0-E93272F446A7}"/>
              </a:ext>
            </a:extLst>
          </p:cNvPr>
          <p:cNvSpPr/>
          <p:nvPr/>
        </p:nvSpPr>
        <p:spPr>
          <a:xfrm>
            <a:off x="4270297" y="3221362"/>
            <a:ext cx="1690290" cy="2753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D3C016-9FE0-4E96-AE9B-DF2B024B1128}"/>
              </a:ext>
            </a:extLst>
          </p:cNvPr>
          <p:cNvSpPr/>
          <p:nvPr/>
        </p:nvSpPr>
        <p:spPr>
          <a:xfrm>
            <a:off x="138640" y="2292836"/>
            <a:ext cx="3823760" cy="126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DID Subject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DID Document</a:t>
            </a:r>
            <a:r>
              <a:rPr lang="ko-KR" altLang="en-US" dirty="0">
                <a:solidFill>
                  <a:schemeClr val="bg1"/>
                </a:solidFill>
              </a:rPr>
              <a:t>의 주체를 나타냄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DID Document</a:t>
            </a:r>
            <a:r>
              <a:rPr lang="ko-KR" altLang="en-US" dirty="0">
                <a:solidFill>
                  <a:schemeClr val="bg1"/>
                </a:solidFill>
              </a:rPr>
              <a:t>를 식별한다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6" name="그래픽 25" descr="남자">
            <a:extLst>
              <a:ext uri="{FF2B5EF4-FFF2-40B4-BE49-F238E27FC236}">
                <a16:creationId xmlns:a16="http://schemas.microsoft.com/office/drawing/2014/main" id="{58632E85-CBCF-4FF9-85C8-C96303E43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0374" y="3640612"/>
            <a:ext cx="1110356" cy="111035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02AAA2-E88A-45F0-BC80-A5E433135C2F}"/>
              </a:ext>
            </a:extLst>
          </p:cNvPr>
          <p:cNvSpPr/>
          <p:nvPr/>
        </p:nvSpPr>
        <p:spPr>
          <a:xfrm>
            <a:off x="785498" y="4799417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80C830-7DBD-4B41-BB4C-F748FA17E420}"/>
              </a:ext>
            </a:extLst>
          </p:cNvPr>
          <p:cNvSpPr/>
          <p:nvPr/>
        </p:nvSpPr>
        <p:spPr>
          <a:xfrm>
            <a:off x="1483223" y="631071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pic>
        <p:nvPicPr>
          <p:cNvPr id="29" name="그래픽 28" descr="개">
            <a:extLst>
              <a:ext uri="{FF2B5EF4-FFF2-40B4-BE49-F238E27FC236}">
                <a16:creationId xmlns:a16="http://schemas.microsoft.com/office/drawing/2014/main" id="{2ECA6248-3063-467E-A367-358A2B1BD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0307" y="5465715"/>
            <a:ext cx="914400" cy="914400"/>
          </a:xfrm>
          <a:prstGeom prst="rect">
            <a:avLst/>
          </a:prstGeom>
        </p:spPr>
      </p:pic>
      <p:pic>
        <p:nvPicPr>
          <p:cNvPr id="30" name="그래픽 29" descr="풍선을 든 소녀">
            <a:extLst>
              <a:ext uri="{FF2B5EF4-FFF2-40B4-BE49-F238E27FC236}">
                <a16:creationId xmlns:a16="http://schemas.microsoft.com/office/drawing/2014/main" id="{0DB9EE3B-D7F8-48FE-9B3C-F152C3D645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5286" y="5322032"/>
            <a:ext cx="914400" cy="9144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B9326F-D593-4F05-B822-F3F44BBB206D}"/>
              </a:ext>
            </a:extLst>
          </p:cNvPr>
          <p:cNvSpPr/>
          <p:nvPr/>
        </p:nvSpPr>
        <p:spPr>
          <a:xfrm>
            <a:off x="2185761" y="4799417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Holder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DEF55B-0130-4B87-8327-61DA644E23B5}"/>
              </a:ext>
            </a:extLst>
          </p:cNvPr>
          <p:cNvSpPr/>
          <p:nvPr/>
        </p:nvSpPr>
        <p:spPr>
          <a:xfrm>
            <a:off x="4650227" y="3216665"/>
            <a:ext cx="1622872" cy="275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53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7" grpId="0" animBg="1"/>
      <p:bldP spid="28" grpId="0" animBg="1"/>
      <p:bldP spid="31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8"/>
            <a:ext cx="3817410" cy="44415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Verification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Methods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DID Document</a:t>
            </a:r>
            <a:r>
              <a:rPr lang="ko-KR" altLang="en-US" sz="1600" dirty="0">
                <a:solidFill>
                  <a:schemeClr val="bg1"/>
                </a:solidFill>
              </a:rPr>
              <a:t>는 </a:t>
            </a:r>
            <a:r>
              <a:rPr lang="en-US" altLang="ko-KR" sz="1600" dirty="0">
                <a:solidFill>
                  <a:schemeClr val="bg1"/>
                </a:solidFill>
              </a:rPr>
              <a:t>DID Subject</a:t>
            </a:r>
            <a:r>
              <a:rPr lang="ko-KR" altLang="en-US" sz="1600" dirty="0">
                <a:solidFill>
                  <a:schemeClr val="bg1"/>
                </a:solidFill>
              </a:rPr>
              <a:t> 또는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관련 당사자와의 상호 작용을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인증</a:t>
            </a:r>
            <a:r>
              <a:rPr lang="en-US" altLang="ko-KR" sz="1600" dirty="0">
                <a:solidFill>
                  <a:schemeClr val="bg1"/>
                </a:solidFill>
              </a:rPr>
              <a:t>(authenticate)</a:t>
            </a:r>
            <a:r>
              <a:rPr lang="ko-KR" altLang="en-US" sz="1600" dirty="0">
                <a:solidFill>
                  <a:schemeClr val="bg1"/>
                </a:solidFill>
              </a:rPr>
              <a:t>하거나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승인</a:t>
            </a:r>
            <a:r>
              <a:rPr lang="en-US" altLang="ko-KR" sz="1600" dirty="0">
                <a:solidFill>
                  <a:schemeClr val="bg1"/>
                </a:solidFill>
              </a:rPr>
              <a:t>(authorize)</a:t>
            </a:r>
            <a:r>
              <a:rPr lang="ko-KR" altLang="en-US" sz="1600" dirty="0">
                <a:solidFill>
                  <a:schemeClr val="bg1"/>
                </a:solidFill>
              </a:rPr>
              <a:t>하는 데 사용할 수 있는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암호화 키와 같은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확인 방법을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표현할 수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표현되는 정보에는 종종 디지털 서명을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확인하는 데 사용할 수 있는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전역적으로 명확한 식별자와 공개 키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자료가 포함된다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예를 들어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디지털 서명에 대한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확인 방법으로 공개 키를 사용할 수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이러한 사용에서 서명자가 관련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개인 키를 소유하고 있는지 확인한다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311650" y="3093660"/>
            <a:ext cx="4165600" cy="1491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C36D3D-0EDF-4865-94BA-CE8DBEB1B1E4}"/>
              </a:ext>
            </a:extLst>
          </p:cNvPr>
          <p:cNvGrpSpPr/>
          <p:nvPr/>
        </p:nvGrpSpPr>
        <p:grpSpPr>
          <a:xfrm>
            <a:off x="6966855" y="3839180"/>
            <a:ext cx="997351" cy="820285"/>
            <a:chOff x="1393378" y="916365"/>
            <a:chExt cx="997351" cy="820285"/>
          </a:xfrm>
        </p:grpSpPr>
        <p:pic>
          <p:nvPicPr>
            <p:cNvPr id="20" name="그래픽 19" descr="오래된 열쇠">
              <a:extLst>
                <a:ext uri="{FF2B5EF4-FFF2-40B4-BE49-F238E27FC236}">
                  <a16:creationId xmlns:a16="http://schemas.microsoft.com/office/drawing/2014/main" id="{3EFAD737-57A9-4ECE-AA05-57660A96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CD9595-C203-4301-930D-C14CDD198DFC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0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8"/>
            <a:ext cx="3817410" cy="8651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Key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Type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공개키의 타입을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527550" y="3600188"/>
            <a:ext cx="3486150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2DD09AA9-3D35-4E97-B902-31C80A1A2D92}"/>
              </a:ext>
            </a:extLst>
          </p:cNvPr>
          <p:cNvSpPr/>
          <p:nvPr/>
        </p:nvSpPr>
        <p:spPr>
          <a:xfrm rot="5400000">
            <a:off x="8164004" y="3528507"/>
            <a:ext cx="752478" cy="978913"/>
          </a:xfrm>
          <a:prstGeom prst="uturnArrow">
            <a:avLst>
              <a:gd name="adj1" fmla="val 15717"/>
              <a:gd name="adj2" fmla="val 25000"/>
              <a:gd name="adj3" fmla="val 38502"/>
              <a:gd name="adj4" fmla="val 43750"/>
              <a:gd name="adj5" fmla="val 613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8"/>
            <a:ext cx="3817410" cy="8651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Key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Type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공개키의 타입을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527550" y="3600188"/>
            <a:ext cx="3486150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2DD09AA9-3D35-4E97-B902-31C80A1A2D92}"/>
              </a:ext>
            </a:extLst>
          </p:cNvPr>
          <p:cNvSpPr/>
          <p:nvPr/>
        </p:nvSpPr>
        <p:spPr>
          <a:xfrm rot="5400000">
            <a:off x="8164004" y="3528507"/>
            <a:ext cx="752478" cy="978913"/>
          </a:xfrm>
          <a:prstGeom prst="uturnArrow">
            <a:avLst>
              <a:gd name="adj1" fmla="val 15717"/>
              <a:gd name="adj2" fmla="val 25000"/>
              <a:gd name="adj3" fmla="val 38502"/>
              <a:gd name="adj4" fmla="val 43750"/>
              <a:gd name="adj5" fmla="val 613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FE325-86BD-4C57-B671-FE3E1663EB72}"/>
              </a:ext>
            </a:extLst>
          </p:cNvPr>
          <p:cNvSpPr/>
          <p:nvPr/>
        </p:nvSpPr>
        <p:spPr>
          <a:xfrm>
            <a:off x="89597" y="3245052"/>
            <a:ext cx="3915498" cy="2639799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RSA</a:t>
            </a:r>
          </a:p>
          <a:p>
            <a:pPr algn="ctr"/>
            <a:r>
              <a:rPr lang="en-US" altLang="ko-KR" b="0" i="0" dirty="0">
                <a:solidFill>
                  <a:srgbClr val="C63501"/>
                </a:solidFill>
                <a:effectLst/>
                <a:latin typeface="Menlo"/>
              </a:rPr>
              <a:t>RsaVerificationKey2018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enlo"/>
              </a:rPr>
              <a:t>RSA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공개키 값은 </a:t>
            </a:r>
            <a:r>
              <a:rPr lang="en-US" altLang="ko-KR" b="1" u="sng" dirty="0">
                <a:solidFill>
                  <a:schemeClr val="tx1"/>
                </a:solidFill>
                <a:latin typeface="Menlo"/>
              </a:rPr>
              <a:t>JWK </a:t>
            </a:r>
            <a:r>
              <a:rPr lang="ko-KR" altLang="en-US" b="1" u="sng" dirty="0">
                <a:solidFill>
                  <a:schemeClr val="tx1"/>
                </a:solidFill>
                <a:latin typeface="Menlo"/>
              </a:rPr>
              <a:t>포맷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혹은 </a:t>
            </a:r>
            <a:r>
              <a:rPr lang="en-US" altLang="ko-KR" dirty="0" err="1">
                <a:solidFill>
                  <a:srgbClr val="FF0000"/>
                </a:solidFill>
                <a:latin typeface="Menlo"/>
              </a:rPr>
              <a:t>publicKeyPem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 속성을 사용하여 </a:t>
            </a:r>
            <a:r>
              <a:rPr lang="en-US" altLang="ko-KR" b="1" u="sng" dirty="0">
                <a:solidFill>
                  <a:schemeClr val="tx1"/>
                </a:solidFill>
                <a:latin typeface="Menlo"/>
              </a:rPr>
              <a:t>Privacy Enhanced Mail(PEM) </a:t>
            </a:r>
            <a:r>
              <a:rPr lang="ko-KR" altLang="en-US" b="1" u="sng" dirty="0">
                <a:solidFill>
                  <a:schemeClr val="tx1"/>
                </a:solidFill>
                <a:latin typeface="Menlo"/>
              </a:rPr>
              <a:t>포맷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으로 </a:t>
            </a:r>
            <a:endParaRPr lang="en-US" altLang="ko-KR" dirty="0">
              <a:solidFill>
                <a:schemeClr val="tx1"/>
              </a:solidFill>
              <a:latin typeface="Menlo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Menlo"/>
              </a:rPr>
              <a:t>인코드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 해야 한다</a:t>
            </a:r>
            <a:r>
              <a:rPr lang="en-US" altLang="ko-KR" dirty="0">
                <a:solidFill>
                  <a:schemeClr val="tx1"/>
                </a:solidFill>
                <a:latin typeface="Menlo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6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8"/>
            <a:ext cx="3817410" cy="8651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Key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Type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공개키의 타입을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527550" y="3600188"/>
            <a:ext cx="3486150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2DD09AA9-3D35-4E97-B902-31C80A1A2D92}"/>
              </a:ext>
            </a:extLst>
          </p:cNvPr>
          <p:cNvSpPr/>
          <p:nvPr/>
        </p:nvSpPr>
        <p:spPr>
          <a:xfrm rot="5400000">
            <a:off x="8164004" y="3528507"/>
            <a:ext cx="752478" cy="978913"/>
          </a:xfrm>
          <a:prstGeom prst="uturnArrow">
            <a:avLst>
              <a:gd name="adj1" fmla="val 15717"/>
              <a:gd name="adj2" fmla="val 25000"/>
              <a:gd name="adj3" fmla="val 38502"/>
              <a:gd name="adj4" fmla="val 43750"/>
              <a:gd name="adj5" fmla="val 613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FE325-86BD-4C57-B671-FE3E1663EB72}"/>
              </a:ext>
            </a:extLst>
          </p:cNvPr>
          <p:cNvSpPr/>
          <p:nvPr/>
        </p:nvSpPr>
        <p:spPr>
          <a:xfrm>
            <a:off x="89597" y="3245052"/>
            <a:ext cx="3915498" cy="2639799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ed25519</a:t>
            </a:r>
          </a:p>
          <a:p>
            <a:pPr algn="ctr"/>
            <a:r>
              <a:rPr lang="en-US" altLang="ko-KR" b="0" i="0" dirty="0">
                <a:solidFill>
                  <a:srgbClr val="C63501"/>
                </a:solidFill>
                <a:effectLst/>
                <a:latin typeface="Menlo"/>
              </a:rPr>
              <a:t>Ed25519VerificationKey2018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enlo"/>
              </a:rPr>
              <a:t>ed25519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공개키 값은 </a:t>
            </a:r>
            <a:r>
              <a:rPr lang="en-US" altLang="ko-KR" b="1" u="sng" dirty="0">
                <a:solidFill>
                  <a:schemeClr val="tx1"/>
                </a:solidFill>
                <a:latin typeface="Menlo"/>
              </a:rPr>
              <a:t>JWK </a:t>
            </a:r>
            <a:r>
              <a:rPr lang="ko-KR" altLang="en-US" b="1" u="sng" dirty="0">
                <a:solidFill>
                  <a:schemeClr val="tx1"/>
                </a:solidFill>
                <a:latin typeface="Menlo"/>
              </a:rPr>
              <a:t>포맷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혹은 </a:t>
            </a:r>
            <a:r>
              <a:rPr lang="en-US" altLang="ko-KR" dirty="0">
                <a:solidFill>
                  <a:srgbClr val="FF0000"/>
                </a:solidFill>
                <a:latin typeface="Menlo"/>
              </a:rPr>
              <a:t>publicKeyBase58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속성을 사용하여 </a:t>
            </a:r>
            <a:r>
              <a:rPr lang="en-US" altLang="ko-KR" b="1" u="sng" dirty="0">
                <a:solidFill>
                  <a:schemeClr val="tx1"/>
                </a:solidFill>
                <a:latin typeface="Menlo"/>
              </a:rPr>
              <a:t>raw 32-byte public key value in Base58 Bitcoin </a:t>
            </a:r>
            <a:r>
              <a:rPr lang="ko-KR" altLang="en-US" b="1" u="sng" dirty="0">
                <a:solidFill>
                  <a:schemeClr val="tx1"/>
                </a:solidFill>
                <a:latin typeface="Menlo"/>
              </a:rPr>
              <a:t>포맷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으로 </a:t>
            </a:r>
            <a:r>
              <a:rPr lang="ko-KR" altLang="en-US" dirty="0" err="1">
                <a:solidFill>
                  <a:schemeClr val="tx1"/>
                </a:solidFill>
                <a:latin typeface="Menlo"/>
              </a:rPr>
              <a:t>인코드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 해야 한다</a:t>
            </a:r>
            <a:r>
              <a:rPr lang="en-US" altLang="ko-KR" dirty="0">
                <a:solidFill>
                  <a:schemeClr val="tx1"/>
                </a:solidFill>
                <a:latin typeface="Menlo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6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8"/>
            <a:ext cx="3817410" cy="8651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Key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Type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공개키의 타입을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527550" y="3600188"/>
            <a:ext cx="3486150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2DD09AA9-3D35-4E97-B902-31C80A1A2D92}"/>
              </a:ext>
            </a:extLst>
          </p:cNvPr>
          <p:cNvSpPr/>
          <p:nvPr/>
        </p:nvSpPr>
        <p:spPr>
          <a:xfrm rot="5400000">
            <a:off x="8164004" y="3528507"/>
            <a:ext cx="752478" cy="978913"/>
          </a:xfrm>
          <a:prstGeom prst="uturnArrow">
            <a:avLst>
              <a:gd name="adj1" fmla="val 15717"/>
              <a:gd name="adj2" fmla="val 25000"/>
              <a:gd name="adj3" fmla="val 38502"/>
              <a:gd name="adj4" fmla="val 43750"/>
              <a:gd name="adj5" fmla="val 613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FE325-86BD-4C57-B671-FE3E1663EB72}"/>
              </a:ext>
            </a:extLst>
          </p:cNvPr>
          <p:cNvSpPr/>
          <p:nvPr/>
        </p:nvSpPr>
        <p:spPr>
          <a:xfrm>
            <a:off x="89597" y="3245052"/>
            <a:ext cx="3915498" cy="2639799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secp256r1</a:t>
            </a:r>
          </a:p>
          <a:p>
            <a:pPr algn="ctr"/>
            <a:r>
              <a:rPr lang="en-US" altLang="ko-KR" b="0" i="0" dirty="0">
                <a:solidFill>
                  <a:srgbClr val="C63501"/>
                </a:solidFill>
                <a:effectLst/>
                <a:latin typeface="Menlo"/>
              </a:rPr>
              <a:t>SchnorrSecp256k1VerificationKey2019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enlo"/>
              </a:rPr>
              <a:t>Secp256r1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공개키 값은 </a:t>
            </a:r>
            <a:r>
              <a:rPr lang="en-US" altLang="ko-KR" b="1" u="sng" dirty="0">
                <a:solidFill>
                  <a:schemeClr val="tx1"/>
                </a:solidFill>
                <a:latin typeface="Menlo"/>
              </a:rPr>
              <a:t>JWK </a:t>
            </a:r>
            <a:r>
              <a:rPr lang="ko-KR" altLang="en-US" b="1" u="sng" dirty="0">
                <a:solidFill>
                  <a:schemeClr val="tx1"/>
                </a:solidFill>
                <a:latin typeface="Menlo"/>
              </a:rPr>
              <a:t>포맷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혹은 </a:t>
            </a:r>
            <a:r>
              <a:rPr lang="en-US" altLang="ko-KR" dirty="0">
                <a:solidFill>
                  <a:srgbClr val="FF0000"/>
                </a:solidFill>
                <a:latin typeface="Menlo"/>
              </a:rPr>
              <a:t>publicKeyBase58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속성을 사용하여 </a:t>
            </a:r>
            <a:r>
              <a:rPr lang="en-US" altLang="ko-KR" b="1" u="sng" dirty="0">
                <a:solidFill>
                  <a:schemeClr val="tx1"/>
                </a:solidFill>
                <a:latin typeface="Menlo"/>
              </a:rPr>
              <a:t>raw 32-byte public key value in Base58 Bitcoin </a:t>
            </a:r>
            <a:r>
              <a:rPr lang="ko-KR" altLang="en-US" b="1" u="sng" dirty="0">
                <a:solidFill>
                  <a:schemeClr val="tx1"/>
                </a:solidFill>
                <a:latin typeface="Menlo"/>
              </a:rPr>
              <a:t>포맷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으로 </a:t>
            </a:r>
            <a:r>
              <a:rPr lang="ko-KR" altLang="en-US" dirty="0" err="1">
                <a:solidFill>
                  <a:schemeClr val="tx1"/>
                </a:solidFill>
                <a:latin typeface="Menlo"/>
              </a:rPr>
              <a:t>인코드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 해야 한다</a:t>
            </a:r>
            <a:r>
              <a:rPr lang="en-US" altLang="ko-KR" dirty="0">
                <a:solidFill>
                  <a:schemeClr val="tx1"/>
                </a:solidFill>
                <a:latin typeface="Menlo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8"/>
            <a:ext cx="3817410" cy="8651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Key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Type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공개키의 타입을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527550" y="3600188"/>
            <a:ext cx="3486150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2DD09AA9-3D35-4E97-B902-31C80A1A2D92}"/>
              </a:ext>
            </a:extLst>
          </p:cNvPr>
          <p:cNvSpPr/>
          <p:nvPr/>
        </p:nvSpPr>
        <p:spPr>
          <a:xfrm rot="5400000">
            <a:off x="8164004" y="3528507"/>
            <a:ext cx="752478" cy="978913"/>
          </a:xfrm>
          <a:prstGeom prst="uturnArrow">
            <a:avLst>
              <a:gd name="adj1" fmla="val 15717"/>
              <a:gd name="adj2" fmla="val 25000"/>
              <a:gd name="adj3" fmla="val 38502"/>
              <a:gd name="adj4" fmla="val 43750"/>
              <a:gd name="adj5" fmla="val 613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FE325-86BD-4C57-B671-FE3E1663EB72}"/>
              </a:ext>
            </a:extLst>
          </p:cNvPr>
          <p:cNvSpPr/>
          <p:nvPr/>
        </p:nvSpPr>
        <p:spPr>
          <a:xfrm>
            <a:off x="89597" y="3245052"/>
            <a:ext cx="3915498" cy="2639799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Curve25519</a:t>
            </a:r>
          </a:p>
          <a:p>
            <a:pPr algn="ctr"/>
            <a:r>
              <a:rPr lang="en-US" altLang="ko-KR" b="0" i="0" dirty="0">
                <a:solidFill>
                  <a:srgbClr val="C63501"/>
                </a:solidFill>
                <a:effectLst/>
                <a:latin typeface="Menlo"/>
              </a:rPr>
              <a:t>X25519KeyAgreementKey2019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enlo"/>
              </a:rPr>
              <a:t>Curve25519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공개키 값은 </a:t>
            </a:r>
            <a:r>
              <a:rPr lang="en-US" altLang="ko-KR" b="1" u="sng" dirty="0">
                <a:solidFill>
                  <a:schemeClr val="tx1"/>
                </a:solidFill>
                <a:latin typeface="Menlo"/>
              </a:rPr>
              <a:t>JWK </a:t>
            </a:r>
            <a:r>
              <a:rPr lang="ko-KR" altLang="en-US" b="1" u="sng" dirty="0">
                <a:solidFill>
                  <a:schemeClr val="tx1"/>
                </a:solidFill>
                <a:latin typeface="Menlo"/>
              </a:rPr>
              <a:t>포맷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혹은 </a:t>
            </a:r>
            <a:r>
              <a:rPr lang="en-US" altLang="ko-KR" dirty="0">
                <a:solidFill>
                  <a:srgbClr val="FF0000"/>
                </a:solidFill>
                <a:latin typeface="Menlo"/>
              </a:rPr>
              <a:t>publicKeyBase58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속성을 사용하여 </a:t>
            </a:r>
            <a:r>
              <a:rPr lang="en-US" altLang="ko-KR" b="1" u="sng" dirty="0">
                <a:solidFill>
                  <a:schemeClr val="tx1"/>
                </a:solidFill>
                <a:latin typeface="Menlo"/>
              </a:rPr>
              <a:t>raw 32-byte public key value in Base58 Bitcoin </a:t>
            </a:r>
            <a:r>
              <a:rPr lang="ko-KR" altLang="en-US" b="1" u="sng" dirty="0">
                <a:solidFill>
                  <a:schemeClr val="tx1"/>
                </a:solidFill>
                <a:latin typeface="Menlo"/>
              </a:rPr>
              <a:t>포맷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으로 </a:t>
            </a:r>
            <a:r>
              <a:rPr lang="ko-KR" altLang="en-US" dirty="0" err="1">
                <a:solidFill>
                  <a:schemeClr val="tx1"/>
                </a:solidFill>
                <a:latin typeface="Menlo"/>
              </a:rPr>
              <a:t>인코드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 해야 한다</a:t>
            </a:r>
            <a:r>
              <a:rPr lang="en-US" altLang="ko-KR" dirty="0">
                <a:solidFill>
                  <a:schemeClr val="tx1"/>
                </a:solidFill>
                <a:latin typeface="Menlo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8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8"/>
            <a:ext cx="3817410" cy="8651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Key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Type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공개키의 타입을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527550" y="3600188"/>
            <a:ext cx="3486150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2DD09AA9-3D35-4E97-B902-31C80A1A2D92}"/>
              </a:ext>
            </a:extLst>
          </p:cNvPr>
          <p:cNvSpPr/>
          <p:nvPr/>
        </p:nvSpPr>
        <p:spPr>
          <a:xfrm rot="5400000">
            <a:off x="8164004" y="3528507"/>
            <a:ext cx="752478" cy="978913"/>
          </a:xfrm>
          <a:prstGeom prst="uturnArrow">
            <a:avLst>
              <a:gd name="adj1" fmla="val 15717"/>
              <a:gd name="adj2" fmla="val 25000"/>
              <a:gd name="adj3" fmla="val 38502"/>
              <a:gd name="adj4" fmla="val 43750"/>
              <a:gd name="adj5" fmla="val 613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BFE325-86BD-4C57-B671-FE3E1663EB72}"/>
              </a:ext>
            </a:extLst>
          </p:cNvPr>
          <p:cNvSpPr/>
          <p:nvPr/>
        </p:nvSpPr>
        <p:spPr>
          <a:xfrm>
            <a:off x="89597" y="3245052"/>
            <a:ext cx="3915498" cy="2639799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JWK</a:t>
            </a:r>
          </a:p>
          <a:p>
            <a:pPr algn="ctr"/>
            <a:r>
              <a:rPr lang="en-US" altLang="ko-KR" b="0" i="0" dirty="0">
                <a:solidFill>
                  <a:srgbClr val="C63501"/>
                </a:solidFill>
                <a:effectLst/>
                <a:latin typeface="Menlo"/>
              </a:rPr>
              <a:t>JsonWebKey2020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Menlo"/>
              </a:rPr>
              <a:t>JSON Object Signing and Encryption (JOSE)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는 </a:t>
            </a:r>
            <a:r>
              <a:rPr lang="en-US" altLang="ko-KR" dirty="0" err="1">
                <a:solidFill>
                  <a:srgbClr val="FF0000"/>
                </a:solidFill>
                <a:latin typeface="Menlo"/>
              </a:rPr>
              <a:t>publicKeyJwk</a:t>
            </a:r>
            <a:r>
              <a:rPr lang="en-US" altLang="ko-KR" dirty="0">
                <a:solidFill>
                  <a:srgbClr val="FF0000"/>
                </a:solidFill>
                <a:latin typeface="Menlo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속성을 사용하여</a:t>
            </a:r>
            <a:r>
              <a:rPr lang="en-US" altLang="ko-KR" dirty="0">
                <a:solidFill>
                  <a:schemeClr val="tx1"/>
                </a:solidFill>
                <a:latin typeface="Menlo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enlo"/>
              </a:rPr>
              <a:t>나타낸다</a:t>
            </a:r>
            <a:r>
              <a:rPr lang="en-US" altLang="ko-KR" dirty="0">
                <a:solidFill>
                  <a:schemeClr val="tx1"/>
                </a:solidFill>
                <a:latin typeface="Menlo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050" dirty="0"/>
              <a:t>&lt;DOCUMENT&gt;</a:t>
            </a:r>
          </a:p>
          <a:p>
            <a:pPr algn="ctr"/>
            <a:r>
              <a:rPr lang="en-US" altLang="ko-KR" sz="1050" dirty="0">
                <a:hlinkClick r:id="rId8"/>
              </a:rPr>
              <a:t>https://www.iana.org/assignments/jose/jose.xhtml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369633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8"/>
            <a:ext cx="3817410" cy="2695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Authorization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DID Document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수정할 수 있는 권한이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보통은 </a:t>
            </a:r>
            <a:r>
              <a:rPr lang="en-US" altLang="ko-KR" sz="1600" dirty="0">
                <a:solidFill>
                  <a:schemeClr val="bg1"/>
                </a:solidFill>
              </a:rPr>
              <a:t>DID Subject</a:t>
            </a:r>
            <a:r>
              <a:rPr lang="ko-KR" altLang="en-US" sz="1600" dirty="0">
                <a:solidFill>
                  <a:schemeClr val="bg1"/>
                </a:solidFill>
              </a:rPr>
              <a:t>가 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DID Subject</a:t>
            </a:r>
            <a:r>
              <a:rPr lang="ko-KR" altLang="en-US" sz="1600" dirty="0">
                <a:solidFill>
                  <a:schemeClr val="bg1"/>
                </a:solidFill>
              </a:rPr>
              <a:t>를 대신하여 작업이 수행되는 방식을 나타내는데 사용되는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메커니즘이 될 수도 있다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527550" y="3848100"/>
            <a:ext cx="2432050" cy="254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257E99-4E2F-4B4A-9298-6D369EAE528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Overview</a:t>
            </a:r>
            <a:endParaRPr lang="ko-KR" altLang="en-US" dirty="0"/>
          </a:p>
        </p:txBody>
      </p:sp>
      <p:pic>
        <p:nvPicPr>
          <p:cNvPr id="2" name="그래픽 1" descr="건물">
            <a:extLst>
              <a:ext uri="{FF2B5EF4-FFF2-40B4-BE49-F238E27FC236}">
                <a16:creationId xmlns:a16="http://schemas.microsoft.com/office/drawing/2014/main" id="{5FC17D20-87DD-44E7-B629-A68B5AE0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721" y="1239746"/>
            <a:ext cx="1302327" cy="12819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3FAAF5-7E9A-454A-B8A0-BB82E01D9242}"/>
              </a:ext>
            </a:extLst>
          </p:cNvPr>
          <p:cNvSpPr/>
          <p:nvPr/>
        </p:nvSpPr>
        <p:spPr>
          <a:xfrm>
            <a:off x="10195324" y="2529086"/>
            <a:ext cx="1399119" cy="4261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 채용자</a:t>
            </a:r>
          </a:p>
        </p:txBody>
      </p:sp>
      <p:pic>
        <p:nvPicPr>
          <p:cNvPr id="4" name="그래픽 3" descr="학교">
            <a:extLst>
              <a:ext uri="{FF2B5EF4-FFF2-40B4-BE49-F238E27FC236}">
                <a16:creationId xmlns:a16="http://schemas.microsoft.com/office/drawing/2014/main" id="{85711C78-CDA1-4747-91DF-6696C691B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5439" y="2521655"/>
            <a:ext cx="1540143" cy="1540143"/>
          </a:xfrm>
          <a:prstGeom prst="rect">
            <a:avLst/>
          </a:prstGeom>
        </p:spPr>
      </p:pic>
      <p:pic>
        <p:nvPicPr>
          <p:cNvPr id="5" name="그래픽 4" descr="그리스 신전">
            <a:extLst>
              <a:ext uri="{FF2B5EF4-FFF2-40B4-BE49-F238E27FC236}">
                <a16:creationId xmlns:a16="http://schemas.microsoft.com/office/drawing/2014/main" id="{72CD30C3-3165-43AE-95DB-A09438C1E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7302" y="1105404"/>
            <a:ext cx="1207254" cy="12072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26C003-B9BD-4A1B-95DB-D3B5FA586B30}"/>
              </a:ext>
            </a:extLst>
          </p:cNvPr>
          <p:cNvSpPr/>
          <p:nvPr/>
        </p:nvSpPr>
        <p:spPr>
          <a:xfrm>
            <a:off x="1297115" y="2226458"/>
            <a:ext cx="1399119" cy="4261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정부</a:t>
            </a:r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8210A963-8F28-4C86-A7B3-3DB6F9463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0312" y="1116102"/>
            <a:ext cx="1110356" cy="11103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30693D-713D-48D2-8265-E4D9D4C84717}"/>
              </a:ext>
            </a:extLst>
          </p:cNvPr>
          <p:cNvSpPr/>
          <p:nvPr/>
        </p:nvSpPr>
        <p:spPr>
          <a:xfrm>
            <a:off x="5095436" y="2274907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3163DA-FE48-45FC-BDA9-B369FB5529ED}"/>
              </a:ext>
            </a:extLst>
          </p:cNvPr>
          <p:cNvSpPr/>
          <p:nvPr/>
        </p:nvSpPr>
        <p:spPr>
          <a:xfrm>
            <a:off x="5793161" y="37862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pic>
        <p:nvPicPr>
          <p:cNvPr id="17" name="그래픽 16" descr="개">
            <a:extLst>
              <a:ext uri="{FF2B5EF4-FFF2-40B4-BE49-F238E27FC236}">
                <a16:creationId xmlns:a16="http://schemas.microsoft.com/office/drawing/2014/main" id="{F99976AE-90BA-4349-8355-061A819B3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245" y="2941205"/>
            <a:ext cx="914400" cy="914400"/>
          </a:xfrm>
          <a:prstGeom prst="rect">
            <a:avLst/>
          </a:prstGeom>
        </p:spPr>
      </p:pic>
      <p:pic>
        <p:nvPicPr>
          <p:cNvPr id="19" name="그래픽 18" descr="풍선을 든 소녀">
            <a:extLst>
              <a:ext uri="{FF2B5EF4-FFF2-40B4-BE49-F238E27FC236}">
                <a16:creationId xmlns:a16="http://schemas.microsoft.com/office/drawing/2014/main" id="{DD355F7F-E081-4888-B07F-D406F4E145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75224" y="2797522"/>
            <a:ext cx="914400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9A15AE-412F-449D-B811-5AA3B3A2890E}"/>
              </a:ext>
            </a:extLst>
          </p:cNvPr>
          <p:cNvSpPr/>
          <p:nvPr/>
        </p:nvSpPr>
        <p:spPr>
          <a:xfrm>
            <a:off x="6495699" y="2274907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Holder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5DA5EA-D859-4DC1-A115-8387C7216BA7}"/>
              </a:ext>
            </a:extLst>
          </p:cNvPr>
          <p:cNvSpPr/>
          <p:nvPr/>
        </p:nvSpPr>
        <p:spPr>
          <a:xfrm>
            <a:off x="1291696" y="679235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Issuer</a:t>
            </a:r>
            <a:endParaRPr lang="ko-KR" altLang="en-US" dirty="0"/>
          </a:p>
        </p:txBody>
      </p:sp>
      <p:pic>
        <p:nvPicPr>
          <p:cNvPr id="31" name="그래픽 30" descr="인터넷">
            <a:extLst>
              <a:ext uri="{FF2B5EF4-FFF2-40B4-BE49-F238E27FC236}">
                <a16:creationId xmlns:a16="http://schemas.microsoft.com/office/drawing/2014/main" id="{383EC24C-635F-4A23-B0DA-54ACA0A504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9859" y="2932667"/>
            <a:ext cx="1306189" cy="130618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F5C499-8F6F-4AF6-BB03-7608D8185A65}"/>
              </a:ext>
            </a:extLst>
          </p:cNvPr>
          <p:cNvSpPr/>
          <p:nvPr/>
        </p:nvSpPr>
        <p:spPr>
          <a:xfrm>
            <a:off x="10195324" y="4106219"/>
            <a:ext cx="1399119" cy="4261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웹사이트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15D45C-16AD-4742-A9C9-B6850192FE1E}"/>
              </a:ext>
            </a:extLst>
          </p:cNvPr>
          <p:cNvSpPr/>
          <p:nvPr/>
        </p:nvSpPr>
        <p:spPr>
          <a:xfrm>
            <a:off x="1297115" y="3889791"/>
            <a:ext cx="1399119" cy="4261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4F3673-0CCC-4C0C-B3A9-6BEC0A5E8D76}"/>
              </a:ext>
            </a:extLst>
          </p:cNvPr>
          <p:cNvSpPr/>
          <p:nvPr/>
        </p:nvSpPr>
        <p:spPr>
          <a:xfrm>
            <a:off x="10195324" y="679235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Verifier</a:t>
            </a:r>
            <a:endParaRPr lang="ko-KR" altLang="en-US" dirty="0"/>
          </a:p>
        </p:txBody>
      </p:sp>
      <p:pic>
        <p:nvPicPr>
          <p:cNvPr id="39" name="그래픽 38" descr="학위">
            <a:extLst>
              <a:ext uri="{FF2B5EF4-FFF2-40B4-BE49-F238E27FC236}">
                <a16:creationId xmlns:a16="http://schemas.microsoft.com/office/drawing/2014/main" id="{08423EA7-C541-4FDE-A3A1-376B21C8CC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82439" y="1709031"/>
            <a:ext cx="914400" cy="914400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3112419-89A2-4F68-9B11-D90C609A015C}"/>
              </a:ext>
            </a:extLst>
          </p:cNvPr>
          <p:cNvSpPr/>
          <p:nvPr/>
        </p:nvSpPr>
        <p:spPr>
          <a:xfrm>
            <a:off x="3135086" y="1524000"/>
            <a:ext cx="2612523" cy="272143"/>
          </a:xfrm>
          <a:prstGeom prst="rightArrow">
            <a:avLst>
              <a:gd name="adj1" fmla="val 50000"/>
              <a:gd name="adj2" fmla="val 27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래픽 42" descr="학위">
            <a:extLst>
              <a:ext uri="{FF2B5EF4-FFF2-40B4-BE49-F238E27FC236}">
                <a16:creationId xmlns:a16="http://schemas.microsoft.com/office/drawing/2014/main" id="{75500888-BBD4-41A5-BC36-BE7ABC1BA0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71249" y="2555087"/>
            <a:ext cx="914400" cy="914400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B4251F13-5A57-41B8-9958-67D2E5144D1C}"/>
              </a:ext>
            </a:extLst>
          </p:cNvPr>
          <p:cNvSpPr/>
          <p:nvPr/>
        </p:nvSpPr>
        <p:spPr>
          <a:xfrm>
            <a:off x="7582801" y="1523999"/>
            <a:ext cx="2612523" cy="272143"/>
          </a:xfrm>
          <a:prstGeom prst="rightArrow">
            <a:avLst>
              <a:gd name="adj1" fmla="val 50000"/>
              <a:gd name="adj2" fmla="val 27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D6ABE0A-0E38-41C9-83DB-E4BBC497180B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 flipV="1">
            <a:off x="2696234" y="2166231"/>
            <a:ext cx="1086205" cy="27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7E1B03-2122-4766-A7E7-6D388112C07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2696234" y="3012287"/>
            <a:ext cx="1075015" cy="109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D4A904-4EFC-49A5-9187-56D0DEC13FEA}"/>
              </a:ext>
            </a:extLst>
          </p:cNvPr>
          <p:cNvSpPr/>
          <p:nvPr/>
        </p:nvSpPr>
        <p:spPr>
          <a:xfrm>
            <a:off x="3298742" y="3626709"/>
            <a:ext cx="1859414" cy="5999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</a:t>
            </a:r>
          </a:p>
          <a:p>
            <a:pPr algn="ctr"/>
            <a:r>
              <a:rPr lang="en-US" altLang="ko-KR" dirty="0"/>
              <a:t>Credential</a:t>
            </a:r>
            <a:endParaRPr lang="ko-KR" altLang="en-US" dirty="0"/>
          </a:p>
        </p:txBody>
      </p:sp>
      <p:pic>
        <p:nvPicPr>
          <p:cNvPr id="53" name="그래픽 52" descr="계약">
            <a:extLst>
              <a:ext uri="{FF2B5EF4-FFF2-40B4-BE49-F238E27FC236}">
                <a16:creationId xmlns:a16="http://schemas.microsoft.com/office/drawing/2014/main" id="{E71A8F78-A0B9-4207-A15E-ADEA3CCA24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220" y="2226458"/>
            <a:ext cx="914400" cy="9144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F47E25-201F-46D3-AF1D-00EBA3ECAB66}"/>
              </a:ext>
            </a:extLst>
          </p:cNvPr>
          <p:cNvSpPr/>
          <p:nvPr/>
        </p:nvSpPr>
        <p:spPr>
          <a:xfrm>
            <a:off x="8061713" y="3289835"/>
            <a:ext cx="1859414" cy="599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</a:t>
            </a:r>
          </a:p>
          <a:p>
            <a:pPr algn="ctr"/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C27FC9-8FF4-49E7-BC47-9B086B6D4355}"/>
              </a:ext>
            </a:extLst>
          </p:cNvPr>
          <p:cNvSpPr/>
          <p:nvPr/>
        </p:nvSpPr>
        <p:spPr>
          <a:xfrm>
            <a:off x="4062184" y="5508796"/>
            <a:ext cx="4472036" cy="914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 Data Registry</a:t>
            </a:r>
            <a:endParaRPr lang="ko-KR" altLang="en-US" dirty="0"/>
          </a:p>
        </p:txBody>
      </p:sp>
      <p:sp>
        <p:nvSpPr>
          <p:cNvPr id="59" name="화살표: 굽음 58">
            <a:extLst>
              <a:ext uri="{FF2B5EF4-FFF2-40B4-BE49-F238E27FC236}">
                <a16:creationId xmlns:a16="http://schemas.microsoft.com/office/drawing/2014/main" id="{A4333F96-6E3E-4E0D-A016-5D3FB8D039A3}"/>
              </a:ext>
            </a:extLst>
          </p:cNvPr>
          <p:cNvSpPr/>
          <p:nvPr/>
        </p:nvSpPr>
        <p:spPr>
          <a:xfrm rot="10800000">
            <a:off x="8672163" y="4724398"/>
            <a:ext cx="2300635" cy="1583239"/>
          </a:xfrm>
          <a:prstGeom prst="bentArrow">
            <a:avLst>
              <a:gd name="adj1" fmla="val 1428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굽음 60">
            <a:extLst>
              <a:ext uri="{FF2B5EF4-FFF2-40B4-BE49-F238E27FC236}">
                <a16:creationId xmlns:a16="http://schemas.microsoft.com/office/drawing/2014/main" id="{8CF21ECC-CB34-498A-87D4-E4218BCE2EF5}"/>
              </a:ext>
            </a:extLst>
          </p:cNvPr>
          <p:cNvSpPr/>
          <p:nvPr/>
        </p:nvSpPr>
        <p:spPr>
          <a:xfrm flipV="1">
            <a:off x="1623605" y="4856912"/>
            <a:ext cx="2300635" cy="1454365"/>
          </a:xfrm>
          <a:prstGeom prst="bentArrow">
            <a:avLst>
              <a:gd name="adj1" fmla="val 1428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B86BE3-3FAD-4086-9757-D4D2CEF2D3FE}"/>
              </a:ext>
            </a:extLst>
          </p:cNvPr>
          <p:cNvSpPr txBox="1"/>
          <p:nvPr/>
        </p:nvSpPr>
        <p:spPr>
          <a:xfrm>
            <a:off x="3795108" y="45481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 verifiable data registries include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trusted databases, decentralized databases,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government ID databases, and distributed ledgers.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15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 animBg="1"/>
      <p:bldP spid="15" grpId="0" animBg="1"/>
      <p:bldP spid="21" grpId="0" animBg="1"/>
      <p:bldP spid="29" grpId="0" animBg="1"/>
      <p:bldP spid="33" grpId="0" animBg="1"/>
      <p:bldP spid="35" grpId="0" animBg="1"/>
      <p:bldP spid="37" grpId="0" animBg="1"/>
      <p:bldP spid="41" grpId="0" animBg="1"/>
      <p:bldP spid="45" grpId="0" animBg="1"/>
      <p:bldP spid="51" grpId="0" animBg="1"/>
      <p:bldP spid="55" grpId="0" animBg="1"/>
      <p:bldP spid="57" grpId="0" animBg="1"/>
      <p:bldP spid="59" grpId="0" animBg="1"/>
      <p:bldP spid="61" grpId="0" animBg="1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}, 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did:sov:2222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A044FA-8239-4C6B-AF55-D664A4DBA7DD}"/>
              </a:ext>
            </a:extLst>
          </p:cNvPr>
          <p:cNvSpPr txBox="1"/>
          <p:nvPr/>
        </p:nvSpPr>
        <p:spPr>
          <a:xfrm>
            <a:off x="382772" y="250396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344940-B42E-4DA8-AAFD-93068FED37FC}"/>
              </a:ext>
            </a:extLst>
          </p:cNvPr>
          <p:cNvSpPr/>
          <p:nvPr/>
        </p:nvSpPr>
        <p:spPr>
          <a:xfrm>
            <a:off x="1262809" y="2351227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did:sov:2222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229D7D-87CF-47A0-BC8C-3247B18E071F}"/>
              </a:ext>
            </a:extLst>
          </p:cNvPr>
          <p:cNvSpPr txBox="1"/>
          <p:nvPr/>
        </p:nvSpPr>
        <p:spPr>
          <a:xfrm>
            <a:off x="382772" y="250396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6" name="그래픽 35" descr="남자">
            <a:extLst>
              <a:ext uri="{FF2B5EF4-FFF2-40B4-BE49-F238E27FC236}">
                <a16:creationId xmlns:a16="http://schemas.microsoft.com/office/drawing/2014/main" id="{BA24BED1-8D2B-4A5F-9255-A0B44B9F7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022" y="2405989"/>
            <a:ext cx="1110356" cy="111035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6C7602-B805-43AA-B4AA-2958E8656C1E}"/>
              </a:ext>
            </a:extLst>
          </p:cNvPr>
          <p:cNvSpPr/>
          <p:nvPr/>
        </p:nvSpPr>
        <p:spPr>
          <a:xfrm>
            <a:off x="138640" y="3516345"/>
            <a:ext cx="1399119" cy="4261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Boss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F3A6550-6333-469F-92AE-30693FADE590}"/>
              </a:ext>
            </a:extLst>
          </p:cNvPr>
          <p:cNvGrpSpPr/>
          <p:nvPr/>
        </p:nvGrpSpPr>
        <p:grpSpPr>
          <a:xfrm>
            <a:off x="2636123" y="2961167"/>
            <a:ext cx="948757" cy="820285"/>
            <a:chOff x="2484006" y="916365"/>
            <a:chExt cx="948757" cy="820285"/>
          </a:xfrm>
        </p:grpSpPr>
        <p:pic>
          <p:nvPicPr>
            <p:cNvPr id="39" name="그래픽 38" descr="오래된 열쇠">
              <a:extLst>
                <a:ext uri="{FF2B5EF4-FFF2-40B4-BE49-F238E27FC236}">
                  <a16:creationId xmlns:a16="http://schemas.microsoft.com/office/drawing/2014/main" id="{29FA52F1-0345-4E63-8AFA-0486844E1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C6E94C-AC76-4981-B210-E4C28D473E6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chemeClr val="accent6"/>
                  </a:solidFill>
                </a:rPr>
                <a:t>PRI</a:t>
              </a:r>
              <a:endParaRPr lang="ko-KR" altLang="en-US" b="1" i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CFB6999-0B04-45C0-A675-3334382934D0}"/>
              </a:ext>
            </a:extLst>
          </p:cNvPr>
          <p:cNvGrpSpPr/>
          <p:nvPr/>
        </p:nvGrpSpPr>
        <p:grpSpPr>
          <a:xfrm>
            <a:off x="1712852" y="2943899"/>
            <a:ext cx="997351" cy="820285"/>
            <a:chOff x="1393378" y="916365"/>
            <a:chExt cx="997351" cy="820285"/>
          </a:xfrm>
        </p:grpSpPr>
        <p:pic>
          <p:nvPicPr>
            <p:cNvPr id="42" name="그래픽 41" descr="오래된 열쇠">
              <a:extLst>
                <a:ext uri="{FF2B5EF4-FFF2-40B4-BE49-F238E27FC236}">
                  <a16:creationId xmlns:a16="http://schemas.microsoft.com/office/drawing/2014/main" id="{040B3878-66CE-49B6-A602-BE6EB85E3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14EBCE-15D5-4603-AA42-ADEC438EB07B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chemeClr val="accent6"/>
                  </a:solidFill>
                </a:rPr>
                <a:t>PUB</a:t>
              </a:r>
              <a:endParaRPr lang="ko-KR" altLang="en-US" b="1" i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616F4EE-E7CF-47FA-B3B5-6E45F62F6A3D}"/>
              </a:ext>
            </a:extLst>
          </p:cNvPr>
          <p:cNvGrpSpPr/>
          <p:nvPr/>
        </p:nvGrpSpPr>
        <p:grpSpPr>
          <a:xfrm>
            <a:off x="7059552" y="3186643"/>
            <a:ext cx="997351" cy="820285"/>
            <a:chOff x="1393378" y="916365"/>
            <a:chExt cx="997351" cy="820285"/>
          </a:xfrm>
        </p:grpSpPr>
        <p:pic>
          <p:nvPicPr>
            <p:cNvPr id="29" name="그래픽 28" descr="오래된 열쇠">
              <a:extLst>
                <a:ext uri="{FF2B5EF4-FFF2-40B4-BE49-F238E27FC236}">
                  <a16:creationId xmlns:a16="http://schemas.microsoft.com/office/drawing/2014/main" id="{CAC90EB1-8259-4FC2-92C0-56CB890D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EC40F7-276F-458F-9818-A18EE8455F71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E27BA53-514B-445D-A34F-7B5AD85FF79A}"/>
              </a:ext>
            </a:extLst>
          </p:cNvPr>
          <p:cNvGrpSpPr/>
          <p:nvPr/>
        </p:nvGrpSpPr>
        <p:grpSpPr>
          <a:xfrm>
            <a:off x="7059552" y="4457881"/>
            <a:ext cx="997351" cy="820285"/>
            <a:chOff x="1393378" y="916365"/>
            <a:chExt cx="997351" cy="820285"/>
          </a:xfrm>
        </p:grpSpPr>
        <p:pic>
          <p:nvPicPr>
            <p:cNvPr id="32" name="그래픽 31" descr="오래된 열쇠">
              <a:extLst>
                <a:ext uri="{FF2B5EF4-FFF2-40B4-BE49-F238E27FC236}">
                  <a16:creationId xmlns:a16="http://schemas.microsoft.com/office/drawing/2014/main" id="{82F4C5C9-2C4C-4C9B-8DEA-1BD79506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D21F65-774B-4585-9F30-4B512A78A813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chemeClr val="accent6"/>
                  </a:solidFill>
                </a:rPr>
                <a:t>PUB</a:t>
              </a:r>
              <a:endParaRPr lang="ko-KR" altLang="en-US" b="1" i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754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13505-5FB6-46B6-900A-7A5A967DF03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FD4B4-91C0-45F8-8352-94FF3FEDE956}"/>
              </a:ext>
            </a:extLst>
          </p:cNvPr>
          <p:cNvSpPr/>
          <p:nvPr/>
        </p:nvSpPr>
        <p:spPr>
          <a:xfrm>
            <a:off x="4311650" y="2619718"/>
            <a:ext cx="2089150" cy="7521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D512B-1776-438B-B32C-2C31547951DC}"/>
              </a:ext>
            </a:extLst>
          </p:cNvPr>
          <p:cNvSpPr/>
          <p:nvPr/>
        </p:nvSpPr>
        <p:spPr>
          <a:xfrm>
            <a:off x="138641" y="2295758"/>
            <a:ext cx="3817410" cy="29620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Verification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Relationships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DID Subject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Verification Method</a:t>
            </a:r>
            <a:r>
              <a:rPr lang="ko-KR" altLang="en-US" sz="1600" dirty="0">
                <a:solidFill>
                  <a:schemeClr val="bg1"/>
                </a:solidFill>
              </a:rPr>
              <a:t>간의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관계를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authentication</a:t>
            </a:r>
          </a:p>
          <a:p>
            <a:pPr algn="ctr"/>
            <a:r>
              <a:rPr lang="en-US" altLang="ko-KR" sz="1600" dirty="0" err="1">
                <a:solidFill>
                  <a:srgbClr val="FF0000"/>
                </a:solidFill>
              </a:rPr>
              <a:t>assertionMethod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 err="1">
                <a:solidFill>
                  <a:srgbClr val="FF0000"/>
                </a:solidFill>
              </a:rPr>
              <a:t>keyAgreement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 err="1">
                <a:solidFill>
                  <a:srgbClr val="FF0000"/>
                </a:solidFill>
              </a:rPr>
              <a:t>capabilityInvocation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 err="1">
                <a:solidFill>
                  <a:srgbClr val="FF0000"/>
                </a:solidFill>
              </a:rPr>
              <a:t>capabilityDelegation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3584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13505-5FB6-46B6-900A-7A5A967DF03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FD4B4-91C0-45F8-8352-94FF3FEDE956}"/>
              </a:ext>
            </a:extLst>
          </p:cNvPr>
          <p:cNvSpPr/>
          <p:nvPr/>
        </p:nvSpPr>
        <p:spPr>
          <a:xfrm>
            <a:off x="4311650" y="2863850"/>
            <a:ext cx="2089150" cy="2603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U자형 14">
            <a:extLst>
              <a:ext uri="{FF2B5EF4-FFF2-40B4-BE49-F238E27FC236}">
                <a16:creationId xmlns:a16="http://schemas.microsoft.com/office/drawing/2014/main" id="{2711C5A6-BA2C-465A-A61C-C14B63FB1766}"/>
              </a:ext>
            </a:extLst>
          </p:cNvPr>
          <p:cNvSpPr/>
          <p:nvPr/>
        </p:nvSpPr>
        <p:spPr>
          <a:xfrm rot="5400000">
            <a:off x="6583804" y="2735706"/>
            <a:ext cx="893648" cy="1293039"/>
          </a:xfrm>
          <a:prstGeom prst="uturnArrow">
            <a:avLst>
              <a:gd name="adj1" fmla="val 9354"/>
              <a:gd name="adj2" fmla="val 11877"/>
              <a:gd name="adj3" fmla="val 29592"/>
              <a:gd name="adj4" fmla="val 36210"/>
              <a:gd name="adj5" fmla="val 613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376B7-E62A-4B97-A095-225518D5F2B6}"/>
              </a:ext>
            </a:extLst>
          </p:cNvPr>
          <p:cNvSpPr/>
          <p:nvPr/>
        </p:nvSpPr>
        <p:spPr>
          <a:xfrm>
            <a:off x="89597" y="2339915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참조</a:t>
            </a:r>
            <a:r>
              <a:rPr lang="en-US" altLang="ko-KR" dirty="0"/>
              <a:t>(reference)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40A36-A823-4C2C-B80F-B6C49B40A940}"/>
              </a:ext>
            </a:extLst>
          </p:cNvPr>
          <p:cNvSpPr/>
          <p:nvPr/>
        </p:nvSpPr>
        <p:spPr>
          <a:xfrm>
            <a:off x="4262071" y="3356631"/>
            <a:ext cx="4489451" cy="14563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verificationMethod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0D7">
                    <a:lumMod val="75000"/>
                  </a:srgb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id : did:sov:1111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26C66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#key-1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type : Ed25519VerificationKey2018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controller : did:sov:1111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publicKeyBase58 : H3C2AVvLMv6gmMN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0D7">
                    <a:lumMod val="75000"/>
                  </a:srgb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]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94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13505-5FB6-46B6-900A-7A5A967DF03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376B7-E62A-4B97-A095-225518D5F2B6}"/>
              </a:ext>
            </a:extLst>
          </p:cNvPr>
          <p:cNvSpPr/>
          <p:nvPr/>
        </p:nvSpPr>
        <p:spPr>
          <a:xfrm>
            <a:off x="89597" y="2339915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내장</a:t>
            </a:r>
            <a:r>
              <a:rPr lang="en-US" altLang="ko-KR" dirty="0"/>
              <a:t>(embedded)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D7D635-9973-4080-AE35-EB52F31A2F44}"/>
              </a:ext>
            </a:extLst>
          </p:cNvPr>
          <p:cNvSpPr/>
          <p:nvPr/>
        </p:nvSpPr>
        <p:spPr>
          <a:xfrm>
            <a:off x="4477864" y="2981981"/>
            <a:ext cx="4489451" cy="14563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verificationMethod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0D7">
                    <a:lumMod val="75000"/>
                  </a:srgb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[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id : did:sov:1111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26C66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#key-1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type : Ed25519VerificationKey2018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controller : did:sov:1111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publicKeyBase58 : H3C2AVvLMv6gmMN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0D7">
                    <a:lumMod val="75000"/>
                  </a:srgb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]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16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13505-5FB6-46B6-900A-7A5A967DF03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376B7-E62A-4B97-A095-225518D5F2B6}"/>
              </a:ext>
            </a:extLst>
          </p:cNvPr>
          <p:cNvSpPr/>
          <p:nvPr/>
        </p:nvSpPr>
        <p:spPr>
          <a:xfrm>
            <a:off x="89597" y="2339915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내장</a:t>
            </a:r>
            <a:r>
              <a:rPr lang="en-US" altLang="ko-KR" dirty="0"/>
              <a:t>(embedded)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D7D635-9973-4080-AE35-EB52F31A2F44}"/>
              </a:ext>
            </a:extLst>
          </p:cNvPr>
          <p:cNvSpPr/>
          <p:nvPr/>
        </p:nvSpPr>
        <p:spPr>
          <a:xfrm>
            <a:off x="4477864" y="2981981"/>
            <a:ext cx="4489451" cy="14563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id : did:sov:1111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26C66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#key-1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type : Ed25519VerificationKey2018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controller : did:sov:1111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   publicKeyBase58 : H3C2AVvLMv6gmMN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91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216C63-C0D9-4799-83EE-36E51C6434EE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</a:t>
            </a:r>
            <a:r>
              <a:rPr lang="en-US" altLang="ko-KR" sz="1600" dirty="0">
                <a:solidFill>
                  <a:srgbClr val="7030A0"/>
                </a:solidFill>
              </a:rPr>
              <a:t>	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E46F76-1D76-424F-8E33-1350922853C3}"/>
              </a:ext>
            </a:extLst>
          </p:cNvPr>
          <p:cNvSpPr/>
          <p:nvPr/>
        </p:nvSpPr>
        <p:spPr>
          <a:xfrm>
            <a:off x="138641" y="2295757"/>
            <a:ext cx="3817410" cy="45177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Service Endpoints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service endpoint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DID Document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DID Subject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또는 관련 </a:t>
            </a:r>
            <a:r>
              <a:rPr lang="ko-KR" altLang="en-US" dirty="0" err="1">
                <a:solidFill>
                  <a:schemeClr val="bg1"/>
                </a:solidFill>
              </a:rPr>
              <a:t>엔터티들과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통신하는 방법을 표현한다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DID Document</a:t>
            </a:r>
            <a:r>
              <a:rPr lang="ko-KR" altLang="en-US" dirty="0">
                <a:solidFill>
                  <a:schemeClr val="bg1"/>
                </a:solidFill>
              </a:rPr>
              <a:t>의 주요 목적 중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하나는 </a:t>
            </a:r>
            <a:r>
              <a:rPr lang="en-US" altLang="ko-KR" dirty="0">
                <a:solidFill>
                  <a:schemeClr val="bg1"/>
                </a:solidFill>
              </a:rPr>
              <a:t>service endpoint</a:t>
            </a:r>
            <a:r>
              <a:rPr lang="ko-KR" altLang="en-US" dirty="0">
                <a:solidFill>
                  <a:schemeClr val="bg1"/>
                </a:solidFill>
              </a:rPr>
              <a:t>의 검색을 활성화 하는 것이다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service endpoint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인증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권한 부여 또는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상호 작용을 위한 </a:t>
            </a:r>
            <a:r>
              <a:rPr lang="en-US" altLang="ko-KR" dirty="0">
                <a:solidFill>
                  <a:schemeClr val="bg1"/>
                </a:solidFill>
              </a:rPr>
              <a:t>DID </a:t>
            </a:r>
            <a:r>
              <a:rPr lang="ko-KR" altLang="en-US" dirty="0">
                <a:solidFill>
                  <a:schemeClr val="bg1"/>
                </a:solidFill>
              </a:rPr>
              <a:t>관리 서비스를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포함하여 </a:t>
            </a:r>
            <a:r>
              <a:rPr lang="en-US" altLang="ko-KR" dirty="0">
                <a:solidFill>
                  <a:schemeClr val="bg1"/>
                </a:solidFill>
              </a:rPr>
              <a:t>DID Subject</a:t>
            </a:r>
            <a:r>
              <a:rPr lang="ko-KR" altLang="en-US" dirty="0">
                <a:solidFill>
                  <a:schemeClr val="bg1"/>
                </a:solidFill>
              </a:rPr>
              <a:t>가 광고하는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모든 유형의 서비스 일 수도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5B540-0595-45C8-B2E2-C9AE3E6EBEF2}"/>
              </a:ext>
            </a:extLst>
          </p:cNvPr>
          <p:cNvSpPr/>
          <p:nvPr/>
        </p:nvSpPr>
        <p:spPr>
          <a:xfrm>
            <a:off x="4305300" y="4343400"/>
            <a:ext cx="6464300" cy="122555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2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1262809" y="620335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382772" y="7730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22" y="67509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138640" y="17854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7E382-CAFF-46B5-8BD3-392CE781113F}"/>
              </a:ext>
            </a:extLst>
          </p:cNvPr>
          <p:cNvSpPr/>
          <p:nvPr/>
        </p:nvSpPr>
        <p:spPr>
          <a:xfrm>
            <a:off x="4057649" y="386826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...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altLang="ko-KR" sz="1600" dirty="0">
                <a:solidFill>
                  <a:srgbClr val="7030A0"/>
                </a:solidFill>
              </a:rPr>
              <a:t> {...}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6AD91D9D-CB2A-4703-B297-EDDAA2A8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7" y="344955"/>
            <a:ext cx="960334" cy="96033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78178A0-B384-4ECB-857A-12FC2B47553C}"/>
              </a:ext>
            </a:extLst>
          </p:cNvPr>
          <p:cNvSpPr/>
          <p:nvPr/>
        </p:nvSpPr>
        <p:spPr>
          <a:xfrm>
            <a:off x="2935884" y="689049"/>
            <a:ext cx="488494" cy="272143"/>
          </a:xfrm>
          <a:prstGeom prst="rightArrow">
            <a:avLst>
              <a:gd name="adj1" fmla="val 50000"/>
              <a:gd name="adj2" fmla="val 92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176146-9B9E-4B1F-B71E-47526DC9E09F}"/>
              </a:ext>
            </a:extLst>
          </p:cNvPr>
          <p:cNvGrpSpPr/>
          <p:nvPr/>
        </p:nvGrpSpPr>
        <p:grpSpPr>
          <a:xfrm>
            <a:off x="2636123" y="1230275"/>
            <a:ext cx="948757" cy="820285"/>
            <a:chOff x="2484006" y="916365"/>
            <a:chExt cx="948757" cy="820285"/>
          </a:xfrm>
        </p:grpSpPr>
        <p:pic>
          <p:nvPicPr>
            <p:cNvPr id="18" name="그래픽 17" descr="오래된 열쇠">
              <a:extLst>
                <a:ext uri="{FF2B5EF4-FFF2-40B4-BE49-F238E27FC236}">
                  <a16:creationId xmlns:a16="http://schemas.microsoft.com/office/drawing/2014/main" id="{564C9281-45A8-40FA-ABB0-B62019256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4006" y="916365"/>
              <a:ext cx="733699" cy="7336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17993-AD51-459B-9937-89ECC9C58DEE}"/>
                </a:ext>
              </a:extLst>
            </p:cNvPr>
            <p:cNvSpPr txBox="1"/>
            <p:nvPr/>
          </p:nvSpPr>
          <p:spPr>
            <a:xfrm>
              <a:off x="2840935" y="136731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31F7E0-6BE7-4AC0-88C6-E9BC959A06BB}"/>
              </a:ext>
            </a:extLst>
          </p:cNvPr>
          <p:cNvGrpSpPr/>
          <p:nvPr/>
        </p:nvGrpSpPr>
        <p:grpSpPr>
          <a:xfrm>
            <a:off x="1712852" y="1213007"/>
            <a:ext cx="997351" cy="820285"/>
            <a:chOff x="1393378" y="916365"/>
            <a:chExt cx="997351" cy="820285"/>
          </a:xfrm>
        </p:grpSpPr>
        <p:pic>
          <p:nvPicPr>
            <p:cNvPr id="23" name="그래픽 22" descr="오래된 열쇠">
              <a:extLst>
                <a:ext uri="{FF2B5EF4-FFF2-40B4-BE49-F238E27FC236}">
                  <a16:creationId xmlns:a16="http://schemas.microsoft.com/office/drawing/2014/main" id="{43EEBEC4-4BB5-482C-9776-17AF0EB6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3378" y="916365"/>
              <a:ext cx="733699" cy="7336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9C152-02D9-46D3-AB04-53C833E6AE0D}"/>
                </a:ext>
              </a:extLst>
            </p:cNvPr>
            <p:cNvSpPr txBox="1"/>
            <p:nvPr/>
          </p:nvSpPr>
          <p:spPr>
            <a:xfrm>
              <a:off x="1750307" y="136731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66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85C3-6D4F-4D1A-A405-B137602C46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3. DID</a:t>
            </a:r>
            <a:r>
              <a:rPr lang="ko-KR" altLang="en-US" sz="3200" dirty="0"/>
              <a:t>와 </a:t>
            </a:r>
            <a:r>
              <a:rPr lang="en-US" altLang="ko-KR" sz="3200" dirty="0"/>
              <a:t>DID Document</a:t>
            </a:r>
            <a:r>
              <a:rPr lang="ko-KR" altLang="en-US" sz="3200" dirty="0"/>
              <a:t>의 관계</a:t>
            </a:r>
          </a:p>
        </p:txBody>
      </p:sp>
    </p:spTree>
    <p:extLst>
      <p:ext uri="{BB962C8B-B14F-4D97-AF65-F5344CB8AC3E}">
        <p14:creationId xmlns:p14="http://schemas.microsoft.com/office/powerpoint/2010/main" val="360102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A66F76-9D9D-450A-9F11-925B797E5A18}"/>
              </a:ext>
            </a:extLst>
          </p:cNvPr>
          <p:cNvSpPr/>
          <p:nvPr/>
        </p:nvSpPr>
        <p:spPr>
          <a:xfrm>
            <a:off x="1553188" y="805926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3310" y="404257"/>
            <a:ext cx="1212913" cy="1212911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1C20C24-B68C-4737-9512-D466E0A6589F}"/>
              </a:ext>
            </a:extLst>
          </p:cNvPr>
          <p:cNvSpPr/>
          <p:nvPr/>
        </p:nvSpPr>
        <p:spPr>
          <a:xfrm>
            <a:off x="3296659" y="874640"/>
            <a:ext cx="1462314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ECEE41-D21C-4ADD-8175-634A0E84B839}"/>
              </a:ext>
            </a:extLst>
          </p:cNvPr>
          <p:cNvSpPr/>
          <p:nvPr/>
        </p:nvSpPr>
        <p:spPr>
          <a:xfrm>
            <a:off x="3919972" y="1606288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9DFAF2-951A-4123-B858-510FC934F7D2}"/>
              </a:ext>
            </a:extLst>
          </p:cNvPr>
          <p:cNvGrpSpPr/>
          <p:nvPr/>
        </p:nvGrpSpPr>
        <p:grpSpPr>
          <a:xfrm>
            <a:off x="1553188" y="1335465"/>
            <a:ext cx="997351" cy="820285"/>
            <a:chOff x="6651178" y="2992815"/>
            <a:chExt cx="997351" cy="820285"/>
          </a:xfrm>
        </p:grpSpPr>
        <p:pic>
          <p:nvPicPr>
            <p:cNvPr id="36" name="그래픽 35" descr="오래된 열쇠">
              <a:extLst>
                <a:ext uri="{FF2B5EF4-FFF2-40B4-BE49-F238E27FC236}">
                  <a16:creationId xmlns:a16="http://schemas.microsoft.com/office/drawing/2014/main" id="{D314638E-2E0D-42D0-B504-70A089B7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9592D3-A504-477D-993F-B35226590937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63194C-E8B0-4AF6-BDF8-4A4E07F45566}"/>
              </a:ext>
            </a:extLst>
          </p:cNvPr>
          <p:cNvGrpSpPr/>
          <p:nvPr/>
        </p:nvGrpSpPr>
        <p:grpSpPr>
          <a:xfrm>
            <a:off x="2643816" y="1335465"/>
            <a:ext cx="948757" cy="820285"/>
            <a:chOff x="7741806" y="2992815"/>
            <a:chExt cx="948757" cy="820285"/>
          </a:xfrm>
        </p:grpSpPr>
        <p:pic>
          <p:nvPicPr>
            <p:cNvPr id="39" name="그래픽 38" descr="오래된 열쇠">
              <a:extLst>
                <a:ext uri="{FF2B5EF4-FFF2-40B4-BE49-F238E27FC236}">
                  <a16:creationId xmlns:a16="http://schemas.microsoft.com/office/drawing/2014/main" id="{008BE1E6-B40F-4A8E-9B4E-DCED540CE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C51E45-2DA9-4A46-9D3F-0067E66F1B76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그래픽 13" descr="블록체인">
            <a:extLst>
              <a:ext uri="{FF2B5EF4-FFF2-40B4-BE49-F238E27FC236}">
                <a16:creationId xmlns:a16="http://schemas.microsoft.com/office/drawing/2014/main" id="{DB93AE6B-6D88-450B-9831-EB8C78E38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6399" y="547456"/>
            <a:ext cx="1069712" cy="10697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401D9E-F787-42D0-91D8-06EE975125C4}"/>
              </a:ext>
            </a:extLst>
          </p:cNvPr>
          <p:cNvSpPr/>
          <p:nvPr/>
        </p:nvSpPr>
        <p:spPr>
          <a:xfrm>
            <a:off x="7851461" y="1649375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CF2D6B4-458B-4457-93DE-A94DCB391783}"/>
              </a:ext>
            </a:extLst>
          </p:cNvPr>
          <p:cNvSpPr/>
          <p:nvPr/>
        </p:nvSpPr>
        <p:spPr>
          <a:xfrm>
            <a:off x="5866222" y="874640"/>
            <a:ext cx="2599327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392500-CEBB-4C65-8602-2E0320D708B3}"/>
              </a:ext>
            </a:extLst>
          </p:cNvPr>
          <p:cNvSpPr/>
          <p:nvPr/>
        </p:nvSpPr>
        <p:spPr>
          <a:xfrm>
            <a:off x="8560974" y="393957"/>
            <a:ext cx="1260561" cy="133316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 </a:t>
            </a:r>
          </a:p>
          <a:p>
            <a:pPr algn="ctr"/>
            <a:r>
              <a:rPr lang="en-US" altLang="ko-KR" dirty="0"/>
              <a:t>Data </a:t>
            </a:r>
          </a:p>
          <a:p>
            <a:pPr algn="ctr"/>
            <a:r>
              <a:rPr lang="en-US" altLang="ko-KR" dirty="0"/>
              <a:t>Registry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97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05208 0.04004 C -0.06289 0.04907 -0.07904 0.05393 -0.09609 0.05393 C -0.1155 0.05393 -0.13099 0.04907 -0.1418 0.04004 L -0.19362 1.85185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27357 -0.0949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5" grpId="0" animBg="1"/>
      <p:bldP spid="44" grpId="0" animBg="1"/>
      <p:bldP spid="16" grpId="0" animBg="1"/>
      <p:bldP spid="1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A66F76-9D9D-450A-9F11-925B797E5A18}"/>
              </a:ext>
            </a:extLst>
          </p:cNvPr>
          <p:cNvSpPr/>
          <p:nvPr/>
        </p:nvSpPr>
        <p:spPr>
          <a:xfrm>
            <a:off x="1553188" y="805926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1C20C24-B68C-4737-9512-D466E0A6589F}"/>
              </a:ext>
            </a:extLst>
          </p:cNvPr>
          <p:cNvSpPr/>
          <p:nvPr/>
        </p:nvSpPr>
        <p:spPr>
          <a:xfrm>
            <a:off x="3296659" y="874640"/>
            <a:ext cx="1462314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ECEE41-D21C-4ADD-8175-634A0E84B839}"/>
              </a:ext>
            </a:extLst>
          </p:cNvPr>
          <p:cNvSpPr/>
          <p:nvPr/>
        </p:nvSpPr>
        <p:spPr>
          <a:xfrm>
            <a:off x="3919972" y="1606288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9DFAF2-951A-4123-B858-510FC934F7D2}"/>
              </a:ext>
            </a:extLst>
          </p:cNvPr>
          <p:cNvGrpSpPr/>
          <p:nvPr/>
        </p:nvGrpSpPr>
        <p:grpSpPr>
          <a:xfrm>
            <a:off x="1553188" y="1335465"/>
            <a:ext cx="997351" cy="820285"/>
            <a:chOff x="6651178" y="2992815"/>
            <a:chExt cx="997351" cy="820285"/>
          </a:xfrm>
        </p:grpSpPr>
        <p:pic>
          <p:nvPicPr>
            <p:cNvPr id="36" name="그래픽 35" descr="오래된 열쇠">
              <a:extLst>
                <a:ext uri="{FF2B5EF4-FFF2-40B4-BE49-F238E27FC236}">
                  <a16:creationId xmlns:a16="http://schemas.microsoft.com/office/drawing/2014/main" id="{D314638E-2E0D-42D0-B504-70A089B7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9592D3-A504-477D-993F-B35226590937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63194C-E8B0-4AF6-BDF8-4A4E07F45566}"/>
              </a:ext>
            </a:extLst>
          </p:cNvPr>
          <p:cNvGrpSpPr/>
          <p:nvPr/>
        </p:nvGrpSpPr>
        <p:grpSpPr>
          <a:xfrm>
            <a:off x="2643816" y="1335465"/>
            <a:ext cx="948757" cy="820285"/>
            <a:chOff x="7741806" y="2992815"/>
            <a:chExt cx="948757" cy="820285"/>
          </a:xfrm>
        </p:grpSpPr>
        <p:pic>
          <p:nvPicPr>
            <p:cNvPr id="39" name="그래픽 38" descr="오래된 열쇠">
              <a:extLst>
                <a:ext uri="{FF2B5EF4-FFF2-40B4-BE49-F238E27FC236}">
                  <a16:creationId xmlns:a16="http://schemas.microsoft.com/office/drawing/2014/main" id="{008BE1E6-B40F-4A8E-9B4E-DCED540CE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C51E45-2DA9-4A46-9D3F-0067E66F1B76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6399" y="547456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7851461" y="1649375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D495681-2995-4C2D-BD37-E208B94806A8}"/>
              </a:ext>
            </a:extLst>
          </p:cNvPr>
          <p:cNvSpPr/>
          <p:nvPr/>
        </p:nvSpPr>
        <p:spPr>
          <a:xfrm>
            <a:off x="5866222" y="874640"/>
            <a:ext cx="2599327" cy="272143"/>
          </a:xfrm>
          <a:prstGeom prst="rightArrow">
            <a:avLst>
              <a:gd name="adj1" fmla="val 50000"/>
              <a:gd name="adj2" fmla="val 144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3310" y="404257"/>
            <a:ext cx="1212913" cy="12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37605 0.682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2" y="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27357 -0.1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28034 0.68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3" y="3437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57 -0.10023 L -0.0043 0.59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3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85C3-6D4F-4D1A-A405-B137602C461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2. DID</a:t>
            </a:r>
            <a:r>
              <a:rPr lang="ko-KR" altLang="en-US" sz="3200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09511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A66F76-9D9D-450A-9F11-925B797E5A18}"/>
              </a:ext>
            </a:extLst>
          </p:cNvPr>
          <p:cNvSpPr/>
          <p:nvPr/>
        </p:nvSpPr>
        <p:spPr>
          <a:xfrm>
            <a:off x="3178787" y="1521430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027" y="5260312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8490089" y="63622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715" y="5007479"/>
            <a:ext cx="1212913" cy="12129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EBD9F8-7448-43F4-A6AE-93677E025BFC}"/>
              </a:ext>
            </a:extLst>
          </p:cNvPr>
          <p:cNvSpPr/>
          <p:nvPr/>
        </p:nvSpPr>
        <p:spPr>
          <a:xfrm>
            <a:off x="10398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did:sov:1111</a:t>
            </a:r>
            <a:endParaRPr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FDF786-AE75-4EF1-98F2-B8D8F31CEFEA}"/>
              </a:ext>
            </a:extLst>
          </p:cNvPr>
          <p:cNvGrpSpPr/>
          <p:nvPr/>
        </p:nvGrpSpPr>
        <p:grpSpPr>
          <a:xfrm>
            <a:off x="1456982" y="5488558"/>
            <a:ext cx="829905" cy="557412"/>
            <a:chOff x="6651178" y="2992815"/>
            <a:chExt cx="997351" cy="769695"/>
          </a:xfrm>
        </p:grpSpPr>
        <p:pic>
          <p:nvPicPr>
            <p:cNvPr id="41" name="그래픽 40" descr="오래된 열쇠">
              <a:extLst>
                <a:ext uri="{FF2B5EF4-FFF2-40B4-BE49-F238E27FC236}">
                  <a16:creationId xmlns:a16="http://schemas.microsoft.com/office/drawing/2014/main" id="{0D6B7683-80C7-42C2-BB7D-3008C4137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E52EB-745B-4FAF-B22E-BB9AF8EEA83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96AA13-473D-4690-9785-F8AF4BFB1CCC}"/>
              </a:ext>
            </a:extLst>
          </p:cNvPr>
          <p:cNvSpPr/>
          <p:nvPr/>
        </p:nvSpPr>
        <p:spPr>
          <a:xfrm>
            <a:off x="73086" y="2666163"/>
            <a:ext cx="1933439" cy="4261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Subject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CACA1E2-463E-457E-8268-4FA68E21C496}"/>
              </a:ext>
            </a:extLst>
          </p:cNvPr>
          <p:cNvSpPr/>
          <p:nvPr/>
        </p:nvSpPr>
        <p:spPr>
          <a:xfrm rot="9676245">
            <a:off x="1048056" y="3088115"/>
            <a:ext cx="527928" cy="19346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663E4E-DA68-4A94-84ED-6A9DD6EBCD3E}"/>
              </a:ext>
            </a:extLst>
          </p:cNvPr>
          <p:cNvSpPr/>
          <p:nvPr/>
        </p:nvSpPr>
        <p:spPr>
          <a:xfrm>
            <a:off x="697133" y="3934631"/>
            <a:ext cx="1257393" cy="317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describes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66A950E-B5A4-49C2-9618-9E1D089C81AD}"/>
              </a:ext>
            </a:extLst>
          </p:cNvPr>
          <p:cNvSpPr/>
          <p:nvPr/>
        </p:nvSpPr>
        <p:spPr>
          <a:xfrm rot="5400000">
            <a:off x="2102023" y="1035819"/>
            <a:ext cx="527928" cy="13494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D0DC08-45D1-408D-A1A8-68C09D2E5DC6}"/>
              </a:ext>
            </a:extLst>
          </p:cNvPr>
          <p:cNvSpPr/>
          <p:nvPr/>
        </p:nvSpPr>
        <p:spPr>
          <a:xfrm>
            <a:off x="1830085" y="2031656"/>
            <a:ext cx="1143085" cy="317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denotes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93C31D-D82C-480F-84E4-E3CD0BD6193B}"/>
              </a:ext>
            </a:extLst>
          </p:cNvPr>
          <p:cNvSpPr/>
          <p:nvPr/>
        </p:nvSpPr>
        <p:spPr>
          <a:xfrm rot="1800000">
            <a:off x="2775715" y="1826320"/>
            <a:ext cx="527928" cy="35747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ED06F7-A2F4-4FC8-BDE3-92DA61DFBF7B}"/>
              </a:ext>
            </a:extLst>
          </p:cNvPr>
          <p:cNvSpPr/>
          <p:nvPr/>
        </p:nvSpPr>
        <p:spPr>
          <a:xfrm>
            <a:off x="2487221" y="3257697"/>
            <a:ext cx="1383132" cy="317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resolves 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42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027" y="5260312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8490089" y="63622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715" y="5007479"/>
            <a:ext cx="1212913" cy="12129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EBD9F8-7448-43F4-A6AE-93677E025BFC}"/>
              </a:ext>
            </a:extLst>
          </p:cNvPr>
          <p:cNvSpPr/>
          <p:nvPr/>
        </p:nvSpPr>
        <p:spPr>
          <a:xfrm>
            <a:off x="10398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did:sov:1111</a:t>
            </a:r>
            <a:endParaRPr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FDF786-AE75-4EF1-98F2-B8D8F31CEFEA}"/>
              </a:ext>
            </a:extLst>
          </p:cNvPr>
          <p:cNvGrpSpPr/>
          <p:nvPr/>
        </p:nvGrpSpPr>
        <p:grpSpPr>
          <a:xfrm>
            <a:off x="1456982" y="5488558"/>
            <a:ext cx="829905" cy="557412"/>
            <a:chOff x="6651178" y="2992815"/>
            <a:chExt cx="997351" cy="769695"/>
          </a:xfrm>
        </p:grpSpPr>
        <p:pic>
          <p:nvPicPr>
            <p:cNvPr id="41" name="그래픽 40" descr="오래된 열쇠">
              <a:extLst>
                <a:ext uri="{FF2B5EF4-FFF2-40B4-BE49-F238E27FC236}">
                  <a16:creationId xmlns:a16="http://schemas.microsoft.com/office/drawing/2014/main" id="{0D6B7683-80C7-42C2-BB7D-3008C4137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E52EB-745B-4FAF-B22E-BB9AF8EEA83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1369C3-E685-44AF-8371-A4F9CBEDCEEC}"/>
              </a:ext>
            </a:extLst>
          </p:cNvPr>
          <p:cNvSpPr/>
          <p:nvPr/>
        </p:nvSpPr>
        <p:spPr>
          <a:xfrm>
            <a:off x="1753986" y="1491319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D42D88-9157-4BB0-95BB-50B8CDA9149D}"/>
              </a:ext>
            </a:extLst>
          </p:cNvPr>
          <p:cNvGrpSpPr/>
          <p:nvPr/>
        </p:nvGrpSpPr>
        <p:grpSpPr>
          <a:xfrm>
            <a:off x="1255310" y="536185"/>
            <a:ext cx="997351" cy="820285"/>
            <a:chOff x="6651178" y="2992815"/>
            <a:chExt cx="997351" cy="820285"/>
          </a:xfrm>
        </p:grpSpPr>
        <p:pic>
          <p:nvPicPr>
            <p:cNvPr id="34" name="그래픽 33" descr="오래된 열쇠">
              <a:extLst>
                <a:ext uri="{FF2B5EF4-FFF2-40B4-BE49-F238E27FC236}">
                  <a16:creationId xmlns:a16="http://schemas.microsoft.com/office/drawing/2014/main" id="{38E7D755-97D0-445D-AC05-78FF37A2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9AE250-7E75-4436-9A38-254F060982E4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D7ECD1-11EC-459C-BF18-14DE03CAC649}"/>
              </a:ext>
            </a:extLst>
          </p:cNvPr>
          <p:cNvGrpSpPr/>
          <p:nvPr/>
        </p:nvGrpSpPr>
        <p:grpSpPr>
          <a:xfrm>
            <a:off x="2345938" y="536185"/>
            <a:ext cx="948757" cy="820285"/>
            <a:chOff x="7741806" y="2992815"/>
            <a:chExt cx="948757" cy="820285"/>
          </a:xfrm>
        </p:grpSpPr>
        <p:pic>
          <p:nvPicPr>
            <p:cNvPr id="37" name="그래픽 36" descr="오래된 열쇠">
              <a:extLst>
                <a:ext uri="{FF2B5EF4-FFF2-40B4-BE49-F238E27FC236}">
                  <a16:creationId xmlns:a16="http://schemas.microsoft.com/office/drawing/2014/main" id="{2C60400A-BAA8-4289-8A53-E5A43357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DD25EA-FD48-474A-B8A3-81B84B2467A3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68693D-EA99-4824-8C2E-5A0E9CC4184C}"/>
              </a:ext>
            </a:extLst>
          </p:cNvPr>
          <p:cNvSpPr/>
          <p:nvPr/>
        </p:nvSpPr>
        <p:spPr>
          <a:xfrm>
            <a:off x="5309453" y="969037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AE6485-3BF2-4359-94D5-7C102DA81630}"/>
              </a:ext>
            </a:extLst>
          </p:cNvPr>
          <p:cNvSpPr/>
          <p:nvPr/>
        </p:nvSpPr>
        <p:spPr>
          <a:xfrm>
            <a:off x="4386558" y="1789899"/>
            <a:ext cx="3832906" cy="8609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DID Resolution</a:t>
            </a:r>
            <a:r>
              <a:rPr lang="ko-KR" altLang="en-US" dirty="0"/>
              <a:t>을 실행하는 소프트웨어 및 하드웨어의 구성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08635-2F7E-4552-8AEB-4BF954F5B622}"/>
              </a:ext>
            </a:extLst>
          </p:cNvPr>
          <p:cNvSpPr txBox="1"/>
          <p:nvPr/>
        </p:nvSpPr>
        <p:spPr>
          <a:xfrm>
            <a:off x="9106036" y="307440"/>
            <a:ext cx="308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https://dev.uniresolver.io/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941BFB-6D2A-4D2E-9CF5-7BC1297A4288}"/>
              </a:ext>
            </a:extLst>
          </p:cNvPr>
          <p:cNvSpPr/>
          <p:nvPr/>
        </p:nvSpPr>
        <p:spPr>
          <a:xfrm>
            <a:off x="4178299" y="2732803"/>
            <a:ext cx="4249424" cy="115205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DID Resolution</a:t>
            </a:r>
            <a:endParaRPr lang="en-US" altLang="ko-KR" sz="2000" dirty="0"/>
          </a:p>
          <a:p>
            <a:pPr algn="ctr"/>
            <a:r>
              <a:rPr lang="en-US" altLang="ko-KR" sz="1600" dirty="0"/>
              <a:t>DID</a:t>
            </a:r>
            <a:r>
              <a:rPr lang="ko-KR" altLang="en-US" sz="1600" dirty="0"/>
              <a:t>를 </a:t>
            </a:r>
            <a:r>
              <a:rPr lang="en-US" altLang="ko-KR" sz="1600" dirty="0"/>
              <a:t>input</a:t>
            </a:r>
            <a:r>
              <a:rPr lang="ko-KR" altLang="en-US" sz="1600" dirty="0"/>
              <a:t>값으로 취하고 그 값에 따른 </a:t>
            </a:r>
            <a:r>
              <a:rPr lang="en-US" altLang="ko-KR" sz="1600" dirty="0"/>
              <a:t>DID Document</a:t>
            </a:r>
            <a:r>
              <a:rPr lang="ko-KR" altLang="en-US" sz="1600" dirty="0"/>
              <a:t>를 생산하여 출력하는 함수</a:t>
            </a:r>
            <a:r>
              <a:rPr lang="en-US" altLang="ko-KR" sz="1600" dirty="0"/>
              <a:t>. </a:t>
            </a:r>
          </a:p>
          <a:p>
            <a:pPr algn="ctr"/>
            <a:r>
              <a:rPr lang="ko-KR" altLang="en-US" sz="1600" dirty="0"/>
              <a:t>즉</a:t>
            </a:r>
            <a:r>
              <a:rPr lang="en-US" altLang="ko-KR" sz="1600" dirty="0"/>
              <a:t>, DID Document</a:t>
            </a:r>
            <a:r>
              <a:rPr lang="ko-KR" altLang="en-US" sz="1600" dirty="0"/>
              <a:t>를 반환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307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027" y="5260312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8490089" y="63622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그래픽 31" descr="용지">
            <a:extLst>
              <a:ext uri="{FF2B5EF4-FFF2-40B4-BE49-F238E27FC236}">
                <a16:creationId xmlns:a16="http://schemas.microsoft.com/office/drawing/2014/main" id="{E8B42A72-DD71-4DE2-AC0C-11D94ECC1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715" y="5007479"/>
            <a:ext cx="1212913" cy="12129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EBD9F8-7448-43F4-A6AE-93677E025BFC}"/>
              </a:ext>
            </a:extLst>
          </p:cNvPr>
          <p:cNvSpPr/>
          <p:nvPr/>
        </p:nvSpPr>
        <p:spPr>
          <a:xfrm>
            <a:off x="10398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did:sov:1111</a:t>
            </a:r>
            <a:endParaRPr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FDF786-AE75-4EF1-98F2-B8D8F31CEFEA}"/>
              </a:ext>
            </a:extLst>
          </p:cNvPr>
          <p:cNvGrpSpPr/>
          <p:nvPr/>
        </p:nvGrpSpPr>
        <p:grpSpPr>
          <a:xfrm>
            <a:off x="1456982" y="5488558"/>
            <a:ext cx="829905" cy="557412"/>
            <a:chOff x="6651178" y="2992815"/>
            <a:chExt cx="997351" cy="769695"/>
          </a:xfrm>
        </p:grpSpPr>
        <p:pic>
          <p:nvPicPr>
            <p:cNvPr id="41" name="그래픽 40" descr="오래된 열쇠">
              <a:extLst>
                <a:ext uri="{FF2B5EF4-FFF2-40B4-BE49-F238E27FC236}">
                  <a16:creationId xmlns:a16="http://schemas.microsoft.com/office/drawing/2014/main" id="{0D6B7683-80C7-42C2-BB7D-3008C4137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E52EB-745B-4FAF-B22E-BB9AF8EEA83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1369C3-E685-44AF-8371-A4F9CBEDCEEC}"/>
              </a:ext>
            </a:extLst>
          </p:cNvPr>
          <p:cNvSpPr/>
          <p:nvPr/>
        </p:nvSpPr>
        <p:spPr>
          <a:xfrm>
            <a:off x="1753986" y="1491319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D42D88-9157-4BB0-95BB-50B8CDA9149D}"/>
              </a:ext>
            </a:extLst>
          </p:cNvPr>
          <p:cNvGrpSpPr/>
          <p:nvPr/>
        </p:nvGrpSpPr>
        <p:grpSpPr>
          <a:xfrm>
            <a:off x="1255310" y="536185"/>
            <a:ext cx="997351" cy="820285"/>
            <a:chOff x="6651178" y="2992815"/>
            <a:chExt cx="997351" cy="820285"/>
          </a:xfrm>
        </p:grpSpPr>
        <p:pic>
          <p:nvPicPr>
            <p:cNvPr id="34" name="그래픽 33" descr="오래된 열쇠">
              <a:extLst>
                <a:ext uri="{FF2B5EF4-FFF2-40B4-BE49-F238E27FC236}">
                  <a16:creationId xmlns:a16="http://schemas.microsoft.com/office/drawing/2014/main" id="{38E7D755-97D0-445D-AC05-78FF37A2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9AE250-7E75-4436-9A38-254F060982E4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D7ECD1-11EC-459C-BF18-14DE03CAC649}"/>
              </a:ext>
            </a:extLst>
          </p:cNvPr>
          <p:cNvGrpSpPr/>
          <p:nvPr/>
        </p:nvGrpSpPr>
        <p:grpSpPr>
          <a:xfrm>
            <a:off x="2345938" y="536185"/>
            <a:ext cx="948757" cy="820285"/>
            <a:chOff x="7741806" y="2992815"/>
            <a:chExt cx="948757" cy="820285"/>
          </a:xfrm>
        </p:grpSpPr>
        <p:pic>
          <p:nvPicPr>
            <p:cNvPr id="37" name="그래픽 36" descr="오래된 열쇠">
              <a:extLst>
                <a:ext uri="{FF2B5EF4-FFF2-40B4-BE49-F238E27FC236}">
                  <a16:creationId xmlns:a16="http://schemas.microsoft.com/office/drawing/2014/main" id="{2C60400A-BAA8-4289-8A53-E5A43357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DD25EA-FD48-474A-B8A3-81B84B2467A3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68693D-EA99-4824-8C2E-5A0E9CC4184C}"/>
              </a:ext>
            </a:extLst>
          </p:cNvPr>
          <p:cNvSpPr/>
          <p:nvPr/>
        </p:nvSpPr>
        <p:spPr>
          <a:xfrm>
            <a:off x="1408070" y="306118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08635-2F7E-4552-8AEB-4BF954F5B622}"/>
              </a:ext>
            </a:extLst>
          </p:cNvPr>
          <p:cNvSpPr txBox="1"/>
          <p:nvPr/>
        </p:nvSpPr>
        <p:spPr>
          <a:xfrm>
            <a:off x="9106036" y="307440"/>
            <a:ext cx="308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https://dev.uniresolver.io/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ABEA75-CBD6-42F0-9F46-6F2C378500EC}"/>
              </a:ext>
            </a:extLst>
          </p:cNvPr>
          <p:cNvSpPr/>
          <p:nvPr/>
        </p:nvSpPr>
        <p:spPr>
          <a:xfrm>
            <a:off x="3490861" y="3283296"/>
            <a:ext cx="6670876" cy="3306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</a:t>
            </a:r>
            <a:r>
              <a:rPr lang="ko-KR" altLang="en-US" dirty="0"/>
              <a:t>스펙에 따라 </a:t>
            </a:r>
            <a:r>
              <a:rPr lang="en-US" altLang="ko-KR" dirty="0"/>
              <a:t>DID </a:t>
            </a:r>
            <a:r>
              <a:rPr lang="ko-KR" altLang="en-US" dirty="0"/>
              <a:t>를 </a:t>
            </a:r>
            <a:r>
              <a:rPr lang="en-US" altLang="ko-KR" dirty="0"/>
              <a:t>DID Document</a:t>
            </a:r>
            <a:r>
              <a:rPr lang="ko-KR" altLang="en-US" dirty="0"/>
              <a:t>로 해석</a:t>
            </a:r>
            <a:r>
              <a:rPr lang="en-US" altLang="ko-KR" dirty="0"/>
              <a:t>(resolved)</a:t>
            </a:r>
            <a:endParaRPr lang="ko-KR" altLang="en-US" dirty="0"/>
          </a:p>
        </p:txBody>
      </p:sp>
      <p:pic>
        <p:nvPicPr>
          <p:cNvPr id="39" name="그래픽 38" descr="용지">
            <a:extLst>
              <a:ext uri="{FF2B5EF4-FFF2-40B4-BE49-F238E27FC236}">
                <a16:creationId xmlns:a16="http://schemas.microsoft.com/office/drawing/2014/main" id="{FCC239C3-2EC8-4E15-A939-8885F4B54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1815" y="5007479"/>
            <a:ext cx="1212913" cy="121291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DB369B-B797-473D-A979-34507E85D659}"/>
              </a:ext>
            </a:extLst>
          </p:cNvPr>
          <p:cNvSpPr/>
          <p:nvPr/>
        </p:nvSpPr>
        <p:spPr>
          <a:xfrm>
            <a:off x="34729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did:sov:2222</a:t>
            </a:r>
            <a:endParaRPr lang="ko-KR" altLang="en-US" sz="16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19AE336-91B7-47D1-917B-B8B285B36CED}"/>
              </a:ext>
            </a:extLst>
          </p:cNvPr>
          <p:cNvGrpSpPr/>
          <p:nvPr/>
        </p:nvGrpSpPr>
        <p:grpSpPr>
          <a:xfrm>
            <a:off x="3890082" y="5488558"/>
            <a:ext cx="829905" cy="557412"/>
            <a:chOff x="6651178" y="2992815"/>
            <a:chExt cx="997351" cy="769695"/>
          </a:xfrm>
        </p:grpSpPr>
        <p:pic>
          <p:nvPicPr>
            <p:cNvPr id="44" name="그래픽 43" descr="오래된 열쇠">
              <a:extLst>
                <a:ext uri="{FF2B5EF4-FFF2-40B4-BE49-F238E27FC236}">
                  <a16:creationId xmlns:a16="http://schemas.microsoft.com/office/drawing/2014/main" id="{5019D805-54A5-4450-9833-5D18462F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46F50A-6E0C-4C8A-A5DC-EF67330ACE6A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6" name="그래픽 45" descr="용지">
            <a:extLst>
              <a:ext uri="{FF2B5EF4-FFF2-40B4-BE49-F238E27FC236}">
                <a16:creationId xmlns:a16="http://schemas.microsoft.com/office/drawing/2014/main" id="{27E1C9C3-1E60-4C87-A54E-698F21AC8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4913" y="5007479"/>
            <a:ext cx="1212913" cy="121291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9FA317-D83B-4B21-B65F-6BE9CD18FBBF}"/>
              </a:ext>
            </a:extLst>
          </p:cNvPr>
          <p:cNvSpPr/>
          <p:nvPr/>
        </p:nvSpPr>
        <p:spPr>
          <a:xfrm>
            <a:off x="5906004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did:sov:3333</a:t>
            </a:r>
            <a:endParaRPr lang="ko-KR" altLang="en-US" sz="16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83DCAB-CB85-45E6-9859-4A9C266B7533}"/>
              </a:ext>
            </a:extLst>
          </p:cNvPr>
          <p:cNvGrpSpPr/>
          <p:nvPr/>
        </p:nvGrpSpPr>
        <p:grpSpPr>
          <a:xfrm>
            <a:off x="6323180" y="5488558"/>
            <a:ext cx="829905" cy="557412"/>
            <a:chOff x="6651178" y="2992815"/>
            <a:chExt cx="997351" cy="769695"/>
          </a:xfrm>
        </p:grpSpPr>
        <p:pic>
          <p:nvPicPr>
            <p:cNvPr id="49" name="그래픽 48" descr="오래된 열쇠">
              <a:extLst>
                <a:ext uri="{FF2B5EF4-FFF2-40B4-BE49-F238E27FC236}">
                  <a16:creationId xmlns:a16="http://schemas.microsoft.com/office/drawing/2014/main" id="{A97C63A3-957A-4A55-B0E6-47B194A26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0BD451-07B1-482D-9161-8B6A6CF4827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54435154-B49D-43ED-98E7-7C78F6F773A9}"/>
              </a:ext>
            </a:extLst>
          </p:cNvPr>
          <p:cNvSpPr/>
          <p:nvPr/>
        </p:nvSpPr>
        <p:spPr>
          <a:xfrm>
            <a:off x="2187522" y="2035743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616468-B128-41CE-91B8-3DD106A0A034}"/>
              </a:ext>
            </a:extLst>
          </p:cNvPr>
          <p:cNvSpPr/>
          <p:nvPr/>
        </p:nvSpPr>
        <p:spPr>
          <a:xfrm>
            <a:off x="3492834" y="2925490"/>
            <a:ext cx="1810686" cy="35721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sov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A0BD1F-BA9B-4618-9ABE-209F94A2C539}"/>
              </a:ext>
            </a:extLst>
          </p:cNvPr>
          <p:cNvSpPr/>
          <p:nvPr/>
        </p:nvSpPr>
        <p:spPr>
          <a:xfrm>
            <a:off x="3027162" y="2045053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dereference(                                    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8C283A-5FCE-4C02-8457-C1F6BC23D235}"/>
              </a:ext>
            </a:extLst>
          </p:cNvPr>
          <p:cNvSpPr/>
          <p:nvPr/>
        </p:nvSpPr>
        <p:spPr>
          <a:xfrm>
            <a:off x="4834728" y="2198838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7F31B11B-E9C1-4BE1-AF8E-1EF5FC9E57CB}"/>
              </a:ext>
            </a:extLst>
          </p:cNvPr>
          <p:cNvSpPr/>
          <p:nvPr/>
        </p:nvSpPr>
        <p:spPr>
          <a:xfrm>
            <a:off x="2174939" y="3907095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76AE77A-BA57-4ACF-AC34-13C49F878DAF}"/>
              </a:ext>
            </a:extLst>
          </p:cNvPr>
          <p:cNvSpPr/>
          <p:nvPr/>
        </p:nvSpPr>
        <p:spPr>
          <a:xfrm>
            <a:off x="812800" y="4881931"/>
            <a:ext cx="1902650" cy="17220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0F1474-905C-44B7-A4C6-DC928D7BC2BF}"/>
              </a:ext>
            </a:extLst>
          </p:cNvPr>
          <p:cNvSpPr/>
          <p:nvPr/>
        </p:nvSpPr>
        <p:spPr>
          <a:xfrm>
            <a:off x="2876979" y="3994025"/>
            <a:ext cx="3915498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resolve(                                     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D6BDB8-0C9F-4E6C-91C7-B5E64DB8B652}"/>
              </a:ext>
            </a:extLst>
          </p:cNvPr>
          <p:cNvSpPr/>
          <p:nvPr/>
        </p:nvSpPr>
        <p:spPr>
          <a:xfrm>
            <a:off x="4398177" y="4147810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386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 animBg="1"/>
      <p:bldP spid="7" grpId="0" animBg="1"/>
      <p:bldP spid="9" grpId="0" animBg="1"/>
      <p:bldP spid="10" grpId="0" animBg="1"/>
      <p:bldP spid="54" grpId="0" animBg="1"/>
      <p:bldP spid="11" grpId="0" animBg="1"/>
      <p:bldP spid="55" grpId="0" animBg="1"/>
      <p:bldP spid="5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EEFF4-80EF-4B12-9CD0-442E7A05361A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64497E-870B-499A-86A4-313331442198}"/>
              </a:ext>
            </a:extLst>
          </p:cNvPr>
          <p:cNvSpPr txBox="1"/>
          <p:nvPr/>
        </p:nvSpPr>
        <p:spPr>
          <a:xfrm>
            <a:off x="542582" y="1192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" name="그래픽 29" descr="남자">
            <a:extLst>
              <a:ext uri="{FF2B5EF4-FFF2-40B4-BE49-F238E27FC236}">
                <a16:creationId xmlns:a16="http://schemas.microsoft.com/office/drawing/2014/main" id="{21FE3B62-CFED-4165-87F9-3C6AD4A3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32" y="1094197"/>
            <a:ext cx="1110356" cy="1110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8A8881-9D30-42E7-8D5C-E58A3481A4E8}"/>
              </a:ext>
            </a:extLst>
          </p:cNvPr>
          <p:cNvSpPr/>
          <p:nvPr/>
        </p:nvSpPr>
        <p:spPr>
          <a:xfrm>
            <a:off x="298450" y="220455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07819F-EE08-48E6-A698-706BC6F67E65}"/>
              </a:ext>
            </a:extLst>
          </p:cNvPr>
          <p:cNvGrpSpPr/>
          <p:nvPr/>
        </p:nvGrpSpPr>
        <p:grpSpPr>
          <a:xfrm>
            <a:off x="912064" y="4926995"/>
            <a:ext cx="7349809" cy="1843108"/>
            <a:chOff x="912064" y="4926995"/>
            <a:chExt cx="7349809" cy="184310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A6B2C8-1F31-4B67-A027-A8618D3AE1EC}"/>
                </a:ext>
              </a:extLst>
            </p:cNvPr>
            <p:cNvSpPr/>
            <p:nvPr/>
          </p:nvSpPr>
          <p:spPr>
            <a:xfrm>
              <a:off x="912064" y="4926995"/>
              <a:ext cx="7349809" cy="156493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4E15E5B-2B64-49FD-811C-CAC2F1D3EC69}"/>
                </a:ext>
              </a:extLst>
            </p:cNvPr>
            <p:cNvSpPr/>
            <p:nvPr/>
          </p:nvSpPr>
          <p:spPr>
            <a:xfrm>
              <a:off x="912064" y="6491925"/>
              <a:ext cx="7349809" cy="278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SOVRIN</a:t>
              </a:r>
              <a:endParaRPr lang="ko-KR" altLang="en-US" dirty="0"/>
            </a:p>
          </p:txBody>
        </p:sp>
      </p:grpSp>
      <p:pic>
        <p:nvPicPr>
          <p:cNvPr id="22" name="그래픽 21" descr="블록체인">
            <a:extLst>
              <a:ext uri="{FF2B5EF4-FFF2-40B4-BE49-F238E27FC236}">
                <a16:creationId xmlns:a16="http://schemas.microsoft.com/office/drawing/2014/main" id="{CD37911D-8BC6-44AB-A7B7-D5CA04F6D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5027" y="5260312"/>
            <a:ext cx="1069712" cy="10697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7EDF8-610E-41D0-AD44-A8BD36B34C27}"/>
              </a:ext>
            </a:extLst>
          </p:cNvPr>
          <p:cNvSpPr/>
          <p:nvPr/>
        </p:nvSpPr>
        <p:spPr>
          <a:xfrm>
            <a:off x="8490089" y="63622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D60B9A-806F-4D7D-971B-725F9121A666}"/>
              </a:ext>
            </a:extLst>
          </p:cNvPr>
          <p:cNvGrpSpPr/>
          <p:nvPr/>
        </p:nvGrpSpPr>
        <p:grpSpPr>
          <a:xfrm>
            <a:off x="1039806" y="5007479"/>
            <a:ext cx="1510733" cy="1433839"/>
            <a:chOff x="1039806" y="5007479"/>
            <a:chExt cx="1510733" cy="1433839"/>
          </a:xfrm>
        </p:grpSpPr>
        <p:pic>
          <p:nvPicPr>
            <p:cNvPr id="32" name="그래픽 31" descr="용지">
              <a:extLst>
                <a:ext uri="{FF2B5EF4-FFF2-40B4-BE49-F238E27FC236}">
                  <a16:creationId xmlns:a16="http://schemas.microsoft.com/office/drawing/2014/main" id="{E8B42A72-DD71-4DE2-AC0C-11D94ECC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88715" y="5007479"/>
              <a:ext cx="1212913" cy="1212911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EBD9F8-7448-43F4-A6AE-93677E025BFC}"/>
                </a:ext>
              </a:extLst>
            </p:cNvPr>
            <p:cNvSpPr/>
            <p:nvPr/>
          </p:nvSpPr>
          <p:spPr>
            <a:xfrm>
              <a:off x="1039806" y="6167771"/>
              <a:ext cx="1510733" cy="273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did:sov:1111</a:t>
              </a:r>
              <a:endParaRPr lang="ko-KR" altLang="en-US" sz="1600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EFDF786-AE75-4EF1-98F2-B8D8F31CEFEA}"/>
                </a:ext>
              </a:extLst>
            </p:cNvPr>
            <p:cNvGrpSpPr/>
            <p:nvPr/>
          </p:nvGrpSpPr>
          <p:grpSpPr>
            <a:xfrm>
              <a:off x="1456982" y="5488558"/>
              <a:ext cx="829905" cy="557412"/>
              <a:chOff x="6651178" y="2992815"/>
              <a:chExt cx="997351" cy="769695"/>
            </a:xfrm>
          </p:grpSpPr>
          <p:pic>
            <p:nvPicPr>
              <p:cNvPr id="41" name="그래픽 40" descr="오래된 열쇠">
                <a:extLst>
                  <a:ext uri="{FF2B5EF4-FFF2-40B4-BE49-F238E27FC236}">
                    <a16:creationId xmlns:a16="http://schemas.microsoft.com/office/drawing/2014/main" id="{0D6B7683-80C7-42C2-BB7D-3008C4137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1178" y="2992815"/>
                <a:ext cx="733699" cy="73369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CE52EB-745B-4FAF-B22E-BB9AF8EEA83C}"/>
                  </a:ext>
                </a:extLst>
              </p:cNvPr>
              <p:cNvSpPr txBox="1"/>
              <p:nvPr/>
            </p:nvSpPr>
            <p:spPr>
              <a:xfrm>
                <a:off x="7008107" y="3443768"/>
                <a:ext cx="640422" cy="31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i="1" dirty="0">
                    <a:solidFill>
                      <a:srgbClr val="FF0000"/>
                    </a:solidFill>
                  </a:rPr>
                  <a:t>PUB</a:t>
                </a:r>
                <a:endParaRPr lang="ko-KR" altLang="en-US" sz="900" b="1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1369C3-E685-44AF-8371-A4F9CBEDCEEC}"/>
              </a:ext>
            </a:extLst>
          </p:cNvPr>
          <p:cNvSpPr/>
          <p:nvPr/>
        </p:nvSpPr>
        <p:spPr>
          <a:xfrm>
            <a:off x="1753986" y="1491319"/>
            <a:ext cx="162287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D42D88-9157-4BB0-95BB-50B8CDA9149D}"/>
              </a:ext>
            </a:extLst>
          </p:cNvPr>
          <p:cNvGrpSpPr/>
          <p:nvPr/>
        </p:nvGrpSpPr>
        <p:grpSpPr>
          <a:xfrm>
            <a:off x="1255310" y="536185"/>
            <a:ext cx="997351" cy="820285"/>
            <a:chOff x="6651178" y="2992815"/>
            <a:chExt cx="997351" cy="820285"/>
          </a:xfrm>
        </p:grpSpPr>
        <p:pic>
          <p:nvPicPr>
            <p:cNvPr id="34" name="그래픽 33" descr="오래된 열쇠">
              <a:extLst>
                <a:ext uri="{FF2B5EF4-FFF2-40B4-BE49-F238E27FC236}">
                  <a16:creationId xmlns:a16="http://schemas.microsoft.com/office/drawing/2014/main" id="{38E7D755-97D0-445D-AC05-78FF37A2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9AE250-7E75-4436-9A38-254F060982E4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PUB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D7ECD1-11EC-459C-BF18-14DE03CAC649}"/>
              </a:ext>
            </a:extLst>
          </p:cNvPr>
          <p:cNvGrpSpPr/>
          <p:nvPr/>
        </p:nvGrpSpPr>
        <p:grpSpPr>
          <a:xfrm>
            <a:off x="2345938" y="536185"/>
            <a:ext cx="948757" cy="820285"/>
            <a:chOff x="7741806" y="2992815"/>
            <a:chExt cx="948757" cy="820285"/>
          </a:xfrm>
        </p:grpSpPr>
        <p:pic>
          <p:nvPicPr>
            <p:cNvPr id="37" name="그래픽 36" descr="오래된 열쇠">
              <a:extLst>
                <a:ext uri="{FF2B5EF4-FFF2-40B4-BE49-F238E27FC236}">
                  <a16:creationId xmlns:a16="http://schemas.microsoft.com/office/drawing/2014/main" id="{2C60400A-BAA8-4289-8A53-E5A43357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1806" y="2992815"/>
              <a:ext cx="733699" cy="73369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DD25EA-FD48-474A-B8A3-81B84B2467A3}"/>
                </a:ext>
              </a:extLst>
            </p:cNvPr>
            <p:cNvSpPr txBox="1"/>
            <p:nvPr/>
          </p:nvSpPr>
          <p:spPr>
            <a:xfrm>
              <a:off x="8098735" y="3443768"/>
              <a:ext cx="59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FF0000"/>
                  </a:solidFill>
                </a:rPr>
                <a:t>PRI</a:t>
              </a:r>
              <a:endParaRPr lang="ko-KR" altLang="en-US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68693D-EA99-4824-8C2E-5A0E9CC4184C}"/>
              </a:ext>
            </a:extLst>
          </p:cNvPr>
          <p:cNvSpPr/>
          <p:nvPr/>
        </p:nvSpPr>
        <p:spPr>
          <a:xfrm>
            <a:off x="1408070" y="306118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08635-2F7E-4552-8AEB-4BF954F5B622}"/>
              </a:ext>
            </a:extLst>
          </p:cNvPr>
          <p:cNvSpPr txBox="1"/>
          <p:nvPr/>
        </p:nvSpPr>
        <p:spPr>
          <a:xfrm>
            <a:off x="9106036" y="307440"/>
            <a:ext cx="3085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0"/>
              </a:rPr>
              <a:t>https://dev.uniresolver.io/</a:t>
            </a:r>
            <a:endParaRPr lang="ko-KR" altLang="en-US" dirty="0"/>
          </a:p>
        </p:txBody>
      </p:sp>
      <p:pic>
        <p:nvPicPr>
          <p:cNvPr id="39" name="그래픽 38" descr="용지">
            <a:extLst>
              <a:ext uri="{FF2B5EF4-FFF2-40B4-BE49-F238E27FC236}">
                <a16:creationId xmlns:a16="http://schemas.microsoft.com/office/drawing/2014/main" id="{FCC239C3-2EC8-4E15-A939-8885F4B54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1815" y="5007479"/>
            <a:ext cx="1212913" cy="121291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DB369B-B797-473D-A979-34507E85D659}"/>
              </a:ext>
            </a:extLst>
          </p:cNvPr>
          <p:cNvSpPr/>
          <p:nvPr/>
        </p:nvSpPr>
        <p:spPr>
          <a:xfrm>
            <a:off x="3472906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did:sov:2222</a:t>
            </a:r>
            <a:endParaRPr lang="ko-KR" altLang="en-US" sz="16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19AE336-91B7-47D1-917B-B8B285B36CED}"/>
              </a:ext>
            </a:extLst>
          </p:cNvPr>
          <p:cNvGrpSpPr/>
          <p:nvPr/>
        </p:nvGrpSpPr>
        <p:grpSpPr>
          <a:xfrm>
            <a:off x="3890082" y="5488558"/>
            <a:ext cx="829905" cy="557412"/>
            <a:chOff x="6651178" y="2992815"/>
            <a:chExt cx="997351" cy="769695"/>
          </a:xfrm>
        </p:grpSpPr>
        <p:pic>
          <p:nvPicPr>
            <p:cNvPr id="44" name="그래픽 43" descr="오래된 열쇠">
              <a:extLst>
                <a:ext uri="{FF2B5EF4-FFF2-40B4-BE49-F238E27FC236}">
                  <a16:creationId xmlns:a16="http://schemas.microsoft.com/office/drawing/2014/main" id="{5019D805-54A5-4450-9833-5D18462F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46F50A-6E0C-4C8A-A5DC-EF67330ACE6A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6" name="그래픽 45" descr="용지">
            <a:extLst>
              <a:ext uri="{FF2B5EF4-FFF2-40B4-BE49-F238E27FC236}">
                <a16:creationId xmlns:a16="http://schemas.microsoft.com/office/drawing/2014/main" id="{27E1C9C3-1E60-4C87-A54E-698F21AC8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4913" y="5007479"/>
            <a:ext cx="1212913" cy="121291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9FA317-D83B-4B21-B65F-6BE9CD18FBBF}"/>
              </a:ext>
            </a:extLst>
          </p:cNvPr>
          <p:cNvSpPr/>
          <p:nvPr/>
        </p:nvSpPr>
        <p:spPr>
          <a:xfrm>
            <a:off x="5906004" y="6167771"/>
            <a:ext cx="1510733" cy="27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did:sov:3333</a:t>
            </a:r>
            <a:endParaRPr lang="ko-KR" altLang="en-US" sz="16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83DCAB-CB85-45E6-9859-4A9C266B7533}"/>
              </a:ext>
            </a:extLst>
          </p:cNvPr>
          <p:cNvGrpSpPr/>
          <p:nvPr/>
        </p:nvGrpSpPr>
        <p:grpSpPr>
          <a:xfrm>
            <a:off x="6323180" y="5488558"/>
            <a:ext cx="829905" cy="557412"/>
            <a:chOff x="6651178" y="2992815"/>
            <a:chExt cx="997351" cy="769695"/>
          </a:xfrm>
        </p:grpSpPr>
        <p:pic>
          <p:nvPicPr>
            <p:cNvPr id="49" name="그래픽 48" descr="오래된 열쇠">
              <a:extLst>
                <a:ext uri="{FF2B5EF4-FFF2-40B4-BE49-F238E27FC236}">
                  <a16:creationId xmlns:a16="http://schemas.microsoft.com/office/drawing/2014/main" id="{A97C63A3-957A-4A55-B0E6-47B194A26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51178" y="2992815"/>
              <a:ext cx="733699" cy="73369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0BD451-07B1-482D-9161-8B6A6CF4827C}"/>
                </a:ext>
              </a:extLst>
            </p:cNvPr>
            <p:cNvSpPr txBox="1"/>
            <p:nvPr/>
          </p:nvSpPr>
          <p:spPr>
            <a:xfrm>
              <a:off x="7008107" y="3443768"/>
              <a:ext cx="640422" cy="318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i="1" dirty="0">
                  <a:solidFill>
                    <a:srgbClr val="FF0000"/>
                  </a:solidFill>
                </a:rPr>
                <a:t>PUB</a:t>
              </a:r>
              <a:endParaRPr lang="ko-KR" altLang="en-US" sz="9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7F31B11B-E9C1-4BE1-AF8E-1EF5FC9E57CB}"/>
              </a:ext>
            </a:extLst>
          </p:cNvPr>
          <p:cNvSpPr/>
          <p:nvPr/>
        </p:nvSpPr>
        <p:spPr>
          <a:xfrm rot="10800000">
            <a:off x="2174939" y="3907095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3EC2545-4F0F-4948-8CE5-3FBF166EFE16}"/>
              </a:ext>
            </a:extLst>
          </p:cNvPr>
          <p:cNvGrpSpPr/>
          <p:nvPr/>
        </p:nvGrpSpPr>
        <p:grpSpPr>
          <a:xfrm>
            <a:off x="4079361" y="641065"/>
            <a:ext cx="1510733" cy="1433839"/>
            <a:chOff x="1039806" y="5007479"/>
            <a:chExt cx="1510733" cy="1433839"/>
          </a:xfrm>
        </p:grpSpPr>
        <p:pic>
          <p:nvPicPr>
            <p:cNvPr id="56" name="그래픽 55" descr="용지">
              <a:extLst>
                <a:ext uri="{FF2B5EF4-FFF2-40B4-BE49-F238E27FC236}">
                  <a16:creationId xmlns:a16="http://schemas.microsoft.com/office/drawing/2014/main" id="{CB8796CD-96D4-471C-968A-CCF6DAFC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88715" y="5007479"/>
              <a:ext cx="1212913" cy="1212911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E26E14-D695-4731-AC39-4156C736B6E2}"/>
                </a:ext>
              </a:extLst>
            </p:cNvPr>
            <p:cNvSpPr/>
            <p:nvPr/>
          </p:nvSpPr>
          <p:spPr>
            <a:xfrm>
              <a:off x="1039806" y="6167771"/>
              <a:ext cx="1510733" cy="273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did:sov:1111</a:t>
              </a:r>
              <a:endParaRPr lang="ko-KR" altLang="en-US" sz="1600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1F9034B-E58D-4BF5-A0CA-CD788146F5BC}"/>
                </a:ext>
              </a:extLst>
            </p:cNvPr>
            <p:cNvGrpSpPr/>
            <p:nvPr/>
          </p:nvGrpSpPr>
          <p:grpSpPr>
            <a:xfrm>
              <a:off x="1456982" y="5488558"/>
              <a:ext cx="829905" cy="557412"/>
              <a:chOff x="6651178" y="2992815"/>
              <a:chExt cx="997351" cy="769695"/>
            </a:xfrm>
          </p:grpSpPr>
          <p:pic>
            <p:nvPicPr>
              <p:cNvPr id="59" name="그래픽 58" descr="오래된 열쇠">
                <a:extLst>
                  <a:ext uri="{FF2B5EF4-FFF2-40B4-BE49-F238E27FC236}">
                    <a16:creationId xmlns:a16="http://schemas.microsoft.com/office/drawing/2014/main" id="{B9171706-A2B0-41DE-964F-A3DB6DDD4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1178" y="2992815"/>
                <a:ext cx="733699" cy="733699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FB96A-35BF-4C1F-BD42-AC8FF67C932F}"/>
                  </a:ext>
                </a:extLst>
              </p:cNvPr>
              <p:cNvSpPr txBox="1"/>
              <p:nvPr/>
            </p:nvSpPr>
            <p:spPr>
              <a:xfrm>
                <a:off x="7008107" y="3443768"/>
                <a:ext cx="640422" cy="31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i="1" dirty="0">
                    <a:solidFill>
                      <a:srgbClr val="FF0000"/>
                    </a:solidFill>
                  </a:rPr>
                  <a:t>PUB</a:t>
                </a:r>
                <a:endParaRPr lang="ko-KR" altLang="en-US" sz="900" b="1" i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D2E595A-A3A8-42F1-B25F-1A80416727B3}"/>
              </a:ext>
            </a:extLst>
          </p:cNvPr>
          <p:cNvSpPr/>
          <p:nvPr/>
        </p:nvSpPr>
        <p:spPr>
          <a:xfrm rot="13045368">
            <a:off x="3425544" y="2143305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5CD3C9-5211-42FC-9881-521D5E1583DF}"/>
              </a:ext>
            </a:extLst>
          </p:cNvPr>
          <p:cNvSpPr/>
          <p:nvPr/>
        </p:nvSpPr>
        <p:spPr>
          <a:xfrm>
            <a:off x="4079361" y="2074904"/>
            <a:ext cx="1510733" cy="870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resolution</a:t>
            </a:r>
          </a:p>
          <a:p>
            <a:pPr algn="ctr"/>
            <a:r>
              <a:rPr lang="en-US" altLang="ko-KR" dirty="0"/>
              <a:t>metadata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14FE58-B08B-4E8F-9B02-93B1B1F2ABBB}"/>
              </a:ext>
            </a:extLst>
          </p:cNvPr>
          <p:cNvSpPr/>
          <p:nvPr/>
        </p:nvSpPr>
        <p:spPr>
          <a:xfrm>
            <a:off x="4079361" y="2074904"/>
            <a:ext cx="6285378" cy="2631163"/>
          </a:xfrm>
          <a:prstGeom prst="rect">
            <a:avLst/>
          </a:prstGeom>
          <a:noFill/>
          <a:ln w="41275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28A6D-AEEC-497C-A07A-3D87F498377D}"/>
              </a:ext>
            </a:extLst>
          </p:cNvPr>
          <p:cNvSpPr/>
          <p:nvPr/>
        </p:nvSpPr>
        <p:spPr>
          <a:xfrm>
            <a:off x="5742606" y="2204553"/>
            <a:ext cx="4221500" cy="42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didUrl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3583F3D-801B-4103-B5E2-B8CABF8275B2}"/>
              </a:ext>
            </a:extLst>
          </p:cNvPr>
          <p:cNvSpPr/>
          <p:nvPr/>
        </p:nvSpPr>
        <p:spPr>
          <a:xfrm>
            <a:off x="5742606" y="2638565"/>
            <a:ext cx="4221500" cy="180771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didUrlString</a:t>
            </a:r>
            <a:endParaRPr lang="en-US" altLang="ko-KR" sz="1600" dirty="0">
              <a:solidFill>
                <a:schemeClr val="accent4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did</a:t>
            </a:r>
            <a:r>
              <a:rPr lang="en-US" altLang="ko-KR" sz="1600" dirty="0"/>
              <a:t> : </a:t>
            </a:r>
            <a:r>
              <a:rPr lang="en-US" altLang="ko-KR" sz="1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didString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method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methodSpecificId</a:t>
            </a:r>
            <a:endParaRPr lang="en-US" altLang="ko-KR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path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query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fragment</a:t>
            </a:r>
          </a:p>
          <a:p>
            <a:pPr algn="ctr"/>
            <a:r>
              <a:rPr lang="en-US" altLang="ko-KR" dirty="0">
                <a:solidFill>
                  <a:schemeClr val="accent4"/>
                </a:solidFill>
              </a:rPr>
              <a:t>parameters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2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3" grpId="0" animBg="1"/>
      <p:bldP spid="15" grpId="0" animBg="1"/>
      <p:bldP spid="17" grpId="0" animBg="1"/>
      <p:bldP spid="19" grpId="0" animBg="1"/>
      <p:bldP spid="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B2978-1FBF-490C-843C-E9C48A22945B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did:sov:1111#key-1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4325994" y="1370772"/>
            <a:ext cx="527928" cy="2409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4" name="그래픽 3" descr="블록체인">
            <a:extLst>
              <a:ext uri="{FF2B5EF4-FFF2-40B4-BE49-F238E27FC236}">
                <a16:creationId xmlns:a16="http://schemas.microsoft.com/office/drawing/2014/main" id="{C5DB2D19-8ECE-4FEE-A1C5-AADCB3F1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343" y="1900912"/>
            <a:ext cx="1069712" cy="1069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7C9BC7-0FE6-42F6-96E4-8386862B3D04}"/>
              </a:ext>
            </a:extLst>
          </p:cNvPr>
          <p:cNvSpPr/>
          <p:nvPr/>
        </p:nvSpPr>
        <p:spPr>
          <a:xfrm>
            <a:off x="5152405" y="30028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52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124B36-3550-4E6E-AE99-51723E2A2672}"/>
              </a:ext>
            </a:extLst>
          </p:cNvPr>
          <p:cNvGrpSpPr/>
          <p:nvPr/>
        </p:nvGrpSpPr>
        <p:grpSpPr>
          <a:xfrm>
            <a:off x="5152405" y="1900912"/>
            <a:ext cx="2679588" cy="1528088"/>
            <a:chOff x="5152405" y="1900912"/>
            <a:chExt cx="2679588" cy="1528088"/>
          </a:xfrm>
        </p:grpSpPr>
        <p:pic>
          <p:nvPicPr>
            <p:cNvPr id="26" name="그래픽 25" descr="블록체인">
              <a:extLst>
                <a:ext uri="{FF2B5EF4-FFF2-40B4-BE49-F238E27FC236}">
                  <a16:creationId xmlns:a16="http://schemas.microsoft.com/office/drawing/2014/main" id="{C9495902-CD97-4852-8A6A-845C4AC5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7343" y="1900912"/>
              <a:ext cx="1069712" cy="10697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EE027E-DAFB-469A-AAFC-D3BE54223F3A}"/>
                </a:ext>
              </a:extLst>
            </p:cNvPr>
            <p:cNvSpPr/>
            <p:nvPr/>
          </p:nvSpPr>
          <p:spPr>
            <a:xfrm>
              <a:off x="5152405" y="3002831"/>
              <a:ext cx="2679588" cy="426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Blockchain Network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A9BF7-75F9-4520-B00D-B67EF443222B}"/>
              </a:ext>
            </a:extLst>
          </p:cNvPr>
          <p:cNvSpPr/>
          <p:nvPr/>
        </p:nvSpPr>
        <p:spPr>
          <a:xfrm>
            <a:off x="4514849" y="343283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B2978-1FBF-490C-843C-E9C48A22945B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did:sov:1111#key-1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3608627" y="2088140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B7E21B4-1827-4AD3-AC3C-595F1F59356A}"/>
              </a:ext>
            </a:extLst>
          </p:cNvPr>
          <p:cNvSpPr/>
          <p:nvPr/>
        </p:nvSpPr>
        <p:spPr>
          <a:xfrm rot="5400000">
            <a:off x="3608627" y="261606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5" name="그래픽 4" descr="용지">
            <a:extLst>
              <a:ext uri="{FF2B5EF4-FFF2-40B4-BE49-F238E27FC236}">
                <a16:creationId xmlns:a16="http://schemas.microsoft.com/office/drawing/2014/main" id="{D28DE53F-8F45-4A4D-8C68-45A506B4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784" y="2950349"/>
            <a:ext cx="904520" cy="90451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445DFA-6652-4446-9352-F2811E6EEEBA}"/>
              </a:ext>
            </a:extLst>
          </p:cNvPr>
          <p:cNvSpPr/>
          <p:nvPr/>
        </p:nvSpPr>
        <p:spPr>
          <a:xfrm>
            <a:off x="4710223" y="1456661"/>
            <a:ext cx="4497572" cy="19723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AC0D3D-5371-4456-94FB-057481F3F98B}"/>
              </a:ext>
            </a:extLst>
          </p:cNvPr>
          <p:cNvSpPr/>
          <p:nvPr/>
        </p:nvSpPr>
        <p:spPr>
          <a:xfrm>
            <a:off x="2348748" y="3628346"/>
            <a:ext cx="1592591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24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1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124B36-3550-4E6E-AE99-51723E2A2672}"/>
              </a:ext>
            </a:extLst>
          </p:cNvPr>
          <p:cNvGrpSpPr/>
          <p:nvPr/>
        </p:nvGrpSpPr>
        <p:grpSpPr>
          <a:xfrm>
            <a:off x="5152405" y="1900912"/>
            <a:ext cx="2679588" cy="1528088"/>
            <a:chOff x="5152405" y="1900912"/>
            <a:chExt cx="2679588" cy="1528088"/>
          </a:xfrm>
        </p:grpSpPr>
        <p:pic>
          <p:nvPicPr>
            <p:cNvPr id="26" name="그래픽 25" descr="블록체인">
              <a:extLst>
                <a:ext uri="{FF2B5EF4-FFF2-40B4-BE49-F238E27FC236}">
                  <a16:creationId xmlns:a16="http://schemas.microsoft.com/office/drawing/2014/main" id="{C9495902-CD97-4852-8A6A-845C4AC5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7343" y="1900912"/>
              <a:ext cx="1069712" cy="10697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EE027E-DAFB-469A-AAFC-D3BE54223F3A}"/>
                </a:ext>
              </a:extLst>
            </p:cNvPr>
            <p:cNvSpPr/>
            <p:nvPr/>
          </p:nvSpPr>
          <p:spPr>
            <a:xfrm>
              <a:off x="5152405" y="3002831"/>
              <a:ext cx="2679588" cy="426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Blockchain Network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A9BF7-75F9-4520-B00D-B67EF443222B}"/>
              </a:ext>
            </a:extLst>
          </p:cNvPr>
          <p:cNvSpPr/>
          <p:nvPr/>
        </p:nvSpPr>
        <p:spPr>
          <a:xfrm>
            <a:off x="4514849" y="343283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B2978-1FBF-490C-843C-E9C48A22945B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did:sov:1111#key-1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3608627" y="2088140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B7E21B4-1827-4AD3-AC3C-595F1F59356A}"/>
              </a:ext>
            </a:extLst>
          </p:cNvPr>
          <p:cNvSpPr/>
          <p:nvPr/>
        </p:nvSpPr>
        <p:spPr>
          <a:xfrm rot="5400000">
            <a:off x="3608627" y="261606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5" name="그래픽 4" descr="용지">
            <a:extLst>
              <a:ext uri="{FF2B5EF4-FFF2-40B4-BE49-F238E27FC236}">
                <a16:creationId xmlns:a16="http://schemas.microsoft.com/office/drawing/2014/main" id="{D28DE53F-8F45-4A4D-8C68-45A506B4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784" y="2950349"/>
            <a:ext cx="904520" cy="90451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445DFA-6652-4446-9352-F2811E6EEEBA}"/>
              </a:ext>
            </a:extLst>
          </p:cNvPr>
          <p:cNvSpPr/>
          <p:nvPr/>
        </p:nvSpPr>
        <p:spPr>
          <a:xfrm>
            <a:off x="4710223" y="1701209"/>
            <a:ext cx="2158410" cy="2977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306DC1-770C-4313-A0B6-222B62E83F64}"/>
              </a:ext>
            </a:extLst>
          </p:cNvPr>
          <p:cNvSpPr/>
          <p:nvPr/>
        </p:nvSpPr>
        <p:spPr>
          <a:xfrm>
            <a:off x="4868645" y="3676821"/>
            <a:ext cx="4105234" cy="98164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4CEA7BD3-5691-4850-B65F-17611F4D4690}"/>
              </a:ext>
            </a:extLst>
          </p:cNvPr>
          <p:cNvSpPr/>
          <p:nvPr/>
        </p:nvSpPr>
        <p:spPr>
          <a:xfrm>
            <a:off x="1972811" y="332491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E7454B-BD4E-4AC6-8BD7-546CF4605230}"/>
              </a:ext>
            </a:extLst>
          </p:cNvPr>
          <p:cNvSpPr/>
          <p:nvPr/>
        </p:nvSpPr>
        <p:spPr>
          <a:xfrm>
            <a:off x="120650" y="4342286"/>
            <a:ext cx="4239359" cy="242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"@context": "https://www.w3.org/ns/did/v1",</a:t>
            </a:r>
          </a:p>
          <a:p>
            <a:r>
              <a:rPr lang="en-US" altLang="ko-KR" sz="1400" dirty="0"/>
              <a:t>  "id": "did:sov:1111#keys-1",</a:t>
            </a:r>
          </a:p>
          <a:p>
            <a:r>
              <a:rPr lang="en-US" altLang="ko-KR" sz="1400" dirty="0"/>
              <a:t>  "type": "Ed25519VerificationKey2018",</a:t>
            </a:r>
          </a:p>
          <a:p>
            <a:r>
              <a:rPr lang="en-US" altLang="ko-KR" sz="1400" dirty="0"/>
              <a:t>  "publicKeyBase58": "H3C2AVvLMv6gmMN"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0E6FAC3-6D77-456C-A56F-D8973181B43A}"/>
              </a:ext>
            </a:extLst>
          </p:cNvPr>
          <p:cNvSpPr/>
          <p:nvPr/>
        </p:nvSpPr>
        <p:spPr>
          <a:xfrm>
            <a:off x="2348748" y="3628346"/>
            <a:ext cx="1592591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32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AB2978-1FBF-490C-843C-E9C48A22945B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did:sov:1111?service=</a:t>
            </a:r>
            <a:r>
              <a:rPr lang="en-US" altLang="ko-KR" sz="1200" dirty="0" err="1"/>
              <a:t>vcs&amp;relative-ref</a:t>
            </a:r>
            <a:r>
              <a:rPr lang="en-US" altLang="ko-KR" sz="1200" dirty="0"/>
              <a:t>=/</a:t>
            </a:r>
            <a:r>
              <a:rPr lang="en-US" altLang="ko-KR" sz="1200" dirty="0" err="1"/>
              <a:t>open?qry</a:t>
            </a:r>
            <a:r>
              <a:rPr lang="en-US" altLang="ko-KR" sz="1200" dirty="0"/>
              <a:t>=bob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4325994" y="1370772"/>
            <a:ext cx="527928" cy="2409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4" name="그래픽 3" descr="블록체인">
            <a:extLst>
              <a:ext uri="{FF2B5EF4-FFF2-40B4-BE49-F238E27FC236}">
                <a16:creationId xmlns:a16="http://schemas.microsoft.com/office/drawing/2014/main" id="{C5DB2D19-8ECE-4FEE-A1C5-AADCB3F1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343" y="1900912"/>
            <a:ext cx="1069712" cy="1069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7C9BC7-0FE6-42F6-96E4-8386862B3D04}"/>
              </a:ext>
            </a:extLst>
          </p:cNvPr>
          <p:cNvSpPr/>
          <p:nvPr/>
        </p:nvSpPr>
        <p:spPr>
          <a:xfrm>
            <a:off x="5152405" y="3002831"/>
            <a:ext cx="2679588" cy="426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 Network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4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124B36-3550-4E6E-AE99-51723E2A2672}"/>
              </a:ext>
            </a:extLst>
          </p:cNvPr>
          <p:cNvGrpSpPr/>
          <p:nvPr/>
        </p:nvGrpSpPr>
        <p:grpSpPr>
          <a:xfrm>
            <a:off x="5152405" y="1900912"/>
            <a:ext cx="2679588" cy="1528088"/>
            <a:chOff x="5152405" y="1900912"/>
            <a:chExt cx="2679588" cy="1528088"/>
          </a:xfrm>
        </p:grpSpPr>
        <p:pic>
          <p:nvPicPr>
            <p:cNvPr id="26" name="그래픽 25" descr="블록체인">
              <a:extLst>
                <a:ext uri="{FF2B5EF4-FFF2-40B4-BE49-F238E27FC236}">
                  <a16:creationId xmlns:a16="http://schemas.microsoft.com/office/drawing/2014/main" id="{C9495902-CD97-4852-8A6A-845C4AC5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7343" y="1900912"/>
              <a:ext cx="1069712" cy="10697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EE027E-DAFB-469A-AAFC-D3BE54223F3A}"/>
                </a:ext>
              </a:extLst>
            </p:cNvPr>
            <p:cNvSpPr/>
            <p:nvPr/>
          </p:nvSpPr>
          <p:spPr>
            <a:xfrm>
              <a:off x="5152405" y="3002831"/>
              <a:ext cx="2679588" cy="426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Blockchain Network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A9BF7-75F9-4520-B00D-B67EF443222B}"/>
              </a:ext>
            </a:extLst>
          </p:cNvPr>
          <p:cNvSpPr/>
          <p:nvPr/>
        </p:nvSpPr>
        <p:spPr>
          <a:xfrm>
            <a:off x="4514849" y="343283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3608627" y="2088140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B7E21B4-1827-4AD3-AC3C-595F1F59356A}"/>
              </a:ext>
            </a:extLst>
          </p:cNvPr>
          <p:cNvSpPr/>
          <p:nvPr/>
        </p:nvSpPr>
        <p:spPr>
          <a:xfrm rot="5400000">
            <a:off x="3608627" y="261606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5" name="그래픽 4" descr="용지">
            <a:extLst>
              <a:ext uri="{FF2B5EF4-FFF2-40B4-BE49-F238E27FC236}">
                <a16:creationId xmlns:a16="http://schemas.microsoft.com/office/drawing/2014/main" id="{D28DE53F-8F45-4A4D-8C68-45A506B4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784" y="2950349"/>
            <a:ext cx="904520" cy="90451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445DFA-6652-4446-9352-F2811E6EEEBA}"/>
              </a:ext>
            </a:extLst>
          </p:cNvPr>
          <p:cNvSpPr/>
          <p:nvPr/>
        </p:nvSpPr>
        <p:spPr>
          <a:xfrm>
            <a:off x="4778268" y="4885660"/>
            <a:ext cx="6550131" cy="12028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AC0D3D-5371-4456-94FB-057481F3F98B}"/>
              </a:ext>
            </a:extLst>
          </p:cNvPr>
          <p:cNvSpPr/>
          <p:nvPr/>
        </p:nvSpPr>
        <p:spPr>
          <a:xfrm>
            <a:off x="2348748" y="3628346"/>
            <a:ext cx="1592591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5B021F-1B0E-4228-9484-234C134187FE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did:sov:1111?</a:t>
            </a:r>
            <a:r>
              <a:rPr lang="en-US" altLang="ko-KR" sz="1200" b="1" dirty="0">
                <a:solidFill>
                  <a:schemeClr val="accent6"/>
                </a:solidFill>
              </a:rPr>
              <a:t>service=</a:t>
            </a:r>
            <a:r>
              <a:rPr lang="en-US" altLang="ko-KR" sz="1200" b="1" dirty="0" err="1">
                <a:solidFill>
                  <a:schemeClr val="accent6"/>
                </a:solidFill>
              </a:rPr>
              <a:t>vcs</a:t>
            </a:r>
            <a:r>
              <a:rPr lang="en-US" altLang="ko-KR" sz="1200" dirty="0" err="1"/>
              <a:t>&amp;relative-ref</a:t>
            </a:r>
            <a:r>
              <a:rPr lang="en-US" altLang="ko-KR" sz="1200" dirty="0"/>
              <a:t>=/</a:t>
            </a:r>
            <a:r>
              <a:rPr lang="en-US" altLang="ko-KR" sz="1200" dirty="0" err="1"/>
              <a:t>open?qry</a:t>
            </a:r>
            <a:r>
              <a:rPr lang="en-US" altLang="ko-KR" sz="1200" dirty="0"/>
              <a:t>=bob</a:t>
            </a:r>
          </a:p>
        </p:txBody>
      </p:sp>
    </p:spTree>
    <p:extLst>
      <p:ext uri="{BB962C8B-B14F-4D97-AF65-F5344CB8AC3E}">
        <p14:creationId xmlns:p14="http://schemas.microsoft.com/office/powerpoint/2010/main" val="5581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1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124B36-3550-4E6E-AE99-51723E2A2672}"/>
              </a:ext>
            </a:extLst>
          </p:cNvPr>
          <p:cNvGrpSpPr/>
          <p:nvPr/>
        </p:nvGrpSpPr>
        <p:grpSpPr>
          <a:xfrm>
            <a:off x="5152405" y="1900912"/>
            <a:ext cx="2679588" cy="1528088"/>
            <a:chOff x="5152405" y="1900912"/>
            <a:chExt cx="2679588" cy="1528088"/>
          </a:xfrm>
        </p:grpSpPr>
        <p:pic>
          <p:nvPicPr>
            <p:cNvPr id="26" name="그래픽 25" descr="블록체인">
              <a:extLst>
                <a:ext uri="{FF2B5EF4-FFF2-40B4-BE49-F238E27FC236}">
                  <a16:creationId xmlns:a16="http://schemas.microsoft.com/office/drawing/2014/main" id="{C9495902-CD97-4852-8A6A-845C4AC5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7343" y="1900912"/>
              <a:ext cx="1069712" cy="10697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EE027E-DAFB-469A-AAFC-D3BE54223F3A}"/>
                </a:ext>
              </a:extLst>
            </p:cNvPr>
            <p:cNvSpPr/>
            <p:nvPr/>
          </p:nvSpPr>
          <p:spPr>
            <a:xfrm>
              <a:off x="5152405" y="3002831"/>
              <a:ext cx="2679588" cy="426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Blockchain Network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DID</a:t>
            </a:r>
            <a:r>
              <a:rPr lang="ko-KR" altLang="en-US" dirty="0"/>
              <a:t>와 </a:t>
            </a:r>
            <a:r>
              <a:rPr lang="en-US" altLang="ko-KR" dirty="0"/>
              <a:t>DID Document</a:t>
            </a:r>
            <a:r>
              <a:rPr lang="ko-KR" altLang="en-US" dirty="0"/>
              <a:t>의 관계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BA9BF7-75F9-4520-B00D-B67EF443222B}"/>
              </a:ext>
            </a:extLst>
          </p:cNvPr>
          <p:cNvSpPr/>
          <p:nvPr/>
        </p:nvSpPr>
        <p:spPr>
          <a:xfrm>
            <a:off x="4514849" y="343283"/>
            <a:ext cx="7556501" cy="6426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@context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https://www.w3.org/ns/did/v1,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did:sov:1111,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authentication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did:sov:1111#key-1,</a:t>
            </a:r>
          </a:p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#key-2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Secp256k1VerificationKey2018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02b97c30de767f084ce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verificationMethod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#key-1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Ed25519VerificationKey2018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controller : did:sov:1111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publicKeyBase58 : H3C2AVvLMv6gmMN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service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US" altLang="ko-KR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id : did:sov:1111</a:t>
            </a:r>
            <a:r>
              <a:rPr lang="en-US" altLang="ko-KR" sz="1600" dirty="0">
                <a:solidFill>
                  <a:schemeClr val="accent6"/>
                </a:solidFill>
              </a:rPr>
              <a:t>#vcr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type : </a:t>
            </a:r>
            <a:r>
              <a:rPr lang="en-US" altLang="ko-KR" sz="1600" dirty="0" err="1">
                <a:solidFill>
                  <a:srgbClr val="7030A0"/>
                </a:solidFill>
              </a:rPr>
              <a:t>CredentialRepositoryService</a:t>
            </a:r>
            <a:endParaRPr lang="en-US" altLang="ko-KR" sz="1600" dirty="0">
              <a:solidFill>
                <a:srgbClr val="7030A0"/>
              </a:solidFill>
            </a:endParaRPr>
          </a:p>
          <a:p>
            <a:r>
              <a:rPr lang="en-US" altLang="ko-KR" sz="1600" dirty="0">
                <a:solidFill>
                  <a:srgbClr val="7030A0"/>
                </a:solidFill>
              </a:rPr>
              <a:t>        </a:t>
            </a:r>
            <a:r>
              <a:rPr lang="en-US" altLang="ko-KR" sz="1600" dirty="0" err="1">
                <a:solidFill>
                  <a:srgbClr val="7030A0"/>
                </a:solidFill>
              </a:rPr>
              <a:t>serviceEndpoint</a:t>
            </a:r>
            <a:r>
              <a:rPr lang="en-US" altLang="ko-KR" sz="1600" dirty="0">
                <a:solidFill>
                  <a:srgbClr val="7030A0"/>
                </a:solidFill>
              </a:rPr>
              <a:t> : https://repository.example.com/service/2413</a:t>
            </a:r>
          </a:p>
          <a:p>
            <a:r>
              <a:rPr lang="en-US" altLang="ko-KR" sz="1600" dirty="0">
                <a:solidFill>
                  <a:srgbClr val="7030A0"/>
                </a:solidFill>
              </a:rPr>
              <a:t>    }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]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E550DD-578F-43C0-9F84-1F3ED7A95B18}"/>
              </a:ext>
            </a:extLst>
          </p:cNvPr>
          <p:cNvSpPr/>
          <p:nvPr/>
        </p:nvSpPr>
        <p:spPr>
          <a:xfrm>
            <a:off x="1243217" y="2474626"/>
            <a:ext cx="1987116" cy="7748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Resolver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333AC7B-2D95-4FEC-8421-86AD05A2240F}"/>
              </a:ext>
            </a:extLst>
          </p:cNvPr>
          <p:cNvSpPr/>
          <p:nvPr/>
        </p:nvSpPr>
        <p:spPr>
          <a:xfrm>
            <a:off x="1972811" y="133675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91C277-62C8-4EA6-95FC-615212BC1640}"/>
              </a:ext>
            </a:extLst>
          </p:cNvPr>
          <p:cNvSpPr/>
          <p:nvPr/>
        </p:nvSpPr>
        <p:spPr>
          <a:xfrm rot="16200000">
            <a:off x="3608627" y="2088140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B7E21B4-1827-4AD3-AC3C-595F1F59356A}"/>
              </a:ext>
            </a:extLst>
          </p:cNvPr>
          <p:cNvSpPr/>
          <p:nvPr/>
        </p:nvSpPr>
        <p:spPr>
          <a:xfrm rot="5400000">
            <a:off x="3608627" y="2616068"/>
            <a:ext cx="527928" cy="9748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F764-E414-4519-BC2B-72EA601E205F}"/>
              </a:ext>
            </a:extLst>
          </p:cNvPr>
          <p:cNvSpPr/>
          <p:nvPr/>
        </p:nvSpPr>
        <p:spPr>
          <a:xfrm>
            <a:off x="1462943" y="1290776"/>
            <a:ext cx="1592591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1BEA87-F2C9-47C1-8BEF-D0C30BF41C6F}"/>
              </a:ext>
            </a:extLst>
          </p:cNvPr>
          <p:cNvSpPr/>
          <p:nvPr/>
        </p:nvSpPr>
        <p:spPr>
          <a:xfrm>
            <a:off x="2782783" y="2085405"/>
            <a:ext cx="1087761" cy="533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resolve</a:t>
            </a:r>
            <a:endParaRPr lang="ko-KR" altLang="en-US" dirty="0"/>
          </a:p>
        </p:txBody>
      </p:sp>
      <p:pic>
        <p:nvPicPr>
          <p:cNvPr id="5" name="그래픽 4" descr="용지">
            <a:extLst>
              <a:ext uri="{FF2B5EF4-FFF2-40B4-BE49-F238E27FC236}">
                <a16:creationId xmlns:a16="http://schemas.microsoft.com/office/drawing/2014/main" id="{D28DE53F-8F45-4A4D-8C68-45A506B4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784" y="2950349"/>
            <a:ext cx="904520" cy="90451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445DFA-6652-4446-9352-F2811E6EEEBA}"/>
              </a:ext>
            </a:extLst>
          </p:cNvPr>
          <p:cNvSpPr/>
          <p:nvPr/>
        </p:nvSpPr>
        <p:spPr>
          <a:xfrm>
            <a:off x="4983994" y="5630172"/>
            <a:ext cx="6232646" cy="25246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4CEA7BD3-5691-4850-B65F-17611F4D4690}"/>
              </a:ext>
            </a:extLst>
          </p:cNvPr>
          <p:cNvSpPr/>
          <p:nvPr/>
        </p:nvSpPr>
        <p:spPr>
          <a:xfrm>
            <a:off x="1972811" y="3324917"/>
            <a:ext cx="527928" cy="26888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E7454B-BD4E-4AC6-8BD7-546CF4605230}"/>
              </a:ext>
            </a:extLst>
          </p:cNvPr>
          <p:cNvSpPr/>
          <p:nvPr/>
        </p:nvSpPr>
        <p:spPr>
          <a:xfrm>
            <a:off x="120650" y="6131734"/>
            <a:ext cx="5436870" cy="497457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7030A0"/>
                </a:solidFill>
              </a:rPr>
              <a:t>https://repository.example.com/service/2413</a:t>
            </a:r>
            <a:r>
              <a:rPr lang="en-US" altLang="ko-KR" sz="1400" dirty="0">
                <a:solidFill>
                  <a:srgbClr val="FF0000"/>
                </a:solidFill>
              </a:rPr>
              <a:t>/open?qry=bob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0E6FAC3-6D77-456C-A56F-D8973181B43A}"/>
              </a:ext>
            </a:extLst>
          </p:cNvPr>
          <p:cNvSpPr/>
          <p:nvPr/>
        </p:nvSpPr>
        <p:spPr>
          <a:xfrm>
            <a:off x="2348748" y="3628346"/>
            <a:ext cx="1592591" cy="533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dereference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A9FDAE-02EA-4E70-8B30-D940A531C53C}"/>
              </a:ext>
            </a:extLst>
          </p:cNvPr>
          <p:cNvSpPr/>
          <p:nvPr/>
        </p:nvSpPr>
        <p:spPr>
          <a:xfrm>
            <a:off x="120650" y="456580"/>
            <a:ext cx="4277179" cy="717147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did:sov:1111?service=</a:t>
            </a:r>
            <a:r>
              <a:rPr lang="en-US" altLang="ko-KR" sz="1200" dirty="0" err="1"/>
              <a:t>vcs&amp;relative-ref</a:t>
            </a:r>
            <a:r>
              <a:rPr lang="en-US" altLang="ko-KR" sz="1200" dirty="0"/>
              <a:t>=/</a:t>
            </a:r>
            <a:r>
              <a:rPr lang="en-US" altLang="ko-KR" sz="1200" dirty="0" err="1"/>
              <a:t>open?qry</a:t>
            </a:r>
            <a:r>
              <a:rPr lang="en-US" altLang="ko-KR" sz="1200" dirty="0"/>
              <a:t>=bob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306DC1-770C-4313-A0B6-222B62E83F64}"/>
              </a:ext>
            </a:extLst>
          </p:cNvPr>
          <p:cNvSpPr/>
          <p:nvPr/>
        </p:nvSpPr>
        <p:spPr>
          <a:xfrm>
            <a:off x="2225040" y="669338"/>
            <a:ext cx="2042160" cy="2885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5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3" name="그래픽 22" descr="남자">
            <a:extLst>
              <a:ext uri="{FF2B5EF4-FFF2-40B4-BE49-F238E27FC236}">
                <a16:creationId xmlns:a16="http://schemas.microsoft.com/office/drawing/2014/main" id="{9D43977F-58D1-4502-A68F-8A438B6CF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0822" y="2751547"/>
            <a:ext cx="1110356" cy="111035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2712C-B0BE-41F7-9B7A-24052FC8793C}"/>
              </a:ext>
            </a:extLst>
          </p:cNvPr>
          <p:cNvSpPr/>
          <p:nvPr/>
        </p:nvSpPr>
        <p:spPr>
          <a:xfrm>
            <a:off x="5396440" y="38619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257E99-4E2F-4B4A-9298-6D369EAE528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302336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DF85C3-6D4F-4D1A-A405-B137602C46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4. VC </a:t>
            </a:r>
            <a:r>
              <a:rPr lang="ko-KR" altLang="en-US" sz="3200" dirty="0"/>
              <a:t>와 </a:t>
            </a:r>
            <a:r>
              <a:rPr lang="en-US" altLang="ko-KR" sz="3200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101187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257E99-4E2F-4B4A-9298-6D369EAE528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4. VC </a:t>
            </a:r>
            <a:r>
              <a:rPr lang="ko-KR" altLang="en-US" sz="1800" dirty="0"/>
              <a:t>와 </a:t>
            </a:r>
            <a:r>
              <a:rPr lang="en-US" altLang="ko-KR" sz="1800" dirty="0"/>
              <a:t>VP</a:t>
            </a:r>
            <a:endParaRPr lang="ko-KR" altLang="en-US" sz="1800" dirty="0"/>
          </a:p>
        </p:txBody>
      </p:sp>
      <p:pic>
        <p:nvPicPr>
          <p:cNvPr id="2" name="그래픽 1" descr="건물">
            <a:extLst>
              <a:ext uri="{FF2B5EF4-FFF2-40B4-BE49-F238E27FC236}">
                <a16:creationId xmlns:a16="http://schemas.microsoft.com/office/drawing/2014/main" id="{5FC17D20-87DD-44E7-B629-A68B5AE0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721" y="1239746"/>
            <a:ext cx="1302327" cy="12819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3FAAF5-7E9A-454A-B8A0-BB82E01D9242}"/>
              </a:ext>
            </a:extLst>
          </p:cNvPr>
          <p:cNvSpPr/>
          <p:nvPr/>
        </p:nvSpPr>
        <p:spPr>
          <a:xfrm>
            <a:off x="10195324" y="2529086"/>
            <a:ext cx="1399119" cy="4261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 채용자</a:t>
            </a:r>
          </a:p>
        </p:txBody>
      </p:sp>
      <p:pic>
        <p:nvPicPr>
          <p:cNvPr id="4" name="그래픽 3" descr="학교">
            <a:extLst>
              <a:ext uri="{FF2B5EF4-FFF2-40B4-BE49-F238E27FC236}">
                <a16:creationId xmlns:a16="http://schemas.microsoft.com/office/drawing/2014/main" id="{85711C78-CDA1-4747-91DF-6696C691B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5439" y="2521655"/>
            <a:ext cx="1540143" cy="1540143"/>
          </a:xfrm>
          <a:prstGeom prst="rect">
            <a:avLst/>
          </a:prstGeom>
        </p:spPr>
      </p:pic>
      <p:pic>
        <p:nvPicPr>
          <p:cNvPr id="5" name="그래픽 4" descr="그리스 신전">
            <a:extLst>
              <a:ext uri="{FF2B5EF4-FFF2-40B4-BE49-F238E27FC236}">
                <a16:creationId xmlns:a16="http://schemas.microsoft.com/office/drawing/2014/main" id="{72CD30C3-3165-43AE-95DB-A09438C1E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7302" y="1105404"/>
            <a:ext cx="1207254" cy="12072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26C003-B9BD-4A1B-95DB-D3B5FA586B30}"/>
              </a:ext>
            </a:extLst>
          </p:cNvPr>
          <p:cNvSpPr/>
          <p:nvPr/>
        </p:nvSpPr>
        <p:spPr>
          <a:xfrm>
            <a:off x="1297115" y="2226458"/>
            <a:ext cx="1399119" cy="4261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정부</a:t>
            </a:r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8210A963-8F28-4C86-A7B3-3DB6F94637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0312" y="1116102"/>
            <a:ext cx="1110356" cy="11103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30693D-713D-48D2-8265-E4D9D4C84717}"/>
              </a:ext>
            </a:extLst>
          </p:cNvPr>
          <p:cNvSpPr/>
          <p:nvPr/>
        </p:nvSpPr>
        <p:spPr>
          <a:xfrm>
            <a:off x="5095436" y="2274907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3163DA-FE48-45FC-BDA9-B369FB5529ED}"/>
              </a:ext>
            </a:extLst>
          </p:cNvPr>
          <p:cNvSpPr/>
          <p:nvPr/>
        </p:nvSpPr>
        <p:spPr>
          <a:xfrm>
            <a:off x="5793161" y="37862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  <a:endParaRPr lang="ko-KR" altLang="en-US" dirty="0"/>
          </a:p>
        </p:txBody>
      </p:sp>
      <p:pic>
        <p:nvPicPr>
          <p:cNvPr id="17" name="그래픽 16" descr="개">
            <a:extLst>
              <a:ext uri="{FF2B5EF4-FFF2-40B4-BE49-F238E27FC236}">
                <a16:creationId xmlns:a16="http://schemas.microsoft.com/office/drawing/2014/main" id="{F99976AE-90BA-4349-8355-061A819B3A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245" y="2941205"/>
            <a:ext cx="914400" cy="914400"/>
          </a:xfrm>
          <a:prstGeom prst="rect">
            <a:avLst/>
          </a:prstGeom>
        </p:spPr>
      </p:pic>
      <p:pic>
        <p:nvPicPr>
          <p:cNvPr id="19" name="그래픽 18" descr="풍선을 든 소녀">
            <a:extLst>
              <a:ext uri="{FF2B5EF4-FFF2-40B4-BE49-F238E27FC236}">
                <a16:creationId xmlns:a16="http://schemas.microsoft.com/office/drawing/2014/main" id="{DD355F7F-E081-4888-B07F-D406F4E145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75224" y="2797522"/>
            <a:ext cx="914400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9A15AE-412F-449D-B811-5AA3B3A2890E}"/>
              </a:ext>
            </a:extLst>
          </p:cNvPr>
          <p:cNvSpPr/>
          <p:nvPr/>
        </p:nvSpPr>
        <p:spPr>
          <a:xfrm>
            <a:off x="6495699" y="2274907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Holder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5DA5EA-D859-4DC1-A115-8387C7216BA7}"/>
              </a:ext>
            </a:extLst>
          </p:cNvPr>
          <p:cNvSpPr/>
          <p:nvPr/>
        </p:nvSpPr>
        <p:spPr>
          <a:xfrm>
            <a:off x="1291696" y="679235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Issuer</a:t>
            </a:r>
            <a:endParaRPr lang="ko-KR" altLang="en-US" dirty="0"/>
          </a:p>
        </p:txBody>
      </p:sp>
      <p:pic>
        <p:nvPicPr>
          <p:cNvPr id="31" name="그래픽 30" descr="인터넷">
            <a:extLst>
              <a:ext uri="{FF2B5EF4-FFF2-40B4-BE49-F238E27FC236}">
                <a16:creationId xmlns:a16="http://schemas.microsoft.com/office/drawing/2014/main" id="{383EC24C-635F-4A23-B0DA-54ACA0A504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39859" y="2932667"/>
            <a:ext cx="1306189" cy="130618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F5C499-8F6F-4AF6-BB03-7608D8185A65}"/>
              </a:ext>
            </a:extLst>
          </p:cNvPr>
          <p:cNvSpPr/>
          <p:nvPr/>
        </p:nvSpPr>
        <p:spPr>
          <a:xfrm>
            <a:off x="10195324" y="4106219"/>
            <a:ext cx="1399119" cy="4261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웹사이트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15D45C-16AD-4742-A9C9-B6850192FE1E}"/>
              </a:ext>
            </a:extLst>
          </p:cNvPr>
          <p:cNvSpPr/>
          <p:nvPr/>
        </p:nvSpPr>
        <p:spPr>
          <a:xfrm>
            <a:off x="1297115" y="3889791"/>
            <a:ext cx="1399119" cy="4261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4F3673-0CCC-4C0C-B3A9-6BEC0A5E8D76}"/>
              </a:ext>
            </a:extLst>
          </p:cNvPr>
          <p:cNvSpPr/>
          <p:nvPr/>
        </p:nvSpPr>
        <p:spPr>
          <a:xfrm>
            <a:off x="10195324" y="679235"/>
            <a:ext cx="1399119" cy="4261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Verifier</a:t>
            </a:r>
            <a:endParaRPr lang="ko-KR" altLang="en-US" dirty="0"/>
          </a:p>
        </p:txBody>
      </p:sp>
      <p:pic>
        <p:nvPicPr>
          <p:cNvPr id="39" name="그래픽 38" descr="학위">
            <a:extLst>
              <a:ext uri="{FF2B5EF4-FFF2-40B4-BE49-F238E27FC236}">
                <a16:creationId xmlns:a16="http://schemas.microsoft.com/office/drawing/2014/main" id="{08423EA7-C541-4FDE-A3A1-376B21C8CC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82439" y="1709031"/>
            <a:ext cx="914400" cy="914400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3112419-89A2-4F68-9B11-D90C609A015C}"/>
              </a:ext>
            </a:extLst>
          </p:cNvPr>
          <p:cNvSpPr/>
          <p:nvPr/>
        </p:nvSpPr>
        <p:spPr>
          <a:xfrm>
            <a:off x="3135086" y="1524000"/>
            <a:ext cx="2612523" cy="272143"/>
          </a:xfrm>
          <a:prstGeom prst="rightArrow">
            <a:avLst>
              <a:gd name="adj1" fmla="val 50000"/>
              <a:gd name="adj2" fmla="val 27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래픽 42" descr="학위">
            <a:extLst>
              <a:ext uri="{FF2B5EF4-FFF2-40B4-BE49-F238E27FC236}">
                <a16:creationId xmlns:a16="http://schemas.microsoft.com/office/drawing/2014/main" id="{75500888-BBD4-41A5-BC36-BE7ABC1BA0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71249" y="2555087"/>
            <a:ext cx="914400" cy="914400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B4251F13-5A57-41B8-9958-67D2E5144D1C}"/>
              </a:ext>
            </a:extLst>
          </p:cNvPr>
          <p:cNvSpPr/>
          <p:nvPr/>
        </p:nvSpPr>
        <p:spPr>
          <a:xfrm>
            <a:off x="7582801" y="1523999"/>
            <a:ext cx="2612523" cy="272143"/>
          </a:xfrm>
          <a:prstGeom prst="rightArrow">
            <a:avLst>
              <a:gd name="adj1" fmla="val 50000"/>
              <a:gd name="adj2" fmla="val 27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D6ABE0A-0E38-41C9-83DB-E4BBC497180B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 flipV="1">
            <a:off x="2696234" y="2166231"/>
            <a:ext cx="1086205" cy="27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7E1B03-2122-4766-A7E7-6D388112C07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2696234" y="3012287"/>
            <a:ext cx="1075015" cy="109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D4A904-4EFC-49A5-9187-56D0DEC13FEA}"/>
              </a:ext>
            </a:extLst>
          </p:cNvPr>
          <p:cNvSpPr/>
          <p:nvPr/>
        </p:nvSpPr>
        <p:spPr>
          <a:xfrm>
            <a:off x="3298742" y="3626709"/>
            <a:ext cx="1859414" cy="5999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</a:t>
            </a:r>
          </a:p>
          <a:p>
            <a:pPr algn="ctr"/>
            <a:r>
              <a:rPr lang="en-US" altLang="ko-KR" dirty="0"/>
              <a:t>Credential</a:t>
            </a:r>
            <a:endParaRPr lang="ko-KR" altLang="en-US" dirty="0"/>
          </a:p>
        </p:txBody>
      </p:sp>
      <p:pic>
        <p:nvPicPr>
          <p:cNvPr id="53" name="그래픽 52" descr="계약">
            <a:extLst>
              <a:ext uri="{FF2B5EF4-FFF2-40B4-BE49-F238E27FC236}">
                <a16:creationId xmlns:a16="http://schemas.microsoft.com/office/drawing/2014/main" id="{E71A8F78-A0B9-4207-A15E-ADEA3CCA24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220" y="2226458"/>
            <a:ext cx="914400" cy="9144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F47E25-201F-46D3-AF1D-00EBA3ECAB66}"/>
              </a:ext>
            </a:extLst>
          </p:cNvPr>
          <p:cNvSpPr/>
          <p:nvPr/>
        </p:nvSpPr>
        <p:spPr>
          <a:xfrm>
            <a:off x="8061713" y="3289835"/>
            <a:ext cx="1859414" cy="599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</a:t>
            </a:r>
          </a:p>
          <a:p>
            <a:pPr algn="ctr"/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C27FC9-8FF4-49E7-BC47-9B086B6D4355}"/>
              </a:ext>
            </a:extLst>
          </p:cNvPr>
          <p:cNvSpPr/>
          <p:nvPr/>
        </p:nvSpPr>
        <p:spPr>
          <a:xfrm>
            <a:off x="4062184" y="5508796"/>
            <a:ext cx="4472036" cy="914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Verifiable Data Registry</a:t>
            </a:r>
            <a:endParaRPr lang="ko-KR" altLang="en-US" dirty="0"/>
          </a:p>
        </p:txBody>
      </p:sp>
      <p:sp>
        <p:nvSpPr>
          <p:cNvPr id="59" name="화살표: 굽음 58">
            <a:extLst>
              <a:ext uri="{FF2B5EF4-FFF2-40B4-BE49-F238E27FC236}">
                <a16:creationId xmlns:a16="http://schemas.microsoft.com/office/drawing/2014/main" id="{A4333F96-6E3E-4E0D-A016-5D3FB8D039A3}"/>
              </a:ext>
            </a:extLst>
          </p:cNvPr>
          <p:cNvSpPr/>
          <p:nvPr/>
        </p:nvSpPr>
        <p:spPr>
          <a:xfrm rot="10800000">
            <a:off x="8672163" y="4724398"/>
            <a:ext cx="2300635" cy="1583239"/>
          </a:xfrm>
          <a:prstGeom prst="bentArrow">
            <a:avLst>
              <a:gd name="adj1" fmla="val 1428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굽음 60">
            <a:extLst>
              <a:ext uri="{FF2B5EF4-FFF2-40B4-BE49-F238E27FC236}">
                <a16:creationId xmlns:a16="http://schemas.microsoft.com/office/drawing/2014/main" id="{8CF21ECC-CB34-498A-87D4-E4218BCE2EF5}"/>
              </a:ext>
            </a:extLst>
          </p:cNvPr>
          <p:cNvSpPr/>
          <p:nvPr/>
        </p:nvSpPr>
        <p:spPr>
          <a:xfrm flipV="1">
            <a:off x="1623605" y="4856912"/>
            <a:ext cx="2300635" cy="1454365"/>
          </a:xfrm>
          <a:prstGeom prst="bentArrow">
            <a:avLst>
              <a:gd name="adj1" fmla="val 1428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B86BE3-3FAD-4086-9757-D4D2CEF2D3FE}"/>
              </a:ext>
            </a:extLst>
          </p:cNvPr>
          <p:cNvSpPr txBox="1"/>
          <p:nvPr/>
        </p:nvSpPr>
        <p:spPr>
          <a:xfrm>
            <a:off x="3795108" y="45481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 verifiable data registries include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trusted databases, decentralized databases,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government ID databases, and distributed ledgers.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67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 animBg="1"/>
      <p:bldP spid="15" grpId="0" animBg="1"/>
      <p:bldP spid="21" grpId="0" animBg="1"/>
      <p:bldP spid="29" grpId="0" animBg="1"/>
      <p:bldP spid="33" grpId="0" animBg="1"/>
      <p:bldP spid="35" grpId="0" animBg="1"/>
      <p:bldP spid="37" grpId="0" animBg="1"/>
      <p:bldP spid="41" grpId="0" animBg="1"/>
      <p:bldP spid="45" grpId="0" animBg="1"/>
      <p:bldP spid="51" grpId="0" animBg="1"/>
      <p:bldP spid="55" grpId="0" animBg="1"/>
      <p:bldP spid="57" grpId="0" animBg="1"/>
      <p:bldP spid="59" grpId="0" animBg="1"/>
      <p:bldP spid="61" grpId="0" animBg="1"/>
      <p:bldP spid="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4. VC </a:t>
            </a:r>
            <a:r>
              <a:rPr lang="ko-KR" altLang="en-US" sz="1800" dirty="0"/>
              <a:t>와 </a:t>
            </a:r>
            <a:r>
              <a:rPr lang="en-US" altLang="ko-KR" sz="1800" dirty="0"/>
              <a:t>VP</a:t>
            </a:r>
            <a:endParaRPr lang="ko-KR" altLang="en-US" sz="1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DD1708F-FCD2-41FE-9293-9554F814D2A2}"/>
              </a:ext>
            </a:extLst>
          </p:cNvPr>
          <p:cNvSpPr/>
          <p:nvPr/>
        </p:nvSpPr>
        <p:spPr>
          <a:xfrm>
            <a:off x="7161430" y="1708228"/>
            <a:ext cx="3972972" cy="3205042"/>
          </a:xfrm>
          <a:prstGeom prst="rect">
            <a:avLst/>
          </a:prstGeom>
          <a:solidFill>
            <a:srgbClr val="009DD9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Presentation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9FFDC6-98F1-40F4-80C2-CF5046939F22}"/>
              </a:ext>
            </a:extLst>
          </p:cNvPr>
          <p:cNvSpPr/>
          <p:nvPr/>
        </p:nvSpPr>
        <p:spPr>
          <a:xfrm>
            <a:off x="7433201" y="2496620"/>
            <a:ext cx="3429430" cy="495122"/>
          </a:xfrm>
          <a:prstGeom prst="rect">
            <a:avLst/>
          </a:prstGeom>
          <a:solidFill>
            <a:srgbClr val="009DD9">
              <a:lumMod val="60000"/>
              <a:lumOff val="40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Presentation Metadata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1A96A4-7B6F-4B83-A790-37CEB1A67CAD}"/>
              </a:ext>
            </a:extLst>
          </p:cNvPr>
          <p:cNvSpPr/>
          <p:nvPr/>
        </p:nvSpPr>
        <p:spPr>
          <a:xfrm>
            <a:off x="7433201" y="3316554"/>
            <a:ext cx="3429430" cy="495122"/>
          </a:xfrm>
          <a:prstGeom prst="rect">
            <a:avLst/>
          </a:prstGeom>
          <a:solidFill>
            <a:srgbClr val="009DD9">
              <a:lumMod val="75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Credential(s)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CBF9F4-26D1-463E-9A00-672A8A53170C}"/>
              </a:ext>
            </a:extLst>
          </p:cNvPr>
          <p:cNvSpPr/>
          <p:nvPr/>
        </p:nvSpPr>
        <p:spPr>
          <a:xfrm>
            <a:off x="1757268" y="931446"/>
            <a:ext cx="3972972" cy="3205042"/>
          </a:xfrm>
          <a:prstGeom prst="rect">
            <a:avLst/>
          </a:prstGeom>
          <a:solidFill>
            <a:srgbClr val="10CF9B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Credential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191E3F-3279-4AB1-9F87-C5E173CBFE37}"/>
              </a:ext>
            </a:extLst>
          </p:cNvPr>
          <p:cNvSpPr/>
          <p:nvPr/>
        </p:nvSpPr>
        <p:spPr>
          <a:xfrm>
            <a:off x="7433201" y="4136488"/>
            <a:ext cx="3429430" cy="495122"/>
          </a:xfrm>
          <a:prstGeom prst="rect">
            <a:avLst/>
          </a:prstGeom>
          <a:solidFill>
            <a:srgbClr val="009DD9">
              <a:lumMod val="50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Proof(s)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E403F0A-CF43-4FAE-84C0-35872E5E051C}"/>
              </a:ext>
            </a:extLst>
          </p:cNvPr>
          <p:cNvSpPr/>
          <p:nvPr/>
        </p:nvSpPr>
        <p:spPr>
          <a:xfrm>
            <a:off x="1279848" y="1708228"/>
            <a:ext cx="3972972" cy="3205042"/>
          </a:xfrm>
          <a:prstGeom prst="rect">
            <a:avLst/>
          </a:prstGeom>
          <a:solidFill>
            <a:srgbClr val="10CF9B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Credential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C4E2E1-DC7A-4EC2-BA81-04A5E93B9BA6}"/>
              </a:ext>
            </a:extLst>
          </p:cNvPr>
          <p:cNvSpPr/>
          <p:nvPr/>
        </p:nvSpPr>
        <p:spPr>
          <a:xfrm>
            <a:off x="802428" y="2485010"/>
            <a:ext cx="3972972" cy="3205042"/>
          </a:xfrm>
          <a:prstGeom prst="rect">
            <a:avLst/>
          </a:prstGeom>
          <a:solidFill>
            <a:srgbClr val="10CF9B"/>
          </a:solidFill>
          <a:ln w="34925" cap="flat" cmpd="sng" algn="in">
            <a:solidFill>
              <a:sysClr val="windowText" lastClr="000000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Verifiable Credential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02896A8-E8F3-41C7-A5DA-2D1975815A82}"/>
              </a:ext>
            </a:extLst>
          </p:cNvPr>
          <p:cNvSpPr/>
          <p:nvPr/>
        </p:nvSpPr>
        <p:spPr>
          <a:xfrm>
            <a:off x="1074199" y="3273402"/>
            <a:ext cx="3429430" cy="495122"/>
          </a:xfrm>
          <a:prstGeom prst="rect">
            <a:avLst/>
          </a:prstGeom>
          <a:solidFill>
            <a:srgbClr val="A5C249"/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Credential Metadata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3CD95D4-4E2B-4752-8307-060F66651B31}"/>
              </a:ext>
            </a:extLst>
          </p:cNvPr>
          <p:cNvSpPr/>
          <p:nvPr/>
        </p:nvSpPr>
        <p:spPr>
          <a:xfrm>
            <a:off x="1074199" y="4093336"/>
            <a:ext cx="3429430" cy="495122"/>
          </a:xfrm>
          <a:prstGeom prst="rect">
            <a:avLst/>
          </a:prstGeom>
          <a:solidFill>
            <a:srgbClr val="A5C249">
              <a:lumMod val="75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Claim(s)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4C4F93-0A7F-4958-948F-F79521A6A21F}"/>
              </a:ext>
            </a:extLst>
          </p:cNvPr>
          <p:cNvSpPr/>
          <p:nvPr/>
        </p:nvSpPr>
        <p:spPr>
          <a:xfrm>
            <a:off x="1074199" y="4913270"/>
            <a:ext cx="3429430" cy="495122"/>
          </a:xfrm>
          <a:prstGeom prst="rect">
            <a:avLst/>
          </a:prstGeom>
          <a:solidFill>
            <a:srgbClr val="A5C249">
              <a:lumMod val="50000"/>
            </a:srgbClr>
          </a:solidFill>
          <a:ln w="19050" cap="flat" cmpd="sng" algn="in">
            <a:solidFill>
              <a:sysClr val="window" lastClr="FFFFFF"/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Proof(s)</a:t>
            </a:r>
            <a:endParaRPr kumimoji="0" lang="ko-KR" alt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1E479811-A711-48EE-81BD-A0FEE94BDCE1}"/>
              </a:ext>
            </a:extLst>
          </p:cNvPr>
          <p:cNvSpPr/>
          <p:nvPr/>
        </p:nvSpPr>
        <p:spPr>
          <a:xfrm>
            <a:off x="6019800" y="3296920"/>
            <a:ext cx="1413401" cy="557908"/>
          </a:xfrm>
          <a:prstGeom prst="rightArrow">
            <a:avLst>
              <a:gd name="adj1" fmla="val 50000"/>
              <a:gd name="adj2" fmla="val 123754"/>
            </a:avLst>
          </a:prstGeom>
          <a:solidFill>
            <a:sysClr val="windowText" lastClr="000000"/>
          </a:solidFill>
          <a:ln w="34925" cap="flat" cmpd="sng" algn="in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26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1" grpId="0" animBg="1"/>
      <p:bldP spid="73" grpId="0" animBg="1"/>
      <p:bldP spid="75" grpId="0" animBg="1"/>
      <p:bldP spid="77" grpId="0" animBg="1"/>
      <p:bldP spid="7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819724-EB65-471B-80D6-9A1108FF8107}"/>
              </a:ext>
            </a:extLst>
          </p:cNvPr>
          <p:cNvSpPr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VC </a:t>
            </a:r>
            <a:r>
              <a:rPr lang="ko-KR" alt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VP</a:t>
            </a:r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E4A5834-971D-429C-A17C-6087B275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4016443"/>
            <a:ext cx="5455917" cy="818387"/>
          </a:xfrm>
          <a:prstGeom prst="rect">
            <a:avLst/>
          </a:prstGeom>
        </p:spPr>
      </p:pic>
      <p:cxnSp>
        <p:nvCxnSpPr>
          <p:cNvPr id="35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5C022E8-071B-4751-BA2D-B49B03CE4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091462"/>
            <a:ext cx="5455917" cy="6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7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16546-78D7-4D73-B5A0-CD8F215CBE29}"/>
              </a:ext>
            </a:extLst>
          </p:cNvPr>
          <p:cNvSpPr/>
          <p:nvPr/>
        </p:nvSpPr>
        <p:spPr>
          <a:xfrm>
            <a:off x="0" y="1592225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Decentralized Identifiers</a:t>
            </a:r>
          </a:p>
          <a:p>
            <a:pPr algn="ctr"/>
            <a:r>
              <a:rPr lang="en-US" altLang="ko-KR" sz="6600" dirty="0">
                <a:solidFill>
                  <a:srgbClr val="FF0000"/>
                </a:solidFill>
              </a:rPr>
              <a:t>END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15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5939E-7F53-45F0-90BF-EB28B1CCAC78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A0B636-B054-4EBF-B2E2-5D61C7A3B733}"/>
              </a:ext>
            </a:extLst>
          </p:cNvPr>
          <p:cNvSpPr/>
          <p:nvPr/>
        </p:nvSpPr>
        <p:spPr>
          <a:xfrm>
            <a:off x="6651178" y="2463276"/>
            <a:ext cx="1110356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pic>
        <p:nvPicPr>
          <p:cNvPr id="5" name="그래픽 4" descr="오래된 열쇠">
            <a:extLst>
              <a:ext uri="{FF2B5EF4-FFF2-40B4-BE49-F238E27FC236}">
                <a16:creationId xmlns:a16="http://schemas.microsoft.com/office/drawing/2014/main" id="{D175D21C-56B1-4355-A821-B11454FB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806" y="2992815"/>
            <a:ext cx="733699" cy="733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D12DF-6DEA-4963-9A28-A9DDA54AA416}"/>
              </a:ext>
            </a:extLst>
          </p:cNvPr>
          <p:cNvSpPr txBox="1"/>
          <p:nvPr/>
        </p:nvSpPr>
        <p:spPr>
          <a:xfrm>
            <a:off x="8098735" y="3443768"/>
            <a:ext cx="5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PRI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그래픽 8" descr="오래된 열쇠">
            <a:extLst>
              <a:ext uri="{FF2B5EF4-FFF2-40B4-BE49-F238E27FC236}">
                <a16:creationId xmlns:a16="http://schemas.microsoft.com/office/drawing/2014/main" id="{3B4FC320-533F-413E-9948-17C3B68A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178" y="2992815"/>
            <a:ext cx="733699" cy="733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24DFB0-3A47-4D78-A6E4-3AAC1BE98EAE}"/>
              </a:ext>
            </a:extLst>
          </p:cNvPr>
          <p:cNvSpPr txBox="1"/>
          <p:nvPr/>
        </p:nvSpPr>
        <p:spPr>
          <a:xfrm>
            <a:off x="7008107" y="3443768"/>
            <a:ext cx="64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PUB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FBB01-A88C-4F64-9922-BD4014B35409}"/>
              </a:ext>
            </a:extLst>
          </p:cNvPr>
          <p:cNvSpPr txBox="1"/>
          <p:nvPr/>
        </p:nvSpPr>
        <p:spPr>
          <a:xfrm>
            <a:off x="5640572" y="28495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21985249-63D7-41AA-9544-348944BB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0822" y="2751547"/>
            <a:ext cx="1110356" cy="11103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30CC64-C06C-4DA9-BC2A-13E00E81D0BB}"/>
              </a:ext>
            </a:extLst>
          </p:cNvPr>
          <p:cNvSpPr/>
          <p:nvPr/>
        </p:nvSpPr>
        <p:spPr>
          <a:xfrm>
            <a:off x="5396440" y="3861903"/>
            <a:ext cx="1399119" cy="426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6E22F3-4E74-4C6D-8F76-6C750C67C458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44270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2463276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63EDBB-884C-44C1-BC52-E3AAAA9FEABA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1524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3442208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4477E-E2F4-4065-B950-FD7EAF6AA7BD}"/>
              </a:ext>
            </a:extLst>
          </p:cNvPr>
          <p:cNvSpPr txBox="1"/>
          <p:nvPr/>
        </p:nvSpPr>
        <p:spPr>
          <a:xfrm>
            <a:off x="4591050" y="2152650"/>
            <a:ext cx="31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Decentralized Identifier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3442208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80978" y="3457805"/>
            <a:ext cx="3170484" cy="8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362104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394489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362104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3944890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2797429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did : ex : 1234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84489C-1A54-47FD-B632-4A6A6864FE22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919361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A3B604-591A-4D17-BB10-30F0A3A9BBBD}"/>
              </a:ext>
            </a:extLst>
          </p:cNvPr>
          <p:cNvSpPr/>
          <p:nvPr/>
        </p:nvSpPr>
        <p:spPr>
          <a:xfrm>
            <a:off x="4591050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BB137-00F2-4309-A57D-070326C13C39}"/>
              </a:ext>
            </a:extLst>
          </p:cNvPr>
          <p:cNvSpPr/>
          <p:nvPr/>
        </p:nvSpPr>
        <p:spPr>
          <a:xfrm>
            <a:off x="120967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B479B9-E495-4D56-AE40-12086F0BA545}"/>
              </a:ext>
            </a:extLst>
          </p:cNvPr>
          <p:cNvSpPr/>
          <p:nvPr/>
        </p:nvSpPr>
        <p:spPr>
          <a:xfrm>
            <a:off x="7972425" y="975233"/>
            <a:ext cx="3170484" cy="841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DID Method Specific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5C9ABBE-14C8-4DA4-B9E0-BF97900E421C}"/>
              </a:ext>
            </a:extLst>
          </p:cNvPr>
          <p:cNvSpPr/>
          <p:nvPr/>
        </p:nvSpPr>
        <p:spPr>
          <a:xfrm>
            <a:off x="4419600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0EC81B-F4A6-470B-85DD-61CFB52B0536}"/>
              </a:ext>
            </a:extLst>
          </p:cNvPr>
          <p:cNvSpPr/>
          <p:nvPr/>
        </p:nvSpPr>
        <p:spPr>
          <a:xfrm>
            <a:off x="4419600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842499-E6DC-43D7-932E-47B1CC4494D5}"/>
              </a:ext>
            </a:extLst>
          </p:cNvPr>
          <p:cNvSpPr/>
          <p:nvPr/>
        </p:nvSpPr>
        <p:spPr>
          <a:xfrm>
            <a:off x="7799634" y="115406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B8E176-0F58-4690-A55C-17CC8866180F}"/>
              </a:ext>
            </a:extLst>
          </p:cNvPr>
          <p:cNvSpPr/>
          <p:nvPr/>
        </p:nvSpPr>
        <p:spPr>
          <a:xfrm>
            <a:off x="7799634" y="1477915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EB-D4BA-4FEB-91EE-07717F7F6BB8}"/>
              </a:ext>
            </a:extLst>
          </p:cNvPr>
          <p:cNvSpPr txBox="1"/>
          <p:nvPr/>
        </p:nvSpPr>
        <p:spPr>
          <a:xfrm>
            <a:off x="1201123" y="330454"/>
            <a:ext cx="995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did : ex : 1234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27FE12-0F9F-4E67-A44D-175ED437E9DB}"/>
              </a:ext>
            </a:extLst>
          </p:cNvPr>
          <p:cNvSpPr/>
          <p:nvPr/>
        </p:nvSpPr>
        <p:spPr>
          <a:xfrm>
            <a:off x="1209675" y="2007632"/>
            <a:ext cx="9933234" cy="3805168"/>
          </a:xfrm>
          <a:prstGeom prst="rect">
            <a:avLst/>
          </a:prstGeom>
          <a:ln w="63500" cmpd="sng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  <a:p>
            <a:pPr algn="ctr"/>
            <a:r>
              <a:rPr lang="en-US" altLang="ko-KR" sz="2800" dirty="0"/>
              <a:t>DID</a:t>
            </a:r>
            <a:r>
              <a:rPr lang="ko-KR" altLang="en-US" sz="2800" dirty="0"/>
              <a:t>의 형식적 구문</a:t>
            </a:r>
            <a:r>
              <a:rPr lang="en-US" altLang="ko-KR" sz="2800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일반 </a:t>
            </a:r>
            <a:r>
              <a:rPr lang="en-US" altLang="ko-KR" dirty="0"/>
              <a:t>DID </a:t>
            </a:r>
            <a:r>
              <a:rPr lang="ko-KR" altLang="en-US" dirty="0"/>
              <a:t>체계는 </a:t>
            </a:r>
            <a:r>
              <a:rPr lang="en-US" altLang="ko-K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DID Core specification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섹션 정의를 따라 </a:t>
            </a:r>
            <a:r>
              <a:rPr lang="en-US" altLang="ko-KR" dirty="0"/>
              <a:t>did : </a:t>
            </a:r>
            <a:r>
              <a:rPr lang="ko-KR" altLang="en-US" dirty="0"/>
              <a:t>접두사로 시작한다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각 </a:t>
            </a:r>
            <a:r>
              <a:rPr lang="en-US" altLang="ko-KR" dirty="0">
                <a:solidFill>
                  <a:srgbClr val="FF0000"/>
                </a:solidFill>
              </a:rPr>
              <a:t>DID Method</a:t>
            </a:r>
            <a:r>
              <a:rPr lang="ko-KR" altLang="en-US" dirty="0"/>
              <a:t> 사양은 특정 </a:t>
            </a:r>
            <a:r>
              <a:rPr lang="en-US" altLang="ko-KR" dirty="0">
                <a:solidFill>
                  <a:srgbClr val="FF0000"/>
                </a:solidFill>
              </a:rPr>
              <a:t>DID Method</a:t>
            </a:r>
            <a:r>
              <a:rPr lang="ko-KR" altLang="en-US" dirty="0"/>
              <a:t>과 함께 작동하는 특정 </a:t>
            </a:r>
            <a:r>
              <a:rPr lang="en-US" altLang="ko-KR" dirty="0">
                <a:solidFill>
                  <a:srgbClr val="92D050"/>
                </a:solidFill>
              </a:rPr>
              <a:t>DID Scheme</a:t>
            </a:r>
            <a:r>
              <a:rPr lang="ko-KR" altLang="en-US" dirty="0"/>
              <a:t>을 정의해야 한다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특정 </a:t>
            </a:r>
            <a:r>
              <a:rPr lang="en-US" altLang="ko-KR" dirty="0">
                <a:solidFill>
                  <a:srgbClr val="FF0000"/>
                </a:solidFill>
              </a:rPr>
              <a:t>DID Method</a:t>
            </a:r>
            <a:r>
              <a:rPr lang="ko-KR" altLang="en-US" dirty="0"/>
              <a:t> 체계</a:t>
            </a:r>
            <a:r>
              <a:rPr lang="en-US" altLang="ko-KR" dirty="0"/>
              <a:t>(Scheme)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DID Method</a:t>
            </a:r>
            <a:r>
              <a:rPr lang="ko-KR" altLang="en-US" dirty="0"/>
              <a:t> 이름은 </a:t>
            </a:r>
            <a:endParaRPr lang="en-US" altLang="ko-KR" dirty="0"/>
          </a:p>
          <a:p>
            <a:pPr algn="ctr"/>
            <a:r>
              <a:rPr lang="ko-KR" altLang="en-US" dirty="0"/>
              <a:t>첫 번째 콜론 다음에 두 번째 콜론으로 끝나야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</a:rPr>
              <a:t>did : example :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B8808-B623-4EE1-95BC-B1C9C2AFD106}"/>
              </a:ext>
            </a:extLst>
          </p:cNvPr>
          <p:cNvSpPr/>
          <p:nvPr/>
        </p:nvSpPr>
        <p:spPr>
          <a:xfrm>
            <a:off x="1" y="0"/>
            <a:ext cx="12191999" cy="259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DID</a:t>
            </a:r>
            <a:r>
              <a:rPr lang="ko-KR" altLang="en-US" dirty="0"/>
              <a:t>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643953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숲속의장난감마을">
      <a:dk1>
        <a:sysClr val="windowText" lastClr="000000"/>
      </a:dk1>
      <a:lt1>
        <a:sysClr val="window" lastClr="FFFFFF"/>
      </a:lt1>
      <a:dk2>
        <a:srgbClr val="56515C"/>
      </a:dk2>
      <a:lt2>
        <a:srgbClr val="FFF0D7"/>
      </a:lt2>
      <a:accent1>
        <a:srgbClr val="054564"/>
      </a:accent1>
      <a:accent2>
        <a:srgbClr val="009CA2"/>
      </a:accent2>
      <a:accent3>
        <a:srgbClr val="A4CEAE"/>
      </a:accent3>
      <a:accent4>
        <a:srgbClr val="89ADB4"/>
      </a:accent4>
      <a:accent5>
        <a:srgbClr val="EBD8A2"/>
      </a:accent5>
      <a:accent6>
        <a:srgbClr val="F26C66"/>
      </a:accent6>
      <a:hlink>
        <a:srgbClr val="D0E9F2"/>
      </a:hlink>
      <a:folHlink>
        <a:srgbClr val="B4B3FF"/>
      </a:folHlink>
    </a:clrScheme>
    <a:fontScheme name="나눔">
      <a:majorFont>
        <a:latin typeface="나눔스퀘어 ExtraBold"/>
        <a:ea typeface="나눔스퀘어라운드 ExtraBold"/>
        <a:cs typeface=""/>
      </a:majorFont>
      <a:minorFont>
        <a:latin typeface="나눔스퀘어라운드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3738</Words>
  <Application>Microsoft Office PowerPoint</Application>
  <PresentationFormat>와이드스크린</PresentationFormat>
  <Paragraphs>906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나눔스퀘어 ExtraBold</vt:lpstr>
      <vt:lpstr>나눔스퀘어라운드 Bold</vt:lpstr>
      <vt:lpstr>Menlo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RHIE MinHyung</dc:creator>
  <cp:lastModifiedBy>이 민형</cp:lastModifiedBy>
  <cp:revision>6</cp:revision>
  <dcterms:created xsi:type="dcterms:W3CDTF">2020-10-19T02:58:24Z</dcterms:created>
  <dcterms:modified xsi:type="dcterms:W3CDTF">2022-05-16T03:30:03Z</dcterms:modified>
</cp:coreProperties>
</file>