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5.png" ContentType="image/png"/>
  <Override PartName="/ppt/media/image1.jpeg" ContentType="image/jpeg"/>
  <Override PartName="/ppt/media/image3.png" ContentType="image/png"/>
  <Override PartName="/ppt/media/image6.jpeg" ContentType="image/jpeg"/>
  <Override PartName="/ppt/media/image4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9296400" cy="688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118569F-721E-4B70-8E2F-B32E6B240538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90767AA5-BB86-4BAC-A214-54EC8B8BAD3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7CBED906-7FEA-45A6-B937-9EE5450ABEC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29283E18-5F3B-4C09-A004-0643B8F77D9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619061F3-A46D-4429-A555-BC6B10377F8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489F0402-8C19-4C6E-B992-FF4F982E9A5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4DE730E7-522A-4042-96C7-6860C5BC921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520" cy="3485880"/>
          </a:xfrm>
          <a:prstGeom prst="rect">
            <a:avLst/>
          </a:prstGeom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332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3900600" y="8831160"/>
            <a:ext cx="2979360" cy="46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72DBE109-3703-4F41-8ACF-C7AB08AF028E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265720" y="6535800"/>
            <a:ext cx="4028400" cy="34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720693-9218-48B8-8E1C-77B9B254261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880" cy="2580480"/>
          </a:xfrm>
          <a:prstGeom prst="rect">
            <a:avLst/>
          </a:prstGeom>
        </p:spPr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5080" cy="309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265720" y="6535800"/>
            <a:ext cx="4028400" cy="34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359A42-DB3A-4759-A515-DE486DAF196C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880" cy="2580480"/>
          </a:xfrm>
          <a:prstGeom prst="rect">
            <a:avLst/>
          </a:prstGeom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5080" cy="309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880" cy="258048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5080" cy="309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265720" y="6535800"/>
            <a:ext cx="4028400" cy="34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FF8D8EA-FA50-40DB-A377-BBADA5497731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265720" y="6535800"/>
            <a:ext cx="4028400" cy="34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34C5C9-50F5-487D-A289-44FB79F615A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880" cy="2580480"/>
          </a:xfrm>
          <a:prstGeom prst="rect">
            <a:avLst/>
          </a:prstGeom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5080" cy="309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265720" y="6535800"/>
            <a:ext cx="4028400" cy="343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DAE28D2-D964-44A0-8FE3-BEE9616B293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880" cy="2580480"/>
          </a:xfrm>
          <a:prstGeom prst="rect">
            <a:avLst/>
          </a:prstGeom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5080" cy="3096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40" y="6400800"/>
            <a:ext cx="9140400" cy="456840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9142200" cy="63000"/>
          </a:xfrm>
          <a:prstGeom prst="rect">
            <a:avLst/>
          </a:prstGeom>
          <a:solidFill>
            <a:srgbClr val="e483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906480" y="4343400"/>
            <a:ext cx="7405560" cy="0"/>
          </a:xfrm>
          <a:prstGeom prst="line">
            <a:avLst/>
          </a:prstGeom>
          <a:ln w="648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179280"/>
            <a:ext cx="8228880" cy="1238760"/>
          </a:xfrm>
          <a:prstGeom prst="rect">
            <a:avLst/>
          </a:prstGeom>
        </p:spPr>
        <p:txBody>
          <a:bodyPr lIns="90000" rIns="90000" tIns="46800" bIns="46800" anchor="b">
            <a:spAutoFit/>
          </a:bodyPr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Click to edit the outline text format</a:t>
            </a:r>
            <a:endParaRPr b="0" lang="en-US" sz="18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Second Outline Level</a:t>
            </a:r>
            <a:endParaRPr b="0" lang="en-US" sz="1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Third Outline Level</a:t>
            </a:r>
            <a:endParaRPr b="0" lang="en-US" sz="18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Fourth Outline Level</a:t>
            </a:r>
            <a:endParaRPr b="0" lang="en-US" sz="18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Fifth Outline Level</a:t>
            </a:r>
            <a:endParaRPr b="0" lang="en-US" sz="18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Sixth Outline Level</a:t>
            </a:r>
            <a:endParaRPr b="0" lang="en-US" sz="18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Seventh Outline Level</a:t>
            </a:r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40" y="6400800"/>
            <a:ext cx="9140400" cy="456840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6334200"/>
            <a:ext cx="9142200" cy="63000"/>
          </a:xfrm>
          <a:prstGeom prst="rect">
            <a:avLst/>
          </a:prstGeom>
          <a:solidFill>
            <a:srgbClr val="e483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hit-csse.github.io/catapult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33520" y="481680"/>
            <a:ext cx="860976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1000"/>
          </a:bodyPr>
          <a:p>
            <a:pPr>
              <a:lnSpc>
                <a:spcPct val="85000"/>
              </a:lnSpc>
            </a:pPr>
            <a:r>
              <a:rPr b="0" lang="en-US" sz="3800" spc="-52" strike="noStrike">
                <a:solidFill>
                  <a:srgbClr val="404040"/>
                </a:solidFill>
                <a:latin typeface="Calibri Light"/>
              </a:rPr>
              <a:t>Operation Catapult </a:t>
            </a:r>
            <a:br/>
            <a:r>
              <a:rPr b="0" lang="en-US" sz="3800" spc="-52" strike="noStrike">
                <a:solidFill>
                  <a:srgbClr val="404040"/>
                </a:solidFill>
                <a:latin typeface="Calibri Light"/>
              </a:rPr>
              <a:t>Python Programming Projects – Day 1</a:t>
            </a:r>
            <a:endParaRPr b="0" lang="en-US" sz="3800" spc="-1" strike="noStrike">
              <a:latin typeface="DejaVu Sans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22960" y="1845720"/>
            <a:ext cx="732960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</a:rPr>
              <a:t>Welcome!</a:t>
            </a:r>
            <a:endParaRPr b="0" lang="en-US" sz="3400" spc="-1" strike="noStrike">
              <a:latin typeface="DejaVu Sans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FDBBB1-A84E-43C8-A1E9-EBB0A75AAA91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1</a:t>
            </a:fld>
            <a:endParaRPr b="0" lang="en-US" sz="1050" spc="-1" strike="noStrike">
              <a:latin typeface="DejaVu Sans"/>
            </a:endParaRPr>
          </a:p>
        </p:txBody>
      </p:sp>
      <p:pic>
        <p:nvPicPr>
          <p:cNvPr id="207" name="Picture 1" descr=""/>
          <p:cNvPicPr/>
          <p:nvPr/>
        </p:nvPicPr>
        <p:blipFill>
          <a:blip r:embed="rId1"/>
          <a:stretch/>
        </p:blipFill>
        <p:spPr>
          <a:xfrm>
            <a:off x="822960" y="2293920"/>
            <a:ext cx="4834800" cy="372204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6053760" y="3352680"/>
            <a:ext cx="2742480" cy="22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Left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 – A past Catapult team in action.  They built a system to help solve high-school geometry problems.  On the way, the team invented a new design tool, seen on the board here, which combines story boards and user stories (the Post-its on the pictures).</a:t>
            </a:r>
            <a:endParaRPr b="0" lang="en-US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21880" y="758880"/>
            <a:ext cx="754344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262626"/>
                </a:solidFill>
                <a:latin typeface="Calibri Light"/>
              </a:rPr>
              <a:t>Catapult Python Programming</a:t>
            </a:r>
            <a:endParaRPr b="0" lang="en-US" sz="8000" spc="-1" strike="noStrike">
              <a:latin typeface="DejaVu Sans"/>
            </a:endParaRPr>
          </a:p>
        </p:txBody>
      </p:sp>
      <p:pic>
        <p:nvPicPr>
          <p:cNvPr id="241" name="Picture 4" descr=""/>
          <p:cNvPicPr/>
          <p:nvPr/>
        </p:nvPicPr>
        <p:blipFill>
          <a:blip r:embed="rId1"/>
          <a:stretch/>
        </p:blipFill>
        <p:spPr>
          <a:xfrm>
            <a:off x="7162920" y="4419720"/>
            <a:ext cx="1696680" cy="1720440"/>
          </a:xfrm>
          <a:prstGeom prst="rect">
            <a:avLst/>
          </a:prstGeom>
          <a:ln>
            <a:noFill/>
          </a:ln>
        </p:spPr>
      </p:pic>
      <p:pic>
        <p:nvPicPr>
          <p:cNvPr id="242" name="Picture 5" descr=""/>
          <p:cNvPicPr/>
          <p:nvPr/>
        </p:nvPicPr>
        <p:blipFill>
          <a:blip r:embed="rId2"/>
          <a:stretch/>
        </p:blipFill>
        <p:spPr>
          <a:xfrm>
            <a:off x="7964640" y="0"/>
            <a:ext cx="1179000" cy="148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21880" y="287280"/>
            <a:ext cx="754344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Agenda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21880" y="1846440"/>
            <a:ext cx="75434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Python’s interactive console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Basic computations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Data types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Variables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Our first “game” - Moving Smile, narrated by me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592920"/>
            <a:ext cx="82288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Python Console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0" bIns="46800">
            <a:normAutofit/>
          </a:bodyPr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python console is a great place to try out stuff before you code it “formally”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Please play along with me as I take you through the basics and feel free to try stuff out.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you get confused or your system is not doing what mine does, please get a assistant to help.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7720" y="866520"/>
            <a:ext cx="7543440" cy="7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404040"/>
                </a:solidFill>
                <a:latin typeface="Calibri Light"/>
              </a:rPr>
              <a:t>Python Basics</a:t>
            </a:r>
            <a:endParaRPr b="0" lang="en-US" sz="4300" spc="-1" strike="noStrike">
              <a:latin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80880" y="1218960"/>
            <a:ext cx="8686440" cy="51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1800" spc="-1" strike="noStrike">
              <a:latin typeface="DejaVu Sans"/>
            </a:endParaRPr>
          </a:p>
          <a:p>
            <a:pPr marL="1998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1800" spc="-1" strike="noStrike">
              <a:latin typeface="DejaVu Sans"/>
            </a:endParaRPr>
          </a:p>
          <a:p>
            <a:pPr marL="90360" indent="-9000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1) numbers and arithmetic:  </a:t>
            </a:r>
            <a:endParaRPr b="0" lang="en-US" sz="2000" spc="-1" strike="noStrike">
              <a:latin typeface="DejaVu Sans"/>
            </a:endParaRPr>
          </a:p>
          <a:p>
            <a:pPr lvl="1" marL="199800" indent="-2160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8 / 3     8 // 3    8 % 3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2) variables and assignment:</a:t>
            </a:r>
            <a:endParaRPr b="0" lang="en-US" sz="2000" spc="-1" strike="noStrike">
              <a:latin typeface="DejaVu Sans"/>
            </a:endParaRPr>
          </a:p>
          <a:p>
            <a:pPr lvl="1" marL="199800" indent="-2160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width = 5  width = 2 * height    width = width + 2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4) Use a function</a:t>
            </a:r>
            <a:endParaRPr b="0" lang="en-US" sz="2000" spc="-1" strike="noStrike">
              <a:latin typeface="DejaVu Sans"/>
            </a:endParaRPr>
          </a:p>
          <a:p>
            <a:pPr lvl="1" marL="199800" indent="-2160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abs(-3)     math.sin(2.18)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5) Strings of characters:  </a:t>
            </a:r>
            <a:endParaRPr b="0" lang="en-US" sz="2000" spc="-1" strike="noStrike">
              <a:latin typeface="DejaVu Sans"/>
            </a:endParaRPr>
          </a:p>
          <a:p>
            <a:pPr lvl="1" marL="199800" indent="-2160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my_name = 'Buffalo'    you = "your" + "mother's child"</a:t>
            </a:r>
            <a:endParaRPr b="0" lang="en-US" sz="2000" spc="-1" strike="noStrike">
              <a:latin typeface="DejaVu Sans"/>
            </a:endParaRPr>
          </a:p>
          <a:p>
            <a:pPr lvl="1" marL="199800" indent="-2160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Pick out parts:          </a:t>
            </a: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you[5]    you[5:13]    you[-5]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DejaVu Sans"/>
              </a:rPr>
              <a:t>Variables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57200" y="3566160"/>
            <a:ext cx="8229240" cy="201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Useful to accumulate values</a:t>
            </a:r>
            <a:endParaRPr b="0" lang="en-US" sz="3200" spc="-1" strike="noStrike">
              <a:latin typeface="DejaVu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Or just clarify what some particular value means</a:t>
            </a:r>
            <a:endParaRPr b="0" lang="en-US" sz="3200" spc="-1" strike="noStrike">
              <a:latin typeface="DejaVu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Use descriptive names with _ in between words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731520" y="1371600"/>
            <a:ext cx="6217920" cy="177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DejaVu Sans Mono"/>
              </a:rPr>
              <a:t>my_total = 17</a:t>
            </a:r>
            <a:endParaRPr b="0" lang="en-US" sz="1800" spc="-1" strike="noStrike">
              <a:latin typeface="DejaVu Sans Mono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DejaVu Sans Mono"/>
              </a:rPr>
              <a:t>... </a:t>
            </a:r>
            <a:endParaRPr b="0" lang="en-US" sz="1800" spc="-1" strike="noStrike">
              <a:latin typeface="DejaVu Sans Mono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DejaVu Sans Mono"/>
              </a:rPr>
              <a:t>my_total = my_total + 3</a:t>
            </a:r>
            <a:endParaRPr b="0" lang="en-US" sz="1800" spc="-1" strike="noStrike">
              <a:latin typeface="DejaVu Sans Mono"/>
            </a:endParaRPr>
          </a:p>
          <a:p>
            <a:r>
              <a:rPr b="0" lang="en-US" sz="1800" spc="-1" strike="noStrike">
                <a:latin typeface="DejaVu Sans Mono"/>
              </a:rPr>
              <a:t>print(my_total + 3); # prints 23</a:t>
            </a:r>
            <a:endParaRPr b="0" lang="en-US" sz="1800" spc="-1" strike="noStrike">
              <a:latin typeface="DejaVu Sans Mono"/>
            </a:endParaRPr>
          </a:p>
          <a:p>
            <a:r>
              <a:rPr b="0" lang="en-US" sz="1800" spc="-1" strike="noStrike">
                <a:latin typeface="DejaVu Sans Mono"/>
              </a:rPr>
              <a:t>print(my_total);     # prints 20</a:t>
            </a:r>
            <a:endParaRPr b="0" lang="en-US" sz="1800" spc="-1" strike="noStrike">
              <a:latin typeface="DejaVu Sa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22240" y="287280"/>
            <a:ext cx="786420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Calibri Light"/>
              </a:rPr>
              <a:t>Some Python data types - numeric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21880" y="1846440"/>
            <a:ext cx="7543440" cy="44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lvl="1" marL="38232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</a:rPr>
              <a:t>int</a:t>
            </a:r>
            <a:r>
              <a:rPr b="0" lang="en-US" sz="3000" spc="-1" strike="noStrike">
                <a:solidFill>
                  <a:srgbClr val="404040"/>
                </a:solidFill>
                <a:latin typeface="Calibri"/>
              </a:rPr>
              <a:t>: whole numbers </a:t>
            </a:r>
            <a:endParaRPr b="0" lang="en-US" sz="30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Arbitrarily large whole numbers.</a:t>
            </a:r>
            <a:endParaRPr b="0" lang="en-US" sz="22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6          44389654908498902</a:t>
            </a:r>
            <a:endParaRPr b="0" lang="en-US" sz="2200" spc="-1" strike="noStrike">
              <a:latin typeface="DejaVu Sans"/>
            </a:endParaRPr>
          </a:p>
          <a:p>
            <a:pPr lvl="1" marL="38232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Courier New"/>
              </a:rPr>
              <a:t>float</a:t>
            </a:r>
            <a:endParaRPr b="0" lang="en-US" sz="30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Courier New"/>
              </a:rPr>
              <a:t>Real numbers (there can be roundoff errors)</a:t>
            </a:r>
            <a:endParaRPr b="0" lang="en-US" sz="22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4.72     1.7e4     1.0/3.0</a:t>
            </a:r>
            <a:endParaRPr b="0" lang="en-US" sz="2200" spc="-1" strike="noStrike">
              <a:latin typeface="DejaVu Sans"/>
            </a:endParaRPr>
          </a:p>
          <a:p>
            <a:pPr lvl="1" marL="38232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Courier New"/>
              </a:rPr>
              <a:t>conversion</a:t>
            </a:r>
            <a:endParaRPr b="0" lang="en-US" sz="30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int (14.5 / 6.2)</a:t>
            </a:r>
            <a:endParaRPr b="0" lang="en-US" sz="22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float(a + 7)</a:t>
            </a:r>
            <a:endParaRPr b="0" lang="en-US" sz="2200" spc="-1" strike="noStrike">
              <a:latin typeface="DejaVu Sans"/>
            </a:endParaRPr>
          </a:p>
          <a:p>
            <a:pPr lvl="1" marL="38232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Courier New"/>
              </a:rPr>
              <a:t>Complex (probably not used in Catapult)</a:t>
            </a:r>
            <a:endParaRPr b="0" lang="en-US" sz="3000" spc="-1" strike="noStrike">
              <a:latin typeface="DejaVu Sans"/>
            </a:endParaRPr>
          </a:p>
          <a:p>
            <a:pPr lvl="2" marL="566640" indent="-18216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3.7 + 2.8j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360" y="-204840"/>
            <a:ext cx="754344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latin typeface="Calibri Light"/>
              </a:rPr>
              <a:t>Operations on numeric types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80520" y="1258920"/>
            <a:ext cx="4038480" cy="403812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 + y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 – y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 * y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 / y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 // y </a:t>
            </a:r>
            <a:r>
              <a:rPr b="0" lang="en-US" sz="1700" spc="-1" strike="noStrike">
                <a:solidFill>
                  <a:srgbClr val="404040"/>
                </a:solidFill>
                <a:latin typeface="Calibri"/>
              </a:rPr>
              <a:t>integer division</a:t>
            </a:r>
            <a:endParaRPr b="0" lang="en-US" sz="17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 % y  </a:t>
            </a:r>
            <a:r>
              <a:rPr b="0" lang="en-US" sz="1700" spc="-1" strike="noStrike">
                <a:solidFill>
                  <a:srgbClr val="404040"/>
                </a:solidFill>
                <a:latin typeface="Calibri"/>
              </a:rPr>
              <a:t>remainder (modulo)</a:t>
            </a:r>
            <a:endParaRPr b="0" lang="en-US" sz="17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x**y </a:t>
            </a:r>
            <a:r>
              <a:rPr b="0" lang="en-US" sz="1700" spc="-1" strike="noStrike">
                <a:solidFill>
                  <a:srgbClr val="404040"/>
                </a:solidFill>
                <a:latin typeface="Calibri"/>
              </a:rPr>
              <a:t>      </a:t>
            </a:r>
            <a:endParaRPr b="0" lang="en-US" sz="17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-x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</a:rPr>
              <a:t>abs(x)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200" spc="-1" strike="noStrike">
              <a:latin typeface="DejaVu Sans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952520" y="1303200"/>
            <a:ext cx="4038480" cy="4011480"/>
          </a:xfrm>
          <a:prstGeom prst="rect">
            <a:avLst/>
          </a:prstGeom>
          <a:noFill/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x == y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True if x equals y, 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                         False otherwise.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x != y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are x and y unequal?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x &lt; y</a:t>
            </a:r>
            <a:endParaRPr b="0" lang="en-US" sz="2400" spc="-1" strike="noStrike">
              <a:latin typeface="DejaVu Sans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x &lt;= y</a:t>
            </a:r>
            <a:endParaRPr b="0" lang="en-US" sz="2400" spc="-1" strike="noStrike">
              <a:latin typeface="DejaVu Sans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x &gt; y</a:t>
            </a:r>
            <a:endParaRPr b="0" lang="en-US" sz="2400" spc="-1" strike="noStrike">
              <a:latin typeface="DejaVu Sans"/>
            </a:endParaRPr>
          </a:p>
          <a:p>
            <a:pPr marL="90360" indent="-9000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</a:rPr>
              <a:t>x &gt;= y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531720" y="5465880"/>
            <a:ext cx="7848360" cy="7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Other numeric operations, such as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can be imported from the </a:t>
            </a:r>
            <a:r>
              <a:rPr b="1" lang="en-US" sz="2000" spc="-1" strike="noStrike">
                <a:solidFill>
                  <a:srgbClr val="bd582c"/>
                </a:solidFill>
                <a:latin typeface="Arial"/>
                <a:ea typeface="DejaVu Sans"/>
              </a:rPr>
              <a:t>math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module.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21880" y="287280"/>
            <a:ext cx="754344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More Python data types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1/2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22240" y="1846440"/>
            <a:ext cx="79405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Boolean</a:t>
            </a:r>
            <a:endParaRPr b="0" lang="en-US" sz="2800" spc="-1" strike="noStrike">
              <a:latin typeface="DejaVu Sans"/>
            </a:endParaRPr>
          </a:p>
          <a:p>
            <a:pPr lvl="1" marL="382320" indent="-182160">
              <a:lnSpc>
                <a:spcPct val="10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values:  True  False</a:t>
            </a:r>
            <a:endParaRPr b="0" lang="en-US" sz="2400" spc="-1" strike="noStrike">
              <a:latin typeface="DejaVu Sans"/>
            </a:endParaRPr>
          </a:p>
          <a:p>
            <a:pPr lvl="1" marL="382320" indent="-182160">
              <a:lnSpc>
                <a:spcPct val="10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&gt;&gt;&gt;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3 &lt; 5</a:t>
            </a:r>
            <a:br/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ourier New"/>
              </a:rPr>
              <a:t>True</a:t>
            </a:r>
            <a:endParaRPr b="0" lang="en-US" sz="24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Courier New"/>
              </a:rPr>
              <a:t>String – a sequence of characters.</a:t>
            </a:r>
            <a:endParaRPr b="0" lang="en-US" sz="2800" spc="-1" strike="noStrike">
              <a:latin typeface="DejaVu Sans"/>
            </a:endParaRPr>
          </a:p>
          <a:p>
            <a:pPr lvl="1" marL="382320" indent="-182160">
              <a:lnSpc>
                <a:spcPct val="10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ourier New"/>
              </a:rPr>
              <a:t>Examples: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″abc ″   ′abc ′   ′a\nc′   ′a\\c′</a:t>
            </a:r>
            <a:endParaRPr b="0" lang="en-US" sz="2400" spc="-1" strike="noStrike">
              <a:latin typeface="DejaVu Sans"/>
            </a:endParaRPr>
          </a:p>
          <a:p>
            <a:pPr lvl="1" marL="382320" indent="-182160">
              <a:lnSpc>
                <a:spcPct val="9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print (abc) 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ourier New"/>
              </a:rPr>
              <a:t>vs  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print (′abc′)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21880" y="287280"/>
            <a:ext cx="754344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More Python data types 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2/2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21880" y="1846440"/>
            <a:ext cx="75434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String concatenation: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&gt;&gt;&gt; s = "abc" 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&gt;&gt;&gt; s + "def" 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'abcdef'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&gt;&gt;&gt; 'abc' 'def'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'abcdef'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&gt;&gt;&gt; s 'def'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SyntaxError: invalid syntax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-137520"/>
            <a:ext cx="8228880" cy="15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Live Coding: Moving Smile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0" bIns="46800">
            <a:normAutofit/>
          </a:bodyPr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I’m going to ask you to code along with me, and I’ll explain things as I go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you get stuck – immediately raise your hand and an assistant will be happy to help you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We’re going to see tons of features I’m going to explain on subsequent days, so try to the recall the gist of what the various parts do – and don’t get hung up on the details</a:t>
            </a:r>
            <a:endParaRPr b="0" lang="en-US" sz="20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Turn on machines now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machines we provide are not to leave the room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Use only for projects and in-class assignments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Who has a laptop they want to use?</a:t>
            </a:r>
            <a:endParaRPr b="0" lang="en-US" sz="20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We’ll help you install the software that you’ll need throughout our time together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278C082-BB54-43AC-9C04-B57C9841C3C7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21880" y="287280"/>
            <a:ext cx="7543440" cy="14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</a:rPr>
              <a:t>"I have no idea what you are talking about!"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21880" y="1846440"/>
            <a:ext cx="75434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75000"/>
          </a:bodyPr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800" spc="-1" strike="noStrike">
                <a:solidFill>
                  <a:srgbClr val="bd582c"/>
                </a:solidFill>
                <a:latin typeface="Calibri"/>
              </a:rPr>
              <a:t>I am serious about this.  Say it, don't just think it!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8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If I go too fast, or for any other reason you are not getting something, </a:t>
            </a:r>
            <a:r>
              <a:rPr b="1" lang="en-US" sz="2200" spc="-1" strike="noStrike">
                <a:solidFill>
                  <a:srgbClr val="bd582c"/>
                </a:solidFill>
                <a:latin typeface="Calibri"/>
              </a:rPr>
              <a:t>don’t let me go on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Stop me, ask a question! </a:t>
            </a:r>
            <a:r>
              <a:rPr b="1" lang="en-US" sz="2200" spc="-1" strike="noStrike">
                <a:solidFill>
                  <a:srgbClr val="bd582c"/>
                </a:solidFill>
                <a:latin typeface="Calibri"/>
              </a:rPr>
              <a:t>I don't want anyone to get lost.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During "all together" demo times, if you are stuck, raise your hand and look at us; one of us will come to help you.</a:t>
            </a:r>
            <a:endParaRPr b="0" lang="en-US" sz="2200" spc="-1" strike="noStrike">
              <a:latin typeface="DejaVu Sans"/>
            </a:endParaRPr>
          </a:p>
          <a:p>
            <a:pPr marL="90360" indent="-9000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</a:rPr>
              <a:t>Or perhaps someone near you can help.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DejaVu Sans"/>
              </a:rPr>
              <a:t>Live Coding: Dog Bark 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Images, text, and sounds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DejaVu Sans"/>
              </a:rPr>
              <a:t>Expanding Moving Smile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Add sounds, text, images, new features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Your teaching team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F7066A-BC4C-46AC-8653-8E718D2451FD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50" spc="-1" strike="noStrike">
              <a:latin typeface="DejaVu Sans"/>
            </a:endParaRPr>
          </a:p>
        </p:txBody>
      </p:sp>
      <p:pic>
        <p:nvPicPr>
          <p:cNvPr id="214" name="Picture 6" descr=""/>
          <p:cNvPicPr/>
          <p:nvPr/>
        </p:nvPicPr>
        <p:blipFill>
          <a:blip r:embed="rId1"/>
          <a:stretch/>
        </p:blipFill>
        <p:spPr>
          <a:xfrm>
            <a:off x="7317360" y="38520"/>
            <a:ext cx="1621800" cy="164376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3505320" y="2305440"/>
            <a:ext cx="44190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Dr. Michael Hewner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Associate Professor CSSE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hewner@rose-hulman.edu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Office @ Monech Hall, D215B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628200" y="4598640"/>
            <a:ext cx="3010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Derek Grayless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Programming Student Assistant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CSSE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grayledw@rose-hulman.edu 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4971240" y="4598640"/>
            <a:ext cx="3010680" cy="9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Shijun Yu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Programming Student Assistant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CSSE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yus3@rose-hulman.edu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18" name="Line 6"/>
          <p:cNvSpPr/>
          <p:nvPr/>
        </p:nvSpPr>
        <p:spPr>
          <a:xfrm>
            <a:off x="914400" y="4267080"/>
            <a:ext cx="7162560" cy="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7"/>
          <p:cNvSpPr/>
          <p:nvPr/>
        </p:nvSpPr>
        <p:spPr>
          <a:xfrm>
            <a:off x="4419360" y="4267080"/>
            <a:ext cx="0" cy="128556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1097280" y="1920240"/>
            <a:ext cx="2011320" cy="1908360"/>
          </a:xfrm>
          <a:prstGeom prst="rect">
            <a:avLst/>
          </a:prstGeom>
          <a:ln>
            <a:noFill/>
          </a:ln>
        </p:spPr>
      </p:pic>
      <p:sp>
        <p:nvSpPr>
          <p:cNvPr id="221" name="CustomShape 8"/>
          <p:cNvSpPr/>
          <p:nvPr/>
        </p:nvSpPr>
        <p:spPr>
          <a:xfrm>
            <a:off x="3017520" y="3931920"/>
            <a:ext cx="2194200" cy="456840"/>
          </a:xfrm>
          <a:prstGeom prst="wedgeRoundRectCallout">
            <a:avLst>
              <a:gd name="adj1" fmla="val -42277"/>
              <a:gd name="adj2" fmla="val -11671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Call me Buffalo!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6675120" y="3383280"/>
            <a:ext cx="3108600" cy="281880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Get to know each other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46200" y="1814040"/>
            <a:ext cx="834876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We will be in this room for 55+ hours over 2 weeks.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Name, hometown, and something interesting or unusual about yourself.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Why did you pick this project? What you hope to learn/do?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you have programming experience, tell us about it.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B49C5BA-473B-4738-B175-394474F31660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4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Website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Go to: </a:t>
            </a:r>
            <a:r>
              <a:rPr b="0" lang="en-US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https://rhit-csse.github.io/catapult/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There is a link with instructions about how to install the software – follow it if you’ve brought your own laptop.  Myself and the teaching assistants will be going around helping folks as they need it.</a:t>
            </a: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you’re using a provided laptop, poke around for a few minutes and we’ll continue shortly.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3CB86E-CB48-441E-B8C4-50DEA709C37B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4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Overall Plan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1/2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For the first 5 days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Instruction in the classroom aimed at those with no programming background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Work in the lab on programs that we assign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Start thinking about projects and who you would like to work with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69BFE2-3B64-4034-99D0-BAD9A2CB4CE3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6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Overall Plan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2/2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By the end of Friday (or so)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Finalize groups and projects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After that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Work on your group’s project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Get help from your instructors and assistants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There will be occasional “all together” classroom time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425360" y="6459840"/>
            <a:ext cx="98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9472FD-FF67-4976-AFAB-57DC61E4BCA3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7</a:t>
            </a:fld>
            <a:endParaRPr b="0" lang="en-US" sz="1050" spc="-1" strike="noStrike">
              <a:latin typeface="DejaVu Sans"/>
            </a:endParaRPr>
          </a:p>
        </p:txBody>
      </p:sp>
      <p:pic>
        <p:nvPicPr>
          <p:cNvPr id="235" name="Picture 4" descr=""/>
          <p:cNvPicPr/>
          <p:nvPr/>
        </p:nvPicPr>
        <p:blipFill>
          <a:blip r:embed="rId1"/>
          <a:stretch/>
        </p:blipFill>
        <p:spPr>
          <a:xfrm>
            <a:off x="4419720" y="1981080"/>
            <a:ext cx="4291200" cy="20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Lab Etiquette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	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822960" y="1845720"/>
            <a:ext cx="7543080" cy="44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88000"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Project time is time to focus on your project</a:t>
            </a:r>
            <a:endParaRPr b="0" lang="en-US" sz="20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</a:rPr>
              <a:t>not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the time to surf the web or send email or texts</a:t>
            </a:r>
            <a:endParaRPr b="0" lang="en-US" sz="18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If a partner begins to get “off track”, a reminder from you may help</a:t>
            </a:r>
            <a:endParaRPr b="0" lang="en-US" sz="1800" spc="-1" strike="noStrike">
              <a:latin typeface="DejaVu Sans"/>
            </a:endParaRPr>
          </a:p>
          <a:p>
            <a:pPr lvl="1" marL="384120" indent="-182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We will take breaks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Let’s speak to each other kindly, and only with words that our mothers would not be embarrassed to hear us say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Be very careful with drink in the labs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you need to use the bathroom, get a drink of water, etc., it is not necessary to ask first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7" dur="1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10" dur="1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13" dur="1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16" dur="1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21" dur="1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26" dur="1" fill="hold"/>
                                        <p:tgtEl>
                                          <p:spTgt spid="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1" dur="1" fill="hold"/>
                                        <p:tgtEl>
                                          <p:spTgt spid="2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</a:rPr>
              <a:t>What if you already know something (or lots!) about programming?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You’ll still probably learn some new and important things in the next couple of days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If you find a concept or assignment to be easy, please put that to good use by patiently helping others around you to understand it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Also feel free to go above and beyond and add features to the projects.  I can also provide suggestions at a variety of difficulty levels.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nodeType="clickEffect" fill="hold">
                      <p:stCondLst>
                        <p:cond delay="indefinite"/>
                      </p:stCondLst>
                      <p:childTnLst>
                        <p:par>
                          <p:cTn id="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8" dur="1" fill="hold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3" dur="1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8" dur="1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5207</TotalTime>
  <Application>LibreOffice/6.2.4.2.0$Linux_X86_64 LibreOffice_project/20$Build-2</Application>
  <Words>1243</Words>
  <Paragraphs>214</Paragraphs>
  <Company>Rose-Hulman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2002-07-02T15:57:21Z</dcterms:created>
  <dc:creator>RHIT</dc:creator>
  <dc:description/>
  <dc:language>en-US</dc:language>
  <cp:lastModifiedBy/>
  <dcterms:modified xsi:type="dcterms:W3CDTF">2019-07-18T09:10:46Z</dcterms:modified>
  <cp:revision>311</cp:revision>
  <dc:subject/>
  <dc:title>Java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Rose-Hulman Institute of Technology</vt:lpwstr>
  </property>
  <property fmtid="{D5CDD505-2E9C-101B-9397-08002B2CF9AE}" pid="4" name="HiddenSlides">
    <vt:i4>5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