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notesSlides/_rels/notesSlide2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7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_rels/presentation.xml.rels" ContentType="application/vnd.openxmlformats-package.relationships+xml"/>
  <Override PartName="/ppt/media/image7.png" ContentType="image/png"/>
  <Override PartName="/ppt/media/image2.jpeg" ContentType="image/jpeg"/>
  <Override PartName="/ppt/media/image5.png" ContentType="image/png"/>
  <Override PartName="/ppt/media/image1.jpeg" ContentType="image/jpeg"/>
  <Override PartName="/ppt/media/image3.png" ContentType="image/png"/>
  <Override PartName="/ppt/media/image6.jpeg" ContentType="image/jpeg"/>
  <Override PartName="/ppt/media/image4.png" ContentType="image/png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x="9144000" cy="6858000"/>
  <p:notesSz cx="9296400" cy="688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DejaVu Sans"/>
              </a:rPr>
              <a:t>Click to move the slide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DejaVu Sans"/>
              </a:rPr>
              <a:t>Click to edit the notes format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DejaVu Serif"/>
              </a:rPr>
              <a:t>&lt;header&gt;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DejaVu Serif"/>
              </a:rPr>
              <a:t>&lt;date/time&gt;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DejaVu Serif"/>
              </a:rPr>
              <a:t>&lt;footer&gt;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24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7C06082-8B1F-4657-8918-ABCA341D5BBD}" type="slidenum">
              <a:rPr b="0" lang="en-US" sz="1400" spc="-1" strike="noStrike">
                <a:latin typeface="DejaVu Serif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3900600" y="8831160"/>
            <a:ext cx="2979000" cy="46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080" bIns="46080" anchor="b">
            <a:noAutofit/>
          </a:bodyPr>
          <a:p>
            <a:pPr algn="r">
              <a:lnSpc>
                <a:spcPct val="100000"/>
              </a:lnSpc>
            </a:pPr>
            <a:fld id="{5AE71D17-C60F-4881-A48D-696DEC303C80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DejaVu Sans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sldImg"/>
          </p:nvPr>
        </p:nvSpPr>
        <p:spPr>
          <a:xfrm>
            <a:off x="1117440" y="698400"/>
            <a:ext cx="4646160" cy="3485520"/>
          </a:xfrm>
          <a:prstGeom prst="rect">
            <a:avLst/>
          </a:prstGeom>
        </p:spPr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689040" y="4416120"/>
            <a:ext cx="5502960" cy="309672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3900600" y="8831160"/>
            <a:ext cx="2979000" cy="46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080" bIns="46080" anchor="b">
            <a:noAutofit/>
          </a:bodyPr>
          <a:p>
            <a:pPr algn="r">
              <a:lnSpc>
                <a:spcPct val="100000"/>
              </a:lnSpc>
            </a:pPr>
            <a:fld id="{AB7C6282-0D49-49F7-9461-63CD2BD56EC2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DejaVu Sans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sldImg"/>
          </p:nvPr>
        </p:nvSpPr>
        <p:spPr>
          <a:xfrm>
            <a:off x="1117440" y="698400"/>
            <a:ext cx="4646160" cy="3485520"/>
          </a:xfrm>
          <a:prstGeom prst="rect">
            <a:avLst/>
          </a:prstGeom>
        </p:spPr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689040" y="4416120"/>
            <a:ext cx="5502960" cy="309672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3900600" y="8831160"/>
            <a:ext cx="2979000" cy="46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080" bIns="46080" anchor="b">
            <a:noAutofit/>
          </a:bodyPr>
          <a:p>
            <a:pPr algn="r">
              <a:lnSpc>
                <a:spcPct val="100000"/>
              </a:lnSpc>
            </a:pPr>
            <a:fld id="{00AA2377-2911-410D-94E9-CF075BE6BD28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DejaVu Sans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sldImg"/>
          </p:nvPr>
        </p:nvSpPr>
        <p:spPr>
          <a:xfrm>
            <a:off x="1117440" y="698400"/>
            <a:ext cx="4646160" cy="3485520"/>
          </a:xfrm>
          <a:prstGeom prst="rect">
            <a:avLst/>
          </a:prstGeom>
        </p:spPr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689040" y="4416120"/>
            <a:ext cx="5502960" cy="309672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3900600" y="8831160"/>
            <a:ext cx="2979000" cy="46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080" bIns="46080" anchor="b">
            <a:noAutofit/>
          </a:bodyPr>
          <a:p>
            <a:pPr algn="r">
              <a:lnSpc>
                <a:spcPct val="100000"/>
              </a:lnSpc>
            </a:pPr>
            <a:fld id="{2D9C59BC-FDA2-4FEA-9CFD-E344F6E456A8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DejaVu Sans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sldImg"/>
          </p:nvPr>
        </p:nvSpPr>
        <p:spPr>
          <a:xfrm>
            <a:off x="1117440" y="698400"/>
            <a:ext cx="4646160" cy="3485520"/>
          </a:xfrm>
          <a:prstGeom prst="rect">
            <a:avLst/>
          </a:prstGeom>
        </p:spPr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689040" y="4416120"/>
            <a:ext cx="5502960" cy="309672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3900600" y="8831160"/>
            <a:ext cx="2979000" cy="46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080" bIns="46080" anchor="b">
            <a:noAutofit/>
          </a:bodyPr>
          <a:p>
            <a:pPr algn="r">
              <a:lnSpc>
                <a:spcPct val="100000"/>
              </a:lnSpc>
            </a:pPr>
            <a:fld id="{52379F9A-49B8-4EE6-A919-44E9F614B465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DejaVu Sans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sldImg"/>
          </p:nvPr>
        </p:nvSpPr>
        <p:spPr>
          <a:xfrm>
            <a:off x="1117440" y="698400"/>
            <a:ext cx="4646160" cy="3485520"/>
          </a:xfrm>
          <a:prstGeom prst="rect">
            <a:avLst/>
          </a:prstGeom>
        </p:spPr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689040" y="4416120"/>
            <a:ext cx="5502960" cy="309672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3900600" y="8831160"/>
            <a:ext cx="2979000" cy="46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080" bIns="46080" anchor="b">
            <a:noAutofit/>
          </a:bodyPr>
          <a:p>
            <a:pPr algn="r">
              <a:lnSpc>
                <a:spcPct val="100000"/>
              </a:lnSpc>
            </a:pPr>
            <a:fld id="{A6AF1848-15D1-4076-AE3B-416EC6361E67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DejaVu Sans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sldImg"/>
          </p:nvPr>
        </p:nvSpPr>
        <p:spPr>
          <a:xfrm>
            <a:off x="1117440" y="698400"/>
            <a:ext cx="4646160" cy="3485520"/>
          </a:xfrm>
          <a:prstGeom prst="rect">
            <a:avLst/>
          </a:prstGeom>
        </p:spPr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689040" y="4416120"/>
            <a:ext cx="5502960" cy="309672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ldImg"/>
          </p:nvPr>
        </p:nvSpPr>
        <p:spPr>
          <a:xfrm>
            <a:off x="1117440" y="698400"/>
            <a:ext cx="4646160" cy="3485520"/>
          </a:xfrm>
          <a:prstGeom prst="rect">
            <a:avLst/>
          </a:prstGeom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89040" y="4416120"/>
            <a:ext cx="5502960" cy="309672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3900600" y="8831160"/>
            <a:ext cx="2979000" cy="46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080" bIns="46080" anchor="b">
            <a:noAutofit/>
          </a:bodyPr>
          <a:p>
            <a:pPr algn="r">
              <a:lnSpc>
                <a:spcPct val="100000"/>
              </a:lnSpc>
            </a:pPr>
            <a:fld id="{F333CFE7-5488-47A2-9A04-3EE66AD49855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DejaVu Sans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5265720" y="6535800"/>
            <a:ext cx="4028040" cy="343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AC676EC-62D3-4CF3-AFF5-954867EAC87E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&lt;number&gt;</a:t>
            </a:fld>
            <a:endParaRPr b="0" lang="en-US" sz="1200" spc="-1" strike="noStrike">
              <a:latin typeface="DejaVu Sans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sldImg"/>
          </p:nvPr>
        </p:nvSpPr>
        <p:spPr>
          <a:xfrm>
            <a:off x="2927520" y="515880"/>
            <a:ext cx="3440520" cy="2580120"/>
          </a:xfrm>
          <a:prstGeom prst="rect">
            <a:avLst/>
          </a:prstGeom>
        </p:spPr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930240" y="3268800"/>
            <a:ext cx="7434720" cy="30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5265720" y="6535800"/>
            <a:ext cx="4028040" cy="343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C2D5FF6-6B19-49E8-B480-18F43B3D2503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&lt;number&gt;</a:t>
            </a:fld>
            <a:endParaRPr b="0" lang="en-US" sz="1200" spc="-1" strike="noStrike">
              <a:latin typeface="DejaVu Sans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sldImg"/>
          </p:nvPr>
        </p:nvSpPr>
        <p:spPr>
          <a:xfrm>
            <a:off x="2927520" y="515880"/>
            <a:ext cx="3440520" cy="2580120"/>
          </a:xfrm>
          <a:prstGeom prst="rect">
            <a:avLst/>
          </a:prstGeom>
        </p:spPr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930240" y="3268800"/>
            <a:ext cx="7434720" cy="30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Img"/>
          </p:nvPr>
        </p:nvSpPr>
        <p:spPr>
          <a:xfrm>
            <a:off x="2927520" y="515880"/>
            <a:ext cx="3440520" cy="2580120"/>
          </a:xfrm>
          <a:prstGeom prst="rect">
            <a:avLst/>
          </a:prstGeom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930240" y="3268800"/>
            <a:ext cx="7434720" cy="30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5265720" y="6535800"/>
            <a:ext cx="4028040" cy="343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384E118-0073-4A71-A7B0-D5A003661498}" type="slidenum">
              <a:rPr b="0" lang="en-US" sz="1200" spc="-1" strike="noStrike">
                <a:solidFill>
                  <a:srgbClr val="000000"/>
                </a:solidFill>
                <a:latin typeface="Arial"/>
                <a:ea typeface="MS PGothic"/>
              </a:rPr>
              <a:t>&lt;number&gt;</a:t>
            </a:fld>
            <a:endParaRPr b="0" lang="en-US" sz="1200" spc="-1" strike="noStrike">
              <a:latin typeface="DejaVu Sans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5265720" y="6535800"/>
            <a:ext cx="4028040" cy="343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07BEEFA-D9AF-4C7A-AC58-4CC7903BB71D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DejaVu Sans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sldImg"/>
          </p:nvPr>
        </p:nvSpPr>
        <p:spPr>
          <a:xfrm>
            <a:off x="2927520" y="515880"/>
            <a:ext cx="3440520" cy="2580120"/>
          </a:xfrm>
          <a:prstGeom prst="rect">
            <a:avLst/>
          </a:prstGeom>
        </p:spPr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930240" y="3268800"/>
            <a:ext cx="7434720" cy="30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5265720" y="6535800"/>
            <a:ext cx="4028040" cy="343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F1F4DAB-4007-455E-BB45-C9C2C0ACADAA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DejaVu Sans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sldImg"/>
          </p:nvPr>
        </p:nvSpPr>
        <p:spPr>
          <a:xfrm>
            <a:off x="2927520" y="515880"/>
            <a:ext cx="3440520" cy="2580120"/>
          </a:xfrm>
          <a:prstGeom prst="rect">
            <a:avLst/>
          </a:prstGeom>
        </p:spPr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930240" y="3268800"/>
            <a:ext cx="7434720" cy="30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888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888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888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888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888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888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3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3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DejaVu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400800"/>
            <a:ext cx="9142920" cy="45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6334200"/>
            <a:ext cx="9142920" cy="6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894960" y="1737720"/>
            <a:ext cx="747540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DejaVu Sans"/>
              </a:rPr>
              <a:t>Click to edit the title text </a:t>
            </a:r>
            <a:r>
              <a:rPr b="0" lang="en-US" sz="4400" spc="-1" strike="noStrike">
                <a:latin typeface="DejaVu Sans"/>
              </a:rPr>
              <a:t>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240" y="6400800"/>
            <a:ext cx="9140040" cy="456480"/>
          </a:xfrm>
          <a:prstGeom prst="rect">
            <a:avLst/>
          </a:prstGeom>
          <a:solidFill>
            <a:srgbClr val="bd582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0" y="6334200"/>
            <a:ext cx="9141840" cy="62640"/>
          </a:xfrm>
          <a:prstGeom prst="rect">
            <a:avLst/>
          </a:prstGeom>
          <a:solidFill>
            <a:srgbClr val="e483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Line 3"/>
          <p:cNvSpPr/>
          <p:nvPr/>
        </p:nvSpPr>
        <p:spPr>
          <a:xfrm>
            <a:off x="906480" y="4343400"/>
            <a:ext cx="7405560" cy="0"/>
          </a:xfrm>
          <a:prstGeom prst="line">
            <a:avLst/>
          </a:prstGeom>
          <a:ln w="6480">
            <a:solidFill>
              <a:srgbClr val="7f7f7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DejaVu Sans"/>
              </a:rPr>
              <a:t>Click to edit the title text format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DejaVu Sans"/>
              </a:rPr>
              <a:t>Click to edit the outline text format</a:t>
            </a:r>
            <a:endParaRPr b="0" lang="en-US" sz="18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DejaVu Sans"/>
              </a:rPr>
              <a:t>Second Outline Level</a:t>
            </a:r>
            <a:endParaRPr b="0" lang="en-US" sz="1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DejaVu Sans"/>
              </a:rPr>
              <a:t>Third Outline Level</a:t>
            </a:r>
            <a:endParaRPr b="0" lang="en-US" sz="18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DejaVu Sans"/>
              </a:rPr>
              <a:t>Fourth Outline Level</a:t>
            </a:r>
            <a:endParaRPr b="0" lang="en-US" sz="18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DejaVu Sans"/>
              </a:rPr>
              <a:t>Fifth Outline Level</a:t>
            </a:r>
            <a:endParaRPr b="0" lang="en-US" sz="18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DejaVu Sans"/>
              </a:rPr>
              <a:t>Sixth Outline Level</a:t>
            </a:r>
            <a:endParaRPr b="0" lang="en-US" sz="18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DejaVu Sans"/>
              </a:rPr>
              <a:t>Seventh Outline Level</a:t>
            </a:r>
            <a:endParaRPr b="0" lang="en-US" sz="18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240" y="6400800"/>
            <a:ext cx="9140040" cy="456480"/>
          </a:xfrm>
          <a:prstGeom prst="rect">
            <a:avLst/>
          </a:prstGeom>
          <a:solidFill>
            <a:srgbClr val="bd582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2"/>
          <p:cNvSpPr/>
          <p:nvPr/>
        </p:nvSpPr>
        <p:spPr>
          <a:xfrm>
            <a:off x="0" y="6334200"/>
            <a:ext cx="9141840" cy="62640"/>
          </a:xfrm>
          <a:prstGeom prst="rect">
            <a:avLst/>
          </a:prstGeom>
          <a:solidFill>
            <a:srgbClr val="e4831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rhit-csse.github.io/catapult/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533520" y="481680"/>
            <a:ext cx="8609400" cy="113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61000"/>
          </a:bodyPr>
          <a:p>
            <a:pPr>
              <a:lnSpc>
                <a:spcPct val="85000"/>
              </a:lnSpc>
            </a:pPr>
            <a:r>
              <a:rPr b="0" lang="en-US" sz="3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Operation Catapult </a:t>
            </a:r>
            <a:br/>
            <a:r>
              <a:rPr b="0" lang="en-US" sz="3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Python Programming Projects – Day 1</a:t>
            </a:r>
            <a:endParaRPr b="0" lang="en-US" sz="3800" spc="-1" strike="noStrike">
              <a:latin typeface="DejaVu Sans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822960" y="1845720"/>
            <a:ext cx="732924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algn="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latin typeface="DejaVu Sans"/>
            </a:endParaRPr>
          </a:p>
          <a:p>
            <a:pPr algn="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3400" spc="-1" strike="noStrike">
                <a:solidFill>
                  <a:srgbClr val="404040"/>
                </a:solidFill>
                <a:latin typeface="Calibri"/>
                <a:ea typeface="DejaVu Sans"/>
              </a:rPr>
              <a:t>Welcome!</a:t>
            </a:r>
            <a:endParaRPr b="0" lang="en-US" sz="3400" spc="-1" strike="noStrike">
              <a:latin typeface="DejaVu Sans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7425360" y="6459840"/>
            <a:ext cx="982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F07E9EBE-0E8B-4CE6-B837-32FA806C48EE}" type="slidenum">
              <a:rPr b="0" lang="en-US" sz="1050" spc="-1" strike="noStrike">
                <a:solidFill>
                  <a:srgbClr val="ffffff"/>
                </a:solidFill>
                <a:latin typeface="Verdana"/>
                <a:ea typeface="MS PGothic"/>
              </a:rPr>
              <a:t>1</a:t>
            </a:fld>
            <a:endParaRPr b="0" lang="en-US" sz="1050" spc="-1" strike="noStrike">
              <a:latin typeface="DejaVu Sans"/>
            </a:endParaRPr>
          </a:p>
        </p:txBody>
      </p:sp>
      <p:pic>
        <p:nvPicPr>
          <p:cNvPr id="245" name="Picture 1" descr=""/>
          <p:cNvPicPr/>
          <p:nvPr/>
        </p:nvPicPr>
        <p:blipFill>
          <a:blip r:embed="rId1"/>
          <a:stretch/>
        </p:blipFill>
        <p:spPr>
          <a:xfrm>
            <a:off x="822960" y="2293920"/>
            <a:ext cx="4834440" cy="3721680"/>
          </a:xfrm>
          <a:prstGeom prst="rect">
            <a:avLst/>
          </a:prstGeom>
          <a:ln>
            <a:noFill/>
          </a:ln>
        </p:spPr>
      </p:pic>
      <p:sp>
        <p:nvSpPr>
          <p:cNvPr id="246" name="CustomShape 4"/>
          <p:cNvSpPr/>
          <p:nvPr/>
        </p:nvSpPr>
        <p:spPr>
          <a:xfrm>
            <a:off x="6053760" y="3352680"/>
            <a:ext cx="2742120" cy="222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Verdana"/>
                <a:ea typeface="MS PGothic"/>
              </a:rPr>
              <a:t>Left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MS PGothic"/>
              </a:rPr>
              <a:t> – A past Catapult team in action.  They built a system to help solve high-school geometry problems.  On the way, the team invented a new design tool, seen on the board here, which combines story boards and user stories (the Post-its on the pictures).</a:t>
            </a:r>
            <a:endParaRPr b="0" lang="en-US" sz="14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821880" y="758880"/>
            <a:ext cx="7543080" cy="35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262626"/>
                </a:solidFill>
                <a:latin typeface="Calibri Light"/>
                <a:ea typeface="DejaVu Sans"/>
              </a:rPr>
              <a:t>Catapult Python Programming</a:t>
            </a:r>
            <a:endParaRPr b="0" lang="en-US" sz="8000" spc="-1" strike="noStrike">
              <a:latin typeface="DejaVu Sans"/>
            </a:endParaRPr>
          </a:p>
        </p:txBody>
      </p:sp>
      <p:pic>
        <p:nvPicPr>
          <p:cNvPr id="279" name="Picture 4" descr=""/>
          <p:cNvPicPr/>
          <p:nvPr/>
        </p:nvPicPr>
        <p:blipFill>
          <a:blip r:embed="rId1"/>
          <a:stretch/>
        </p:blipFill>
        <p:spPr>
          <a:xfrm>
            <a:off x="7162920" y="4419720"/>
            <a:ext cx="1696320" cy="1720080"/>
          </a:xfrm>
          <a:prstGeom prst="rect">
            <a:avLst/>
          </a:prstGeom>
          <a:ln>
            <a:noFill/>
          </a:ln>
        </p:spPr>
      </p:pic>
      <p:pic>
        <p:nvPicPr>
          <p:cNvPr id="280" name="Picture 5" descr=""/>
          <p:cNvPicPr/>
          <p:nvPr/>
        </p:nvPicPr>
        <p:blipFill>
          <a:blip r:embed="rId2"/>
          <a:stretch/>
        </p:blipFill>
        <p:spPr>
          <a:xfrm>
            <a:off x="7964640" y="0"/>
            <a:ext cx="1178640" cy="1485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821880" y="287280"/>
            <a:ext cx="7543080" cy="14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404040"/>
                </a:solidFill>
                <a:latin typeface="Calibri Light"/>
                <a:ea typeface="DejaVu Sans"/>
              </a:rPr>
              <a:t>Agenda</a:t>
            </a:r>
            <a:endParaRPr b="0" lang="en-US" sz="4800" spc="-1" strike="noStrike">
              <a:latin typeface="DejaVu Sans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821880" y="1846440"/>
            <a:ext cx="7543080" cy="40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0360" indent="-89640">
              <a:lnSpc>
                <a:spcPct val="10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Python’s interactive console</a:t>
            </a:r>
            <a:endParaRPr b="0" lang="en-US" sz="2000" spc="-1" strike="noStrike">
              <a:latin typeface="DejaVu Sans"/>
            </a:endParaRPr>
          </a:p>
          <a:p>
            <a:pPr marL="90360" indent="-89640">
              <a:lnSpc>
                <a:spcPct val="10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Basic computations</a:t>
            </a:r>
            <a:endParaRPr b="0" lang="en-US" sz="2000" spc="-1" strike="noStrike">
              <a:latin typeface="DejaVu Sans"/>
            </a:endParaRPr>
          </a:p>
          <a:p>
            <a:pPr marL="90360" indent="-89640">
              <a:lnSpc>
                <a:spcPct val="10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Data types</a:t>
            </a:r>
            <a:endParaRPr b="0" lang="en-US" sz="2000" spc="-1" strike="noStrike">
              <a:latin typeface="DejaVu Sans"/>
            </a:endParaRPr>
          </a:p>
          <a:p>
            <a:pPr marL="90360" indent="-89640">
              <a:lnSpc>
                <a:spcPct val="10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Variables</a:t>
            </a:r>
            <a:endParaRPr b="0" lang="en-US" sz="2000" spc="-1" strike="noStrike">
              <a:latin typeface="DejaVu Sans"/>
            </a:endParaRPr>
          </a:p>
          <a:p>
            <a:pPr marL="90360" indent="-89640">
              <a:lnSpc>
                <a:spcPct val="10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Our first “game” - Moving Smile, narrated by me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198"/>
              </a:spcAft>
            </a:pPr>
            <a:endParaRPr b="0" lang="en-US" sz="2000" spc="-1" strike="noStrike">
              <a:latin typeface="DejaVu Sans"/>
            </a:endParaRPr>
          </a:p>
          <a:p>
            <a:pPr marL="90360" indent="-89640">
              <a:lnSpc>
                <a:spcPct val="100000"/>
              </a:lnSpc>
              <a:spcBef>
                <a:spcPts val="1199"/>
              </a:spcBef>
              <a:spcAft>
                <a:spcPts val="198"/>
              </a:spcAft>
            </a:pPr>
            <a:endParaRPr b="0" lang="en-US" sz="2000" spc="-1" strike="noStrike">
              <a:latin typeface="DejaVu Sans"/>
            </a:endParaRPr>
          </a:p>
          <a:p>
            <a:pPr marL="90360" indent="-89640">
              <a:lnSpc>
                <a:spcPct val="100000"/>
              </a:lnSpc>
              <a:spcBef>
                <a:spcPts val="1199"/>
              </a:spcBef>
              <a:spcAft>
                <a:spcPts val="198"/>
              </a:spcAft>
            </a:pP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457200" y="592920"/>
            <a:ext cx="8228520" cy="82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sp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404040"/>
                </a:solidFill>
                <a:latin typeface="Calibri Light"/>
                <a:ea typeface="DejaVu Sans"/>
              </a:rPr>
              <a:t>Python Console</a:t>
            </a:r>
            <a:endParaRPr b="0" lang="en-US" sz="4800" spc="-1" strike="noStrike">
              <a:latin typeface="DejaVu Sans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6800" bIns="46800">
            <a:normAutofit/>
          </a:bodyPr>
          <a:p>
            <a:pPr marL="90360" indent="-89640">
              <a:lnSpc>
                <a:spcPct val="10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The python console is a great place to try out stuff before you code it “formally”</a:t>
            </a:r>
            <a:endParaRPr b="0" lang="en-US" sz="2000" spc="-1" strike="noStrike">
              <a:latin typeface="DejaVu Sans"/>
            </a:endParaRPr>
          </a:p>
          <a:p>
            <a:pPr marL="90360" indent="-89640">
              <a:lnSpc>
                <a:spcPct val="10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Please play along with me as I take you through the basics and feel free to try stuff out.</a:t>
            </a:r>
            <a:endParaRPr b="0" lang="en-US" sz="2000" spc="-1" strike="noStrike">
              <a:latin typeface="DejaVu Sans"/>
            </a:endParaRPr>
          </a:p>
          <a:p>
            <a:pPr marL="90360" indent="-89640">
              <a:lnSpc>
                <a:spcPct val="10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If you get confused or your system is not doing what mine does, please get a assistant to help.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837720" y="866520"/>
            <a:ext cx="7543080" cy="70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4300" spc="-1" strike="noStrike">
                <a:solidFill>
                  <a:srgbClr val="404040"/>
                </a:solidFill>
                <a:latin typeface="Calibri Light"/>
                <a:ea typeface="DejaVu Sans"/>
              </a:rPr>
              <a:t>Python Basics</a:t>
            </a:r>
            <a:endParaRPr b="0" lang="en-US" sz="4300" spc="-1" strike="noStrike">
              <a:latin typeface="DejaVu Sans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380880" y="1218960"/>
            <a:ext cx="8686080" cy="51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>
              <a:lnSpc>
                <a:spcPct val="70000"/>
              </a:lnSpc>
              <a:spcBef>
                <a:spcPts val="1199"/>
              </a:spcBef>
              <a:spcAft>
                <a:spcPts val="198"/>
              </a:spcAft>
            </a:pPr>
            <a:endParaRPr b="0" lang="en-US" sz="1800" spc="-1" strike="noStrike">
              <a:latin typeface="DejaVu Sans"/>
            </a:endParaRPr>
          </a:p>
          <a:p>
            <a:pPr marL="199800">
              <a:lnSpc>
                <a:spcPct val="70000"/>
              </a:lnSpc>
              <a:spcBef>
                <a:spcPts val="198"/>
              </a:spcBef>
              <a:spcAft>
                <a:spcPts val="400"/>
              </a:spcAft>
            </a:pPr>
            <a:endParaRPr b="0" lang="en-US" sz="1800" spc="-1" strike="noStrike">
              <a:latin typeface="DejaVu Sans"/>
            </a:endParaRPr>
          </a:p>
          <a:p>
            <a:pPr marL="90360" indent="-89640">
              <a:lnSpc>
                <a:spcPct val="7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1) numbers and arithmetic:  </a:t>
            </a:r>
            <a:endParaRPr b="0" lang="en-US" sz="2000" spc="-1" strike="noStrike">
              <a:latin typeface="DejaVu Sans"/>
            </a:endParaRPr>
          </a:p>
          <a:p>
            <a:pPr lvl="1" marL="199800" indent="-215640">
              <a:lnSpc>
                <a:spcPct val="70000"/>
              </a:lnSpc>
              <a:spcBef>
                <a:spcPts val="198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latin typeface="Courier New"/>
                <a:ea typeface="Courier New"/>
              </a:rPr>
              <a:t>8 / 3     8 // 3    8 % 3</a:t>
            </a:r>
            <a:endParaRPr b="0" lang="en-US" sz="2000" spc="-1" strike="noStrike">
              <a:latin typeface="DejaVu Sans"/>
            </a:endParaRPr>
          </a:p>
          <a:p>
            <a:pPr marL="90360" indent="-89640">
              <a:lnSpc>
                <a:spcPct val="7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Courier New"/>
              </a:rPr>
              <a:t>2) variables and assignment:</a:t>
            </a:r>
            <a:endParaRPr b="0" lang="en-US" sz="2000" spc="-1" strike="noStrike">
              <a:latin typeface="DejaVu Sans"/>
            </a:endParaRPr>
          </a:p>
          <a:p>
            <a:pPr lvl="1" marL="199800" indent="-215640">
              <a:lnSpc>
                <a:spcPct val="70000"/>
              </a:lnSpc>
              <a:spcBef>
                <a:spcPts val="198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latin typeface="Courier New"/>
                <a:ea typeface="Courier New"/>
              </a:rPr>
              <a:t>width = 5  width = 2 * height    width = width + 2</a:t>
            </a:r>
            <a:endParaRPr b="0" lang="en-US" sz="2000" spc="-1" strike="noStrike">
              <a:latin typeface="DejaVu Sans"/>
            </a:endParaRPr>
          </a:p>
          <a:p>
            <a:pPr marL="90360" indent="-89640">
              <a:lnSpc>
                <a:spcPct val="7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Courier New"/>
              </a:rPr>
              <a:t>4) Use a function</a:t>
            </a:r>
            <a:endParaRPr b="0" lang="en-US" sz="2000" spc="-1" strike="noStrike">
              <a:latin typeface="DejaVu Sans"/>
            </a:endParaRPr>
          </a:p>
          <a:p>
            <a:pPr lvl="1" marL="199800" indent="-215640">
              <a:lnSpc>
                <a:spcPct val="70000"/>
              </a:lnSpc>
              <a:spcBef>
                <a:spcPts val="198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latin typeface="Courier New"/>
                <a:ea typeface="Courier New"/>
              </a:rPr>
              <a:t>abs(-3)     math.sin(2.18)</a:t>
            </a:r>
            <a:endParaRPr b="0" lang="en-US" sz="2000" spc="-1" strike="noStrike">
              <a:latin typeface="DejaVu Sans"/>
            </a:endParaRPr>
          </a:p>
          <a:p>
            <a:pPr marL="90360" indent="-89640">
              <a:lnSpc>
                <a:spcPct val="7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Courier New"/>
              </a:rPr>
              <a:t>5) Strings of characters:  </a:t>
            </a:r>
            <a:endParaRPr b="0" lang="en-US" sz="2000" spc="-1" strike="noStrike">
              <a:latin typeface="DejaVu Sans"/>
            </a:endParaRPr>
          </a:p>
          <a:p>
            <a:pPr lvl="1" marL="199800" indent="-215640">
              <a:lnSpc>
                <a:spcPct val="70000"/>
              </a:lnSpc>
              <a:spcBef>
                <a:spcPts val="198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latin typeface="Courier New"/>
                <a:ea typeface="Courier New"/>
              </a:rPr>
              <a:t>my_name = 'Buffalo'    you = "your" + "mother's child"</a:t>
            </a:r>
            <a:endParaRPr b="0" lang="en-US" sz="2000" spc="-1" strike="noStrike">
              <a:latin typeface="DejaVu Sans"/>
            </a:endParaRPr>
          </a:p>
          <a:p>
            <a:pPr lvl="1" marL="199800" indent="-215640">
              <a:lnSpc>
                <a:spcPct val="70000"/>
              </a:lnSpc>
              <a:spcBef>
                <a:spcPts val="198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Courier New"/>
              </a:rPr>
              <a:t>Pick out parts:          </a:t>
            </a:r>
            <a:r>
              <a:rPr b="0" lang="en-US" sz="2000" spc="-1" strike="noStrike">
                <a:solidFill>
                  <a:srgbClr val="404040"/>
                </a:solidFill>
                <a:latin typeface="Courier New"/>
                <a:ea typeface="Courier New"/>
              </a:rPr>
              <a:t>you[5]    you[5:13]    you[-5]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70000"/>
              </a:lnSpc>
              <a:spcBef>
                <a:spcPts val="1199"/>
              </a:spcBef>
              <a:spcAft>
                <a:spcPts val="198"/>
              </a:spcAft>
            </a:pP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457200" y="510120"/>
            <a:ext cx="82288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DejaVu Sans"/>
              </a:rPr>
              <a:t>Variables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457200" y="3566160"/>
            <a:ext cx="8228880" cy="20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2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Useful to accumulate values</a:t>
            </a:r>
            <a:endParaRPr b="0" lang="en-US" sz="3200" spc="-1" strike="noStrike">
              <a:latin typeface="DejaVu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Or just clarify what some particular value means</a:t>
            </a:r>
            <a:endParaRPr b="0" lang="en-US" sz="3200" spc="-1" strike="noStrike">
              <a:latin typeface="DejaVu Sans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Use descriptive names with _ in between words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731520" y="1371600"/>
            <a:ext cx="6217560" cy="182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latin typeface="DejaVu Sans Mono"/>
              </a:rPr>
              <a:t>my_total = 17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latin typeface="DejaVu Sans Mono"/>
              </a:rPr>
              <a:t>... 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800" spc="-1" strike="noStrike">
                <a:latin typeface="DejaVu Sans Mono"/>
              </a:rPr>
              <a:t>my_total = my_total + 3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DejaVu Sans Mono"/>
              </a:rPr>
              <a:t>print(my_total + 3); # prints 23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DejaVu Sans Mono"/>
              </a:rPr>
              <a:t>print(my_total);     # prints 20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822240" y="287280"/>
            <a:ext cx="7863840" cy="14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404040"/>
                </a:solidFill>
                <a:latin typeface="Calibri Light"/>
                <a:ea typeface="DejaVu Sans"/>
              </a:rPr>
              <a:t>Some Python data types - numeric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821880" y="1846440"/>
            <a:ext cx="7543080" cy="440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lvl="1" marL="382320" indent="-181800">
              <a:lnSpc>
                <a:spcPct val="80000"/>
              </a:lnSpc>
              <a:spcBef>
                <a:spcPts val="198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1" lang="en-US" sz="3000" spc="-1" strike="noStrike">
                <a:solidFill>
                  <a:srgbClr val="404040"/>
                </a:solidFill>
                <a:latin typeface="Calibri"/>
                <a:ea typeface="DejaVu Sans"/>
              </a:rPr>
              <a:t>int</a:t>
            </a:r>
            <a:r>
              <a:rPr b="0" lang="en-US" sz="3000" spc="-1" strike="noStrike">
                <a:solidFill>
                  <a:srgbClr val="404040"/>
                </a:solidFill>
                <a:latin typeface="Calibri"/>
                <a:ea typeface="DejaVu Sans"/>
              </a:rPr>
              <a:t>: whole numbers </a:t>
            </a:r>
            <a:endParaRPr b="0" lang="en-US" sz="3000" spc="-1" strike="noStrike">
              <a:latin typeface="DejaVu Sans"/>
            </a:endParaRPr>
          </a:p>
          <a:p>
            <a:pPr lvl="2" marL="566640" indent="-181800">
              <a:lnSpc>
                <a:spcPct val="80000"/>
              </a:lnSpc>
              <a:spcBef>
                <a:spcPts val="198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DejaVu Sans"/>
              </a:rPr>
              <a:t>Arbitrarily large whole numbers.</a:t>
            </a:r>
            <a:endParaRPr b="0" lang="en-US" sz="2200" spc="-1" strike="noStrike">
              <a:latin typeface="DejaVu Sans"/>
            </a:endParaRPr>
          </a:p>
          <a:p>
            <a:pPr lvl="2" marL="566640" indent="-181800">
              <a:lnSpc>
                <a:spcPct val="80000"/>
              </a:lnSpc>
              <a:spcBef>
                <a:spcPts val="198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200" spc="-1" strike="noStrike">
                <a:solidFill>
                  <a:srgbClr val="404040"/>
                </a:solidFill>
                <a:latin typeface="Courier New"/>
                <a:ea typeface="Courier New"/>
              </a:rPr>
              <a:t>6          44389654908498902</a:t>
            </a:r>
            <a:endParaRPr b="0" lang="en-US" sz="2200" spc="-1" strike="noStrike">
              <a:latin typeface="DejaVu Sans"/>
            </a:endParaRPr>
          </a:p>
          <a:p>
            <a:pPr lvl="1" marL="382320" indent="-181800">
              <a:lnSpc>
                <a:spcPct val="80000"/>
              </a:lnSpc>
              <a:spcBef>
                <a:spcPts val="198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1" lang="en-US" sz="3000" spc="-1" strike="noStrike">
                <a:solidFill>
                  <a:srgbClr val="404040"/>
                </a:solidFill>
                <a:latin typeface="Calibri"/>
                <a:ea typeface="Courier New"/>
              </a:rPr>
              <a:t>float</a:t>
            </a:r>
            <a:endParaRPr b="0" lang="en-US" sz="3000" spc="-1" strike="noStrike">
              <a:latin typeface="DejaVu Sans"/>
            </a:endParaRPr>
          </a:p>
          <a:p>
            <a:pPr lvl="2" marL="566640" indent="-181800">
              <a:lnSpc>
                <a:spcPct val="80000"/>
              </a:lnSpc>
              <a:spcBef>
                <a:spcPts val="198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Courier New"/>
              </a:rPr>
              <a:t>Real numbers (there can be roundoff errors)</a:t>
            </a:r>
            <a:endParaRPr b="0" lang="en-US" sz="2200" spc="-1" strike="noStrike">
              <a:latin typeface="DejaVu Sans"/>
            </a:endParaRPr>
          </a:p>
          <a:p>
            <a:pPr lvl="2" marL="566640" indent="-181800">
              <a:lnSpc>
                <a:spcPct val="80000"/>
              </a:lnSpc>
              <a:spcBef>
                <a:spcPts val="198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Courier New"/>
              </a:rPr>
              <a:t> </a:t>
            </a:r>
            <a:r>
              <a:rPr b="0" lang="en-US" sz="2200" spc="-1" strike="noStrike">
                <a:solidFill>
                  <a:srgbClr val="404040"/>
                </a:solidFill>
                <a:latin typeface="Courier New"/>
                <a:ea typeface="Courier New"/>
              </a:rPr>
              <a:t>4.72     1.7e4     1.0/3.0</a:t>
            </a:r>
            <a:endParaRPr b="0" lang="en-US" sz="2200" spc="-1" strike="noStrike">
              <a:latin typeface="DejaVu Sans"/>
            </a:endParaRPr>
          </a:p>
          <a:p>
            <a:pPr lvl="1" marL="382320" indent="-181800">
              <a:lnSpc>
                <a:spcPct val="80000"/>
              </a:lnSpc>
              <a:spcBef>
                <a:spcPts val="198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1" lang="en-US" sz="3000" spc="-1" strike="noStrike">
                <a:solidFill>
                  <a:srgbClr val="404040"/>
                </a:solidFill>
                <a:latin typeface="Calibri"/>
                <a:ea typeface="Courier New"/>
              </a:rPr>
              <a:t>conversion</a:t>
            </a:r>
            <a:endParaRPr b="0" lang="en-US" sz="3000" spc="-1" strike="noStrike">
              <a:latin typeface="DejaVu Sans"/>
            </a:endParaRPr>
          </a:p>
          <a:p>
            <a:pPr lvl="2" marL="566640" indent="-181800">
              <a:lnSpc>
                <a:spcPct val="80000"/>
              </a:lnSpc>
              <a:spcBef>
                <a:spcPts val="198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200" spc="-1" strike="noStrike">
                <a:solidFill>
                  <a:srgbClr val="404040"/>
                </a:solidFill>
                <a:latin typeface="Courier New"/>
                <a:ea typeface="Courier New"/>
              </a:rPr>
              <a:t>int (14.5 / 6.2)</a:t>
            </a:r>
            <a:endParaRPr b="0" lang="en-US" sz="2200" spc="-1" strike="noStrike">
              <a:latin typeface="DejaVu Sans"/>
            </a:endParaRPr>
          </a:p>
          <a:p>
            <a:pPr lvl="2" marL="566640" indent="-181800">
              <a:lnSpc>
                <a:spcPct val="80000"/>
              </a:lnSpc>
              <a:spcBef>
                <a:spcPts val="198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200" spc="-1" strike="noStrike">
                <a:solidFill>
                  <a:srgbClr val="404040"/>
                </a:solidFill>
                <a:latin typeface="Courier New"/>
                <a:ea typeface="Courier New"/>
              </a:rPr>
              <a:t>float(a + 7)</a:t>
            </a:r>
            <a:endParaRPr b="0" lang="en-US" sz="2200" spc="-1" strike="noStrike">
              <a:latin typeface="DejaVu Sans"/>
            </a:endParaRPr>
          </a:p>
          <a:p>
            <a:pPr lvl="1" marL="382320" indent="-181800">
              <a:lnSpc>
                <a:spcPct val="80000"/>
              </a:lnSpc>
              <a:spcBef>
                <a:spcPts val="198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1" lang="en-US" sz="3000" spc="-1" strike="noStrike">
                <a:solidFill>
                  <a:srgbClr val="404040"/>
                </a:solidFill>
                <a:latin typeface="Calibri"/>
                <a:ea typeface="Courier New"/>
              </a:rPr>
              <a:t>Complex (probably not used in Catapult)</a:t>
            </a:r>
            <a:endParaRPr b="0" lang="en-US" sz="3000" spc="-1" strike="noStrike">
              <a:latin typeface="DejaVu Sans"/>
            </a:endParaRPr>
          </a:p>
          <a:p>
            <a:pPr lvl="2" marL="566640" indent="-181800">
              <a:lnSpc>
                <a:spcPct val="80000"/>
              </a:lnSpc>
              <a:spcBef>
                <a:spcPts val="198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200" spc="-1" strike="noStrike">
                <a:solidFill>
                  <a:srgbClr val="404040"/>
                </a:solidFill>
                <a:latin typeface="Courier New"/>
                <a:ea typeface="Courier New"/>
              </a:rPr>
              <a:t>3.7 + 2.8j</a:t>
            </a:r>
            <a:endParaRPr b="0" lang="en-US" sz="2200" spc="-1" strike="noStrike">
              <a:latin typeface="DejaVu Sans"/>
            </a:endParaRPr>
          </a:p>
          <a:p>
            <a:pPr>
              <a:lnSpc>
                <a:spcPct val="80000"/>
              </a:lnSpc>
              <a:spcBef>
                <a:spcPts val="198"/>
              </a:spcBef>
              <a:spcAft>
                <a:spcPts val="400"/>
              </a:spcAft>
            </a:pPr>
            <a:endParaRPr b="0" lang="en-US" sz="2200" spc="-1" strike="noStrike">
              <a:latin typeface="DejaVu Sans"/>
            </a:endParaRPr>
          </a:p>
          <a:p>
            <a:pPr>
              <a:lnSpc>
                <a:spcPct val="80000"/>
              </a:lnSpc>
              <a:spcBef>
                <a:spcPts val="198"/>
              </a:spcBef>
              <a:spcAft>
                <a:spcPts val="400"/>
              </a:spcAft>
            </a:pPr>
            <a:endParaRPr b="0" lang="en-US" sz="2200" spc="-1" strike="noStrike">
              <a:latin typeface="DejaVu Sans"/>
            </a:endParaRPr>
          </a:p>
          <a:p>
            <a:pPr>
              <a:lnSpc>
                <a:spcPct val="80000"/>
              </a:lnSpc>
              <a:spcBef>
                <a:spcPts val="198"/>
              </a:spcBef>
              <a:spcAft>
                <a:spcPts val="400"/>
              </a:spcAft>
            </a:pP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-360" y="-204840"/>
            <a:ext cx="7543080" cy="12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404040"/>
                </a:solidFill>
                <a:latin typeface="Calibri Light"/>
                <a:ea typeface="DejaVu Sans"/>
              </a:rPr>
              <a:t>Operations on numeric types</a:t>
            </a:r>
            <a:endParaRPr b="0" lang="en-US" sz="3600" spc="-1" strike="noStrike">
              <a:latin typeface="DejaVu Sans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380520" y="1258920"/>
            <a:ext cx="4038120" cy="4037760"/>
          </a:xfrm>
          <a:prstGeom prst="rect">
            <a:avLst/>
          </a:prstGeom>
          <a:noFill/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0360" indent="-89640">
              <a:lnSpc>
                <a:spcPct val="8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200" spc="-1" strike="noStrike">
                <a:solidFill>
                  <a:srgbClr val="404040"/>
                </a:solidFill>
                <a:latin typeface="Courier New"/>
                <a:ea typeface="DejaVu Sans"/>
              </a:rPr>
              <a:t>x + y</a:t>
            </a:r>
            <a:endParaRPr b="0" lang="en-US" sz="2200" spc="-1" strike="noStrike">
              <a:latin typeface="DejaVu Sans"/>
            </a:endParaRPr>
          </a:p>
          <a:p>
            <a:pPr marL="90360" indent="-89640">
              <a:lnSpc>
                <a:spcPct val="8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200" spc="-1" strike="noStrike">
                <a:solidFill>
                  <a:srgbClr val="404040"/>
                </a:solidFill>
                <a:latin typeface="Courier New"/>
                <a:ea typeface="DejaVu Sans"/>
              </a:rPr>
              <a:t>x – y</a:t>
            </a:r>
            <a:endParaRPr b="0" lang="en-US" sz="2200" spc="-1" strike="noStrike">
              <a:latin typeface="DejaVu Sans"/>
            </a:endParaRPr>
          </a:p>
          <a:p>
            <a:pPr marL="90360" indent="-89640">
              <a:lnSpc>
                <a:spcPct val="8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200" spc="-1" strike="noStrike">
                <a:solidFill>
                  <a:srgbClr val="404040"/>
                </a:solidFill>
                <a:latin typeface="Courier New"/>
                <a:ea typeface="DejaVu Sans"/>
              </a:rPr>
              <a:t>x * y</a:t>
            </a:r>
            <a:endParaRPr b="0" lang="en-US" sz="2200" spc="-1" strike="noStrike">
              <a:latin typeface="DejaVu Sans"/>
            </a:endParaRPr>
          </a:p>
          <a:p>
            <a:pPr marL="90360" indent="-89640">
              <a:lnSpc>
                <a:spcPct val="8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200" spc="-1" strike="noStrike">
                <a:solidFill>
                  <a:srgbClr val="404040"/>
                </a:solidFill>
                <a:latin typeface="Courier New"/>
                <a:ea typeface="DejaVu Sans"/>
              </a:rPr>
              <a:t>x / y</a:t>
            </a:r>
            <a:endParaRPr b="0" lang="en-US" sz="2200" spc="-1" strike="noStrike">
              <a:latin typeface="DejaVu Sans"/>
            </a:endParaRPr>
          </a:p>
          <a:p>
            <a:pPr marL="90360" indent="-89640">
              <a:lnSpc>
                <a:spcPct val="8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200" spc="-1" strike="noStrike">
                <a:solidFill>
                  <a:srgbClr val="404040"/>
                </a:solidFill>
                <a:latin typeface="Courier New"/>
                <a:ea typeface="DejaVu Sans"/>
              </a:rPr>
              <a:t>x // y </a:t>
            </a:r>
            <a:r>
              <a:rPr b="0" lang="en-US" sz="1700" spc="-1" strike="noStrike">
                <a:solidFill>
                  <a:srgbClr val="404040"/>
                </a:solidFill>
                <a:latin typeface="Calibri"/>
                <a:ea typeface="DejaVu Sans"/>
              </a:rPr>
              <a:t>integer division</a:t>
            </a:r>
            <a:endParaRPr b="0" lang="en-US" sz="1700" spc="-1" strike="noStrike">
              <a:latin typeface="DejaVu Sans"/>
            </a:endParaRPr>
          </a:p>
          <a:p>
            <a:pPr marL="90360" indent="-89640">
              <a:lnSpc>
                <a:spcPct val="8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200" spc="-1" strike="noStrike">
                <a:solidFill>
                  <a:srgbClr val="404040"/>
                </a:solidFill>
                <a:latin typeface="Courier New"/>
                <a:ea typeface="DejaVu Sans"/>
              </a:rPr>
              <a:t>x % y  </a:t>
            </a:r>
            <a:r>
              <a:rPr b="0" lang="en-US" sz="1700" spc="-1" strike="noStrike">
                <a:solidFill>
                  <a:srgbClr val="404040"/>
                </a:solidFill>
                <a:latin typeface="Calibri"/>
                <a:ea typeface="DejaVu Sans"/>
              </a:rPr>
              <a:t>remainder (modulo)</a:t>
            </a:r>
            <a:endParaRPr b="0" lang="en-US" sz="1700" spc="-1" strike="noStrike">
              <a:latin typeface="DejaVu Sans"/>
            </a:endParaRPr>
          </a:p>
          <a:p>
            <a:pPr marL="90360" indent="-89640">
              <a:lnSpc>
                <a:spcPct val="8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200" spc="-1" strike="noStrike">
                <a:solidFill>
                  <a:srgbClr val="404040"/>
                </a:solidFill>
                <a:latin typeface="Courier New"/>
                <a:ea typeface="DejaVu Sans"/>
              </a:rPr>
              <a:t>x**y </a:t>
            </a:r>
            <a:r>
              <a:rPr b="0" lang="en-US" sz="1700" spc="-1" strike="noStrike">
                <a:solidFill>
                  <a:srgbClr val="404040"/>
                </a:solidFill>
                <a:latin typeface="Calibri"/>
                <a:ea typeface="DejaVu Sans"/>
              </a:rPr>
              <a:t>      </a:t>
            </a:r>
            <a:endParaRPr b="0" lang="en-US" sz="1700" spc="-1" strike="noStrike">
              <a:latin typeface="DejaVu Sans"/>
            </a:endParaRPr>
          </a:p>
          <a:p>
            <a:pPr marL="90360" indent="-89640">
              <a:lnSpc>
                <a:spcPct val="8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200" spc="-1" strike="noStrike">
                <a:solidFill>
                  <a:srgbClr val="404040"/>
                </a:solidFill>
                <a:latin typeface="Courier New"/>
                <a:ea typeface="DejaVu Sans"/>
              </a:rPr>
              <a:t>-x</a:t>
            </a:r>
            <a:endParaRPr b="0" lang="en-US" sz="2200" spc="-1" strike="noStrike">
              <a:latin typeface="DejaVu Sans"/>
            </a:endParaRPr>
          </a:p>
          <a:p>
            <a:pPr marL="90360" indent="-89640">
              <a:lnSpc>
                <a:spcPct val="8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200" spc="-1" strike="noStrike">
                <a:solidFill>
                  <a:srgbClr val="404040"/>
                </a:solidFill>
                <a:latin typeface="Courier New"/>
                <a:ea typeface="DejaVu Sans"/>
              </a:rPr>
              <a:t>abs(x)</a:t>
            </a:r>
            <a:endParaRPr b="0" lang="en-US" sz="2200" spc="-1" strike="noStrike">
              <a:latin typeface="DejaVu Sans"/>
            </a:endParaRPr>
          </a:p>
          <a:p>
            <a:pPr>
              <a:lnSpc>
                <a:spcPct val="80000"/>
              </a:lnSpc>
              <a:spcBef>
                <a:spcPts val="1199"/>
              </a:spcBef>
              <a:spcAft>
                <a:spcPts val="198"/>
              </a:spcAft>
            </a:pPr>
            <a:endParaRPr b="0" lang="en-US" sz="2200" spc="-1" strike="noStrike">
              <a:latin typeface="DejaVu Sans"/>
            </a:endParaRPr>
          </a:p>
          <a:p>
            <a:pPr>
              <a:lnSpc>
                <a:spcPct val="80000"/>
              </a:lnSpc>
              <a:spcBef>
                <a:spcPts val="1199"/>
              </a:spcBef>
              <a:spcAft>
                <a:spcPts val="198"/>
              </a:spcAft>
            </a:pPr>
            <a:endParaRPr b="0" lang="en-US" sz="2200" spc="-1" strike="noStrike">
              <a:latin typeface="DejaVu Sans"/>
            </a:endParaRPr>
          </a:p>
          <a:p>
            <a:pPr>
              <a:lnSpc>
                <a:spcPct val="80000"/>
              </a:lnSpc>
              <a:spcBef>
                <a:spcPts val="1199"/>
              </a:spcBef>
              <a:spcAft>
                <a:spcPts val="198"/>
              </a:spcAft>
            </a:pPr>
            <a:endParaRPr b="0" lang="en-US" sz="2200" spc="-1" strike="noStrike">
              <a:latin typeface="DejaVu Sans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4952520" y="1303200"/>
            <a:ext cx="4038120" cy="4011120"/>
          </a:xfrm>
          <a:prstGeom prst="rect">
            <a:avLst/>
          </a:prstGeom>
          <a:noFill/>
          <a:ln w="9360">
            <a:solidFill>
              <a:srgbClr val="0000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0360" indent="-89640">
              <a:lnSpc>
                <a:spcPct val="9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ourier New"/>
                <a:ea typeface="DejaVu Sans"/>
              </a:rPr>
              <a:t>x == y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True if x equals y, </a:t>
            </a:r>
            <a:br/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                          False otherwise.</a:t>
            </a:r>
            <a:endParaRPr b="0" lang="en-US" sz="2000" spc="-1" strike="noStrike">
              <a:latin typeface="DejaVu Sans"/>
            </a:endParaRPr>
          </a:p>
          <a:p>
            <a:pPr marL="90360" indent="-89640">
              <a:lnSpc>
                <a:spcPct val="9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ourier New"/>
                <a:ea typeface="DejaVu Sans"/>
              </a:rPr>
              <a:t>x != y 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are x and y unequal?</a:t>
            </a:r>
            <a:endParaRPr b="0" lang="en-US" sz="2000" spc="-1" strike="noStrike">
              <a:latin typeface="DejaVu Sans"/>
            </a:endParaRPr>
          </a:p>
          <a:p>
            <a:pPr marL="90360" indent="-89640">
              <a:lnSpc>
                <a:spcPct val="9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ourier New"/>
                <a:ea typeface="DejaVu Sans"/>
              </a:rPr>
              <a:t>x &lt; y</a:t>
            </a:r>
            <a:endParaRPr b="0" lang="en-US" sz="2400" spc="-1" strike="noStrike">
              <a:latin typeface="DejaVu Sans"/>
            </a:endParaRPr>
          </a:p>
          <a:p>
            <a:pPr marL="90360" indent="-89640">
              <a:lnSpc>
                <a:spcPct val="9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ourier New"/>
                <a:ea typeface="DejaVu Sans"/>
              </a:rPr>
              <a:t>x &lt;= y</a:t>
            </a:r>
            <a:endParaRPr b="0" lang="en-US" sz="2400" spc="-1" strike="noStrike">
              <a:latin typeface="DejaVu Sans"/>
            </a:endParaRPr>
          </a:p>
          <a:p>
            <a:pPr marL="90360" indent="-89640">
              <a:lnSpc>
                <a:spcPct val="9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ourier New"/>
                <a:ea typeface="DejaVu Sans"/>
              </a:rPr>
              <a:t>x &gt; y</a:t>
            </a:r>
            <a:endParaRPr b="0" lang="en-US" sz="2400" spc="-1" strike="noStrike">
              <a:latin typeface="DejaVu Sans"/>
            </a:endParaRPr>
          </a:p>
          <a:p>
            <a:pPr marL="90360" indent="-89640">
              <a:lnSpc>
                <a:spcPct val="9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ourier New"/>
                <a:ea typeface="DejaVu Sans"/>
              </a:rPr>
              <a:t>x &gt;= y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531720" y="5465880"/>
            <a:ext cx="7848000" cy="703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24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Other numeric operations, such as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sin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tan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sqrt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log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, can be imported from the </a:t>
            </a:r>
            <a:r>
              <a:rPr b="1" lang="en-US" sz="2000" spc="-1" strike="noStrike">
                <a:solidFill>
                  <a:srgbClr val="bd582c"/>
                </a:solidFill>
                <a:latin typeface="Arial"/>
                <a:ea typeface="DejaVu Sans"/>
              </a:rPr>
              <a:t>math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module.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nodeType="clickEffect" fill="hold">
                      <p:stCondLst>
                        <p:cond delay="indefinite"/>
                      </p:stCondLst>
                      <p:childTnLst>
                        <p:par>
                          <p:cTn id="5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nodeType="clickEffect" fill="hold">
                      <p:stCondLst>
                        <p:cond delay="indefinite"/>
                      </p:stCondLst>
                      <p:childTnLst>
                        <p:par>
                          <p:cTn id="5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nodeType="clickEffect" fill="hold">
                      <p:stCondLst>
                        <p:cond delay="indefinite"/>
                      </p:stCondLst>
                      <p:childTnLst>
                        <p:par>
                          <p:cTn id="6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nodeType="clickEffect" fill="hold">
                      <p:stCondLst>
                        <p:cond delay="indefinite"/>
                      </p:stCondLst>
                      <p:childTnLst>
                        <p:par>
                          <p:cTn id="6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nodeType="clickEffect" fill="hold">
                      <p:stCondLst>
                        <p:cond delay="indefinite"/>
                      </p:stCondLst>
                      <p:childTnLst>
                        <p:par>
                          <p:cTn id="6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nodeType="clickEffect" fill="hold">
                      <p:stCondLst>
                        <p:cond delay="indefinite"/>
                      </p:stCondLst>
                      <p:childTnLst>
                        <p:par>
                          <p:cTn id="7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nodeType="clickEffect" fill="hold">
                      <p:stCondLst>
                        <p:cond delay="indefinite"/>
                      </p:stCondLst>
                      <p:childTnLst>
                        <p:par>
                          <p:cTn id="7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nodeType="clickEffect" fill="hold">
                      <p:stCondLst>
                        <p:cond delay="indefinite"/>
                      </p:stCondLst>
                      <p:childTnLst>
                        <p:par>
                          <p:cTn id="8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821880" y="287280"/>
            <a:ext cx="7543080" cy="14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404040"/>
                </a:solidFill>
                <a:latin typeface="Calibri Light"/>
                <a:ea typeface="DejaVu Sans"/>
              </a:rPr>
              <a:t>More Python data types</a:t>
            </a:r>
            <a:r>
              <a:rPr b="0" lang="en-US" sz="4800" spc="-1" strike="noStrike">
                <a:solidFill>
                  <a:srgbClr val="404040"/>
                </a:solidFill>
                <a:latin typeface="Calibri Light"/>
                <a:ea typeface="DejaVu Sans"/>
              </a:rPr>
              <a:t>	</a:t>
            </a:r>
            <a:r>
              <a:rPr b="0" lang="en-US" sz="4800" spc="-1" strike="noStrike">
                <a:solidFill>
                  <a:srgbClr val="404040"/>
                </a:solidFill>
                <a:latin typeface="Calibri Light"/>
                <a:ea typeface="DejaVu Sans"/>
              </a:rPr>
              <a:t>1/2</a:t>
            </a:r>
            <a:endParaRPr b="0" lang="en-US" sz="4800" spc="-1" strike="noStrike">
              <a:latin typeface="DejaVu Sans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822240" y="1846440"/>
            <a:ext cx="7940160" cy="40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0360" indent="-89640">
              <a:lnSpc>
                <a:spcPct val="10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  <a:ea typeface="DejaVu Sans"/>
              </a:rPr>
              <a:t>Boolean</a:t>
            </a:r>
            <a:endParaRPr b="0" lang="en-US" sz="2800" spc="-1" strike="noStrike">
              <a:latin typeface="DejaVu Sans"/>
            </a:endParaRPr>
          </a:p>
          <a:p>
            <a:pPr lvl="1" marL="382320" indent="-181800">
              <a:lnSpc>
                <a:spcPct val="100000"/>
              </a:lnSpc>
              <a:spcBef>
                <a:spcPts val="198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values:  True  False</a:t>
            </a:r>
            <a:endParaRPr b="0" lang="en-US" sz="2400" spc="-1" strike="noStrike">
              <a:latin typeface="DejaVu Sans"/>
            </a:endParaRPr>
          </a:p>
          <a:p>
            <a:pPr lvl="1" marL="382320" indent="-181800">
              <a:lnSpc>
                <a:spcPct val="100000"/>
              </a:lnSpc>
              <a:spcBef>
                <a:spcPts val="198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&gt;&gt;&gt; </a:t>
            </a:r>
            <a:r>
              <a:rPr b="0" lang="en-US" sz="2400" spc="-1" strike="noStrike">
                <a:solidFill>
                  <a:srgbClr val="404040"/>
                </a:solidFill>
                <a:latin typeface="Courier New"/>
                <a:ea typeface="Courier New"/>
              </a:rPr>
              <a:t>3 &lt; 5</a:t>
            </a:r>
            <a:br/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Courier New"/>
              </a:rPr>
              <a:t>True</a:t>
            </a:r>
            <a:endParaRPr b="0" lang="en-US" sz="2400" spc="-1" strike="noStrike">
              <a:latin typeface="DejaVu Sans"/>
            </a:endParaRPr>
          </a:p>
          <a:p>
            <a:pPr marL="90360" indent="-89640">
              <a:lnSpc>
                <a:spcPct val="10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  <a:ea typeface="Courier New"/>
              </a:rPr>
              <a:t>String – a sequence of characters.</a:t>
            </a:r>
            <a:endParaRPr b="0" lang="en-US" sz="2800" spc="-1" strike="noStrike">
              <a:latin typeface="DejaVu Sans"/>
            </a:endParaRPr>
          </a:p>
          <a:p>
            <a:pPr lvl="1" marL="382320" indent="-181800">
              <a:lnSpc>
                <a:spcPct val="100000"/>
              </a:lnSpc>
              <a:spcBef>
                <a:spcPts val="198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Courier New"/>
              </a:rPr>
              <a:t>Examples: </a:t>
            </a:r>
            <a:r>
              <a:rPr b="0" lang="en-US" sz="2400" spc="-1" strike="noStrike">
                <a:solidFill>
                  <a:srgbClr val="404040"/>
                </a:solidFill>
                <a:latin typeface="Courier New"/>
                <a:ea typeface="Courier New"/>
              </a:rPr>
              <a:t>″abc ″   ′abc ′   ′a\nc′   ′a\\c′</a:t>
            </a:r>
            <a:endParaRPr b="0" lang="en-US" sz="2400" spc="-1" strike="noStrike">
              <a:latin typeface="DejaVu Sans"/>
            </a:endParaRPr>
          </a:p>
          <a:p>
            <a:pPr lvl="1" marL="382320" indent="-181800">
              <a:lnSpc>
                <a:spcPct val="90000"/>
              </a:lnSpc>
              <a:spcBef>
                <a:spcPts val="198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2400" spc="-1" strike="noStrike">
                <a:solidFill>
                  <a:srgbClr val="404040"/>
                </a:solidFill>
                <a:latin typeface="Courier New"/>
                <a:ea typeface="Courier New"/>
              </a:rPr>
              <a:t>print (abc)  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  <a:ea typeface="Courier New"/>
              </a:rPr>
              <a:t>vs   </a:t>
            </a:r>
            <a:r>
              <a:rPr b="0" lang="en-US" sz="2400" spc="-1" strike="noStrike">
                <a:solidFill>
                  <a:srgbClr val="404040"/>
                </a:solidFill>
                <a:latin typeface="Courier New"/>
                <a:ea typeface="Courier New"/>
              </a:rPr>
              <a:t>print (′abc′)</a:t>
            </a:r>
            <a:endParaRPr b="0" lang="en-US" sz="24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198"/>
              </a:spcAft>
            </a:pPr>
            <a:endParaRPr b="0" lang="en-US" sz="24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821880" y="287280"/>
            <a:ext cx="7543080" cy="14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404040"/>
                </a:solidFill>
                <a:latin typeface="Calibri Light"/>
                <a:ea typeface="DejaVu Sans"/>
              </a:rPr>
              <a:t>More Python data types </a:t>
            </a:r>
            <a:r>
              <a:rPr b="0" lang="en-US" sz="4800" spc="-1" strike="noStrike">
                <a:solidFill>
                  <a:srgbClr val="404040"/>
                </a:solidFill>
                <a:latin typeface="Calibri Light"/>
                <a:ea typeface="DejaVu Sans"/>
              </a:rPr>
              <a:t>	</a:t>
            </a:r>
            <a:r>
              <a:rPr b="0" lang="en-US" sz="4800" spc="-1" strike="noStrike">
                <a:solidFill>
                  <a:srgbClr val="404040"/>
                </a:solidFill>
                <a:latin typeface="Calibri Light"/>
                <a:ea typeface="DejaVu Sans"/>
              </a:rPr>
              <a:t>2/2</a:t>
            </a:r>
            <a:endParaRPr b="0" lang="en-US" sz="4800" spc="-1" strike="noStrike">
              <a:latin typeface="DejaVu Sans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821880" y="1846440"/>
            <a:ext cx="7543080" cy="40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0360" indent="-89640">
              <a:lnSpc>
                <a:spcPct val="10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String concatenation:</a:t>
            </a:r>
            <a:br/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&gt;&gt;&gt; s = "abc" </a:t>
            </a:r>
            <a:br/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&gt;&gt;&gt; s + "def" </a:t>
            </a:r>
            <a:br/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'abcdef'</a:t>
            </a:r>
            <a:br/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&gt;&gt;&gt; 'abc' 'def'</a:t>
            </a:r>
            <a:br/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'abcdef'</a:t>
            </a:r>
            <a:br/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&gt;&gt;&gt; s 'def'</a:t>
            </a:r>
            <a:br/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SyntaxError: invalid syntax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198"/>
              </a:spcAft>
            </a:pP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457200" y="-137880"/>
            <a:ext cx="8228520" cy="155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sp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404040"/>
                </a:solidFill>
                <a:latin typeface="Calibri Light"/>
                <a:ea typeface="DejaVu Sans"/>
              </a:rPr>
              <a:t>Live Coding: Moving Smile</a:t>
            </a:r>
            <a:endParaRPr b="0" lang="en-US" sz="4800" spc="-1" strike="noStrike">
              <a:latin typeface="DejaVu Sans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6800" bIns="46800">
            <a:normAutofit/>
          </a:bodyPr>
          <a:p>
            <a:pPr marL="90360" indent="-89640">
              <a:lnSpc>
                <a:spcPct val="10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I’m going to ask you to code along with me, and I’ll explain things as I go</a:t>
            </a:r>
            <a:endParaRPr b="0" lang="en-US" sz="2000" spc="-1" strike="noStrike">
              <a:latin typeface="DejaVu Sans"/>
            </a:endParaRPr>
          </a:p>
          <a:p>
            <a:pPr marL="90360" indent="-89640">
              <a:lnSpc>
                <a:spcPct val="10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If you get stuck – immediately raise your hand and an assistant will be happy to help you</a:t>
            </a:r>
            <a:endParaRPr b="0" lang="en-US" sz="2000" spc="-1" strike="noStrike">
              <a:latin typeface="DejaVu Sans"/>
            </a:endParaRPr>
          </a:p>
          <a:p>
            <a:pPr marL="90360" indent="-89640">
              <a:lnSpc>
                <a:spcPct val="10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We’re going to see tons of features I’m going to explain on subsequent days, so try to the recall the gist of what the various parts do – and don’t get hung up on the details</a:t>
            </a:r>
            <a:endParaRPr b="0" lang="en-US" sz="2000" spc="-1" strike="noStrike">
              <a:latin typeface="DejaVu Sans"/>
            </a:endParaRPr>
          </a:p>
          <a:p>
            <a:pPr marL="90360" indent="-89640">
              <a:lnSpc>
                <a:spcPct val="10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Turn on machines now</a:t>
            </a:r>
            <a:endParaRPr b="0" lang="en-US" sz="4800" spc="-1" strike="noStrike">
              <a:latin typeface="DejaVu Sans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The machines we provide are not to leave the room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DejaVu Sans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Use only for projects and in-class assignments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DejaVu Sans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Who has a laptop they want to use?</a:t>
            </a:r>
            <a:endParaRPr b="0" lang="en-US" sz="2000" spc="-1" strike="noStrike">
              <a:latin typeface="DejaVu Sans"/>
            </a:endParaRPr>
          </a:p>
          <a:p>
            <a:pPr lvl="1" marL="384120" indent="-181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We’ll help you install the software that you’ll need throughout our time together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7425360" y="6459840"/>
            <a:ext cx="982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AA98C1C8-53C6-46EF-8F72-A8914193D0AE}" type="slidenum">
              <a:rPr b="0" lang="en-US" sz="1050" spc="-1" strike="noStrike">
                <a:solidFill>
                  <a:srgbClr val="ffffff"/>
                </a:solidFill>
                <a:latin typeface="Verdana"/>
                <a:ea typeface="MS PGothic"/>
              </a:rPr>
              <a:t>&lt;number&gt;</a:t>
            </a:fld>
            <a:endParaRPr b="0" lang="en-US" sz="105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821880" y="287280"/>
            <a:ext cx="7543080" cy="144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404040"/>
                </a:solidFill>
                <a:latin typeface="Calibri Light"/>
                <a:ea typeface="DejaVu Sans"/>
              </a:rPr>
              <a:t>"I have no idea what you are talking about!"</a:t>
            </a:r>
            <a:endParaRPr b="0" lang="en-US" sz="4800" spc="-1" strike="noStrike">
              <a:latin typeface="DejaVu Sans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821880" y="1846440"/>
            <a:ext cx="7543080" cy="40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 fontScale="75000"/>
          </a:bodyPr>
          <a:p>
            <a:pPr marL="90360" indent="-89640">
              <a:lnSpc>
                <a:spcPct val="10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1" lang="en-US" sz="2800" spc="-1" strike="noStrike">
                <a:solidFill>
                  <a:srgbClr val="bd582c"/>
                </a:solidFill>
                <a:latin typeface="Calibri"/>
                <a:ea typeface="DejaVu Sans"/>
              </a:rPr>
              <a:t>I am serious about this.  Say it, don't just think it!</a:t>
            </a:r>
            <a:endParaRPr b="0" lang="en-US" sz="2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198"/>
              </a:spcAft>
            </a:pPr>
            <a:endParaRPr b="0" lang="en-US" sz="2800" spc="-1" strike="noStrike">
              <a:latin typeface="DejaVu Sans"/>
            </a:endParaRPr>
          </a:p>
          <a:p>
            <a:pPr marL="90360" indent="-89640">
              <a:lnSpc>
                <a:spcPct val="10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DejaVu Sans"/>
              </a:rPr>
              <a:t>If I go too fast, or for any other reason you are not getting something, </a:t>
            </a:r>
            <a:r>
              <a:rPr b="1" lang="en-US" sz="2200" spc="-1" strike="noStrike">
                <a:solidFill>
                  <a:srgbClr val="bd582c"/>
                </a:solidFill>
                <a:latin typeface="Calibri"/>
                <a:ea typeface="DejaVu Sans"/>
              </a:rPr>
              <a:t>don’t let me go on</a:t>
            </a:r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b="0" lang="en-US" sz="2200" spc="-1" strike="noStrike">
              <a:latin typeface="DejaVu Sans"/>
            </a:endParaRPr>
          </a:p>
          <a:p>
            <a:pPr marL="90360" indent="-89640">
              <a:lnSpc>
                <a:spcPct val="10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DejaVu Sans"/>
              </a:rPr>
              <a:t>Stop me, ask a question! </a:t>
            </a:r>
            <a:r>
              <a:rPr b="1" lang="en-US" sz="2200" spc="-1" strike="noStrike">
                <a:solidFill>
                  <a:srgbClr val="bd582c"/>
                </a:solidFill>
                <a:latin typeface="Calibri"/>
                <a:ea typeface="DejaVu Sans"/>
              </a:rPr>
              <a:t>I don't want anyone to get lost.</a:t>
            </a:r>
            <a:endParaRPr b="0" lang="en-US" sz="2200" spc="-1" strike="noStrike">
              <a:latin typeface="DejaVu Sans"/>
            </a:endParaRPr>
          </a:p>
          <a:p>
            <a:pPr marL="90360" indent="-89640">
              <a:lnSpc>
                <a:spcPct val="10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DejaVu Sans"/>
              </a:rPr>
              <a:t>During "all together" demo times, if you are stuck, raise your hand and look at us; one of us will come to help you.</a:t>
            </a:r>
            <a:endParaRPr b="0" lang="en-US" sz="2200" spc="-1" strike="noStrike">
              <a:latin typeface="DejaVu Sans"/>
            </a:endParaRPr>
          </a:p>
          <a:p>
            <a:pPr marL="90360" indent="-89640">
              <a:lnSpc>
                <a:spcPct val="100000"/>
              </a:lnSpc>
              <a:spcBef>
                <a:spcPts val="1199"/>
              </a:spcBef>
              <a:spcAft>
                <a:spcPts val="198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200" spc="-1" strike="noStrike">
                <a:solidFill>
                  <a:srgbClr val="404040"/>
                </a:solidFill>
                <a:latin typeface="Calibri"/>
                <a:ea typeface="DejaVu Sans"/>
              </a:rPr>
              <a:t>Or perhaps someone near you can help.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57200" y="510120"/>
            <a:ext cx="82288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DejaVu Sans"/>
              </a:rPr>
              <a:t>Live Coding: Dog Bark 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Images, text, and sounds</a:t>
            </a:r>
            <a:endParaRPr b="0" lang="en-US" sz="3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457200" y="510120"/>
            <a:ext cx="82288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DejaVu Sans"/>
              </a:rPr>
              <a:t>Expanding Moving Smile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Add sounds, text, images, new features</a:t>
            </a:r>
            <a:endParaRPr b="0" lang="en-US" sz="3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Your teaching team</a:t>
            </a:r>
            <a:endParaRPr b="0" lang="en-US" sz="4800" spc="-1" strike="noStrike">
              <a:latin typeface="DejaVu Sans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7425360" y="6459840"/>
            <a:ext cx="982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005BE59-6431-4A7A-B8F3-E7C512EDFEA0}" type="slidenum">
              <a:rPr b="0" lang="en-US" sz="1050" spc="-1" strike="noStrike">
                <a:solidFill>
                  <a:srgbClr val="ffffff"/>
                </a:solidFill>
                <a:latin typeface="Verdana"/>
                <a:ea typeface="MS PGothic"/>
              </a:rPr>
              <a:t>&lt;number&gt;</a:t>
            </a:fld>
            <a:endParaRPr b="0" lang="en-US" sz="1050" spc="-1" strike="noStrike">
              <a:latin typeface="DejaVu Sans"/>
            </a:endParaRPr>
          </a:p>
        </p:txBody>
      </p:sp>
      <p:pic>
        <p:nvPicPr>
          <p:cNvPr id="252" name="Picture 6" descr=""/>
          <p:cNvPicPr/>
          <p:nvPr/>
        </p:nvPicPr>
        <p:blipFill>
          <a:blip r:embed="rId1"/>
          <a:stretch/>
        </p:blipFill>
        <p:spPr>
          <a:xfrm>
            <a:off x="7317360" y="38520"/>
            <a:ext cx="1621440" cy="1643400"/>
          </a:xfrm>
          <a:prstGeom prst="rect">
            <a:avLst/>
          </a:prstGeom>
          <a:ln>
            <a:noFill/>
          </a:ln>
        </p:spPr>
      </p:pic>
      <p:sp>
        <p:nvSpPr>
          <p:cNvPr id="253" name="CustomShape 3"/>
          <p:cNvSpPr/>
          <p:nvPr/>
        </p:nvSpPr>
        <p:spPr>
          <a:xfrm>
            <a:off x="3505320" y="2305440"/>
            <a:ext cx="441864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MS PGothic"/>
              </a:rPr>
              <a:t>Dr. Michael Hewner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MS PGothic"/>
              </a:rPr>
              <a:t>Associate Professor CSSE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MS PGothic"/>
              </a:rPr>
              <a:t>hewner@rose-hulman.edu 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MS PGothic"/>
              </a:rPr>
              <a:t>Office @ Monech Hall, D215B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DejaVu Sans"/>
            </a:endParaRPr>
          </a:p>
        </p:txBody>
      </p:sp>
      <p:sp>
        <p:nvSpPr>
          <p:cNvPr id="254" name="CustomShape 4"/>
          <p:cNvSpPr/>
          <p:nvPr/>
        </p:nvSpPr>
        <p:spPr>
          <a:xfrm>
            <a:off x="628200" y="4598640"/>
            <a:ext cx="301032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MS PGothic"/>
              </a:rPr>
              <a:t>Derek Grayless</a:t>
            </a:r>
            <a:endParaRPr b="0" lang="en-US" sz="14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MS PGothic"/>
              </a:rPr>
              <a:t>Programming Student Assistant</a:t>
            </a:r>
            <a:endParaRPr b="0" lang="en-US" sz="14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MS PGothic"/>
              </a:rPr>
              <a:t>CSSE</a:t>
            </a:r>
            <a:endParaRPr b="0" lang="en-US" sz="14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MS PGothic"/>
              </a:rPr>
              <a:t>grayledw@rose-hulman.edu 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255" name="CustomShape 5"/>
          <p:cNvSpPr/>
          <p:nvPr/>
        </p:nvSpPr>
        <p:spPr>
          <a:xfrm>
            <a:off x="4971240" y="4598640"/>
            <a:ext cx="301032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MS PGothic"/>
              </a:rPr>
              <a:t>Shijun Yu</a:t>
            </a:r>
            <a:endParaRPr b="0" lang="en-US" sz="14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MS PGothic"/>
              </a:rPr>
              <a:t>Programming Student Assistant</a:t>
            </a:r>
            <a:endParaRPr b="0" lang="en-US" sz="14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MS PGothic"/>
              </a:rPr>
              <a:t>CSSE</a:t>
            </a:r>
            <a:endParaRPr b="0" lang="en-US" sz="14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MS PGothic"/>
              </a:rPr>
              <a:t>yus3@rose-hulman.edu</a:t>
            </a:r>
            <a:endParaRPr b="0" lang="en-US" sz="1400" spc="-1" strike="noStrike">
              <a:latin typeface="DejaVu Sans"/>
            </a:endParaRPr>
          </a:p>
        </p:txBody>
      </p:sp>
      <p:sp>
        <p:nvSpPr>
          <p:cNvPr id="256" name="Line 6"/>
          <p:cNvSpPr/>
          <p:nvPr/>
        </p:nvSpPr>
        <p:spPr>
          <a:xfrm>
            <a:off x="914400" y="4267080"/>
            <a:ext cx="7162560" cy="0"/>
          </a:xfrm>
          <a:prstGeom prst="line">
            <a:avLst/>
          </a:prstGeom>
          <a:ln>
            <a:solidFill>
              <a:srgbClr val="e3800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Line 7"/>
          <p:cNvSpPr/>
          <p:nvPr/>
        </p:nvSpPr>
        <p:spPr>
          <a:xfrm>
            <a:off x="4419360" y="4267080"/>
            <a:ext cx="0" cy="1285560"/>
          </a:xfrm>
          <a:prstGeom prst="line">
            <a:avLst/>
          </a:prstGeom>
          <a:ln>
            <a:solidFill>
              <a:srgbClr val="e3800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8" name="" descr=""/>
          <p:cNvPicPr/>
          <p:nvPr/>
        </p:nvPicPr>
        <p:blipFill>
          <a:blip r:embed="rId2"/>
          <a:stretch/>
        </p:blipFill>
        <p:spPr>
          <a:xfrm>
            <a:off x="1097280" y="1920240"/>
            <a:ext cx="2010960" cy="1908000"/>
          </a:xfrm>
          <a:prstGeom prst="rect">
            <a:avLst/>
          </a:prstGeom>
          <a:ln>
            <a:noFill/>
          </a:ln>
        </p:spPr>
      </p:pic>
      <p:sp>
        <p:nvSpPr>
          <p:cNvPr id="259" name="CustomShape 8"/>
          <p:cNvSpPr/>
          <p:nvPr/>
        </p:nvSpPr>
        <p:spPr>
          <a:xfrm>
            <a:off x="3017520" y="3931920"/>
            <a:ext cx="2193840" cy="456480"/>
          </a:xfrm>
          <a:prstGeom prst="wedgeRoundRectCallout">
            <a:avLst>
              <a:gd name="adj1" fmla="val -42277"/>
              <a:gd name="adj2" fmla="val -116717"/>
              <a:gd name="adj3" fmla="val 16667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Call me Buffalo!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Picture 2" descr=""/>
          <p:cNvPicPr/>
          <p:nvPr/>
        </p:nvPicPr>
        <p:blipFill>
          <a:blip r:embed="rId1"/>
          <a:stretch/>
        </p:blipFill>
        <p:spPr>
          <a:xfrm>
            <a:off x="6675120" y="3383280"/>
            <a:ext cx="3108240" cy="2818440"/>
          </a:xfrm>
          <a:prstGeom prst="rect">
            <a:avLst/>
          </a:prstGeom>
          <a:ln>
            <a:noFill/>
          </a:ln>
        </p:spPr>
      </p:pic>
      <p:sp>
        <p:nvSpPr>
          <p:cNvPr id="261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Get to know each other</a:t>
            </a:r>
            <a:endParaRPr b="0" lang="en-US" sz="4800" spc="-1" strike="noStrike">
              <a:latin typeface="DejaVu Sans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646200" y="1814040"/>
            <a:ext cx="8348400" cy="358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We will be in this room for 55+ hours over 2 weeks.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latin typeface="DejaVu Sans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Name, hometown, and something interesting or unusual about yourself.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latin typeface="DejaVu Sans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Why did you pick this project? What you hope to learn/do?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latin typeface="DejaVu Sans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If you have programming experience, tell us about it.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7425360" y="6459840"/>
            <a:ext cx="982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4C34D67-FA9E-4B5A-8DC6-951625180968}" type="slidenum">
              <a:rPr b="0" lang="en-US" sz="1050" spc="-1" strike="noStrike">
                <a:solidFill>
                  <a:srgbClr val="ffffff"/>
                </a:solidFill>
                <a:latin typeface="Verdana"/>
                <a:ea typeface="MS PGothic"/>
              </a:rPr>
              <a:t>4</a:t>
            </a:fld>
            <a:endParaRPr b="0" lang="en-US" sz="105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Website</a:t>
            </a:r>
            <a:endParaRPr b="0" lang="en-US" sz="4800" spc="-1" strike="noStrike">
              <a:latin typeface="DejaVu Sans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Go to: </a:t>
            </a:r>
            <a:r>
              <a:rPr b="0" lang="en-US" sz="2000" spc="-1" strike="noStrike" u="sng">
                <a:solidFill>
                  <a:srgbClr val="2998e3"/>
                </a:solidFill>
                <a:uFillTx/>
                <a:latin typeface="Calibri"/>
                <a:ea typeface="DejaVu Sans"/>
                <a:hlinkClick r:id="rId1"/>
              </a:rPr>
              <a:t>https://rhit-csse.github.io/catapult/</a:t>
            </a:r>
            <a:br/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DejaVu Sans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There is a link with instructions about how to install the software – follow it if you’ve brought your own laptop.  Myself and the teaching assistants will be going around helping folks as they need it.</a:t>
            </a:r>
            <a:endParaRPr b="0" lang="en-US" sz="2000" spc="-1" strike="noStrike">
              <a:latin typeface="DejaVu Sans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If you’re using a provided laptop, poke around for a few minutes and we’ll continue shortly.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7425360" y="6459840"/>
            <a:ext cx="982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7458B2B5-9308-473D-9D41-DDF7D49DED19}" type="slidenum">
              <a:rPr b="0" lang="en-US" sz="1050" spc="-1" strike="noStrike">
                <a:solidFill>
                  <a:srgbClr val="ffffff"/>
                </a:solidFill>
                <a:latin typeface="Verdana"/>
                <a:ea typeface="MS PGothic"/>
              </a:rPr>
              <a:t>4</a:t>
            </a:fld>
            <a:endParaRPr b="0" lang="en-US" sz="105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Overall Plan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	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	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	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	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1/2</a:t>
            </a:r>
            <a:endParaRPr b="0" lang="en-US" sz="4800" spc="-1" strike="noStrike">
              <a:latin typeface="DejaVu Sans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For the first 5 days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DejaVu Sans"/>
            </a:endParaRPr>
          </a:p>
          <a:p>
            <a:pPr lvl="1" marL="384120" indent="-181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Instruction in the classroom aimed at those with no programming background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DejaVu Sans"/>
            </a:endParaRPr>
          </a:p>
          <a:p>
            <a:pPr lvl="1" marL="384120" indent="-181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Work in the lab on programs that we assign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DejaVu Sans"/>
            </a:endParaRPr>
          </a:p>
          <a:p>
            <a:pPr lvl="1" marL="384120" indent="-181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Start thinking about projects and who you would like to work with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latin typeface="DejaVu Sans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7425360" y="6459840"/>
            <a:ext cx="982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9745B1E-B166-453F-8ED2-22FF92C4FB7B}" type="slidenum">
              <a:rPr b="0" lang="en-US" sz="1050" spc="-1" strike="noStrike">
                <a:solidFill>
                  <a:srgbClr val="ffffff"/>
                </a:solidFill>
                <a:latin typeface="Verdana"/>
                <a:ea typeface="MS PGothic"/>
              </a:rPr>
              <a:t>6</a:t>
            </a:fld>
            <a:endParaRPr b="0" lang="en-US" sz="105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Overall Plan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	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	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	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	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2/2</a:t>
            </a:r>
            <a:endParaRPr b="0" lang="en-US" sz="4800" spc="-1" strike="noStrike">
              <a:latin typeface="DejaVu Sans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By the end of Friday (or so)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DejaVu Sans"/>
            </a:endParaRPr>
          </a:p>
          <a:p>
            <a:pPr lvl="1" marL="384120" indent="-181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Finalize groups and projects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DejaVu Sans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After that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DejaVu Sans"/>
            </a:endParaRPr>
          </a:p>
          <a:p>
            <a:pPr lvl="1" marL="384120" indent="-181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Work on your group’s project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DejaVu Sans"/>
            </a:endParaRPr>
          </a:p>
          <a:p>
            <a:pPr lvl="1" marL="384120" indent="-181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Get help from your instructors and assistants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DejaVu Sans"/>
            </a:endParaRPr>
          </a:p>
          <a:p>
            <a:pPr lvl="1" marL="384120" indent="-181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There will be occasional “all together” classroom time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latin typeface="DejaVu Sans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7425360" y="6459840"/>
            <a:ext cx="982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B4425C2-6A1B-4575-B133-CE1D2CF21C0B}" type="slidenum">
              <a:rPr b="0" lang="en-US" sz="1050" spc="-1" strike="noStrike">
                <a:solidFill>
                  <a:srgbClr val="ffffff"/>
                </a:solidFill>
                <a:latin typeface="Verdana"/>
                <a:ea typeface="MS PGothic"/>
              </a:rPr>
              <a:t>7</a:t>
            </a:fld>
            <a:endParaRPr b="0" lang="en-US" sz="1050" spc="-1" strike="noStrike">
              <a:latin typeface="DejaVu Sans"/>
            </a:endParaRPr>
          </a:p>
        </p:txBody>
      </p:sp>
      <p:pic>
        <p:nvPicPr>
          <p:cNvPr id="273" name="Picture 4" descr=""/>
          <p:cNvPicPr/>
          <p:nvPr/>
        </p:nvPicPr>
        <p:blipFill>
          <a:blip r:embed="rId1"/>
          <a:stretch/>
        </p:blipFill>
        <p:spPr>
          <a:xfrm>
            <a:off x="4419720" y="1981080"/>
            <a:ext cx="4290840" cy="2018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Lab Etiquette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	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	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	</a:t>
            </a:r>
            <a:r>
              <a:rPr b="0" lang="en-US" sz="4800" spc="-52" strike="noStrike">
                <a:solidFill>
                  <a:srgbClr val="404040"/>
                </a:solidFill>
                <a:latin typeface="Calibri Light"/>
                <a:ea typeface="DejaVu Sans"/>
              </a:rPr>
              <a:t>	</a:t>
            </a:r>
            <a:endParaRPr b="0" lang="en-US" sz="4800" spc="-1" strike="noStrike">
              <a:latin typeface="DejaVu Sans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822960" y="1845720"/>
            <a:ext cx="7542720" cy="44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 fontScale="81000"/>
          </a:bodyPr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Project time is time to focus on your project</a:t>
            </a:r>
            <a:endParaRPr b="0" lang="en-US" sz="2000" spc="-1" strike="noStrike">
              <a:latin typeface="DejaVu Sans"/>
            </a:endParaRPr>
          </a:p>
          <a:p>
            <a:pPr lvl="1" marL="384120" indent="-181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1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not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 the time to surf the web or send email or texts</a:t>
            </a:r>
            <a:endParaRPr b="0" lang="en-US" sz="1800" spc="-1" strike="noStrike">
              <a:latin typeface="DejaVu Sans"/>
            </a:endParaRPr>
          </a:p>
          <a:p>
            <a:pPr lvl="1" marL="384120" indent="-181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If a partner begins to get “off track”, a reminder from you may help</a:t>
            </a:r>
            <a:endParaRPr b="0" lang="en-US" sz="1800" spc="-1" strike="noStrike">
              <a:latin typeface="DejaVu Sans"/>
            </a:endParaRPr>
          </a:p>
          <a:p>
            <a:pPr lvl="1" marL="384120" indent="-1818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  <a:ea typeface="DejaVu Sans"/>
              </a:rPr>
              <a:t>We will take breaks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1800" spc="-1" strike="noStrike">
              <a:latin typeface="DejaVu Sans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Let’s speak to each other kindly, and only with words that our mothers would not be embarrassed to hear us say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DejaVu Sans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Be very careful with drink in the labs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DejaVu Sans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If you need to use the bathroom, get a drink of water, etc., it is not necessary to ask first.  But if you are gone longer please sign out.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indefinite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Clr clrSpc="rgb">
                                      <p:cBhvr>
                                        <p:cTn id="7" dur="1" fill="hold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dde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Clr clrSpc="rgb">
                                      <p:cBhvr>
                                        <p:cTn id="10" dur="1" fill="hold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dde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Clr clrSpc="rgb">
                                      <p:cBhvr>
                                        <p:cTn id="13" dur="1" fill="hold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dde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Clr clrSpc="rgb">
                                      <p:cBhvr>
                                        <p:cTn id="16" dur="1" fill="hold"/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dde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Clr clrSpc="rgb">
                                      <p:cBhvr>
                                        <p:cTn id="21" dur="1" fill="hold"/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dde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Clr clrSpc="rgb">
                                      <p:cBhvr>
                                        <p:cTn id="26" dur="1" fill="hold"/>
                                        <p:tgtEl>
                                          <p:spTgt spid="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dde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Clr clrSpc="rgb">
                                      <p:cBhvr>
                                        <p:cTn id="31" dur="1" fill="hold"/>
                                        <p:tgtEl>
                                          <p:spTgt spid="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dde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822960" y="286560"/>
            <a:ext cx="7542720" cy="144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000" spc="-52" strike="noStrike">
                <a:solidFill>
                  <a:srgbClr val="404040"/>
                </a:solidFill>
                <a:latin typeface="Calibri Light"/>
                <a:ea typeface="DejaVu Sans"/>
              </a:rPr>
              <a:t>What if you already know something (or lots!) about programming?</a:t>
            </a:r>
            <a:endParaRPr b="0" lang="en-US" sz="4000" spc="-1" strike="noStrike">
              <a:latin typeface="DejaVu Sans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822960" y="1845720"/>
            <a:ext cx="7542720" cy="402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You’ll still probably learn some new and important things in the next couple of days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DejaVu Sans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If you find a concept or assignment to be easy, please put that to good use by patiently helping others around you to understand it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000" spc="-1" strike="noStrike">
              <a:latin typeface="DejaVu Sans"/>
            </a:endParaRPr>
          </a:p>
          <a:p>
            <a:pPr marL="91440" indent="-903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Also feel free to go above and beyond and add features to the projects.  I can also provide suggestions at a variety of difficulty levels.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nodeType="clickEffect" fill="hold">
                      <p:stCondLst>
                        <p:cond delay="indefinite"/>
                      </p:stCondLst>
                      <p:childTnLst>
                        <p:par>
                          <p:cTn id="3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Clr clrSpc="rgb">
                                      <p:cBhvr>
                                        <p:cTn id="38" dur="1" fill="hold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dde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Clr clrSpc="rgb">
                                      <p:cBhvr>
                                        <p:cTn id="43" dur="1" fill="hold"/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dde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Clr clrSpc="rgb">
                                      <p:cBhvr>
                                        <p:cTn id="48" dur="1" fill="hold"/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dde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5459</TotalTime>
  <Application>LibreOffice/6.2.4.2.0$Linux_X86_64 LibreOffice_project/20$Build-2</Application>
  <Words>1243</Words>
  <Paragraphs>214</Paragraphs>
  <Company>Rose-Hulman Institute of Technology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2002-07-02T15:57:21Z</dcterms:created>
  <dc:creator>RHIT</dc:creator>
  <dc:description/>
  <dc:language>en-US</dc:language>
  <cp:lastModifiedBy/>
  <dcterms:modified xsi:type="dcterms:W3CDTF">2019-07-22T13:48:56Z</dcterms:modified>
  <cp:revision>312</cp:revision>
  <dc:subject/>
  <dc:title>Java Programming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Rose-Hulman Institute of Technology</vt:lpwstr>
  </property>
  <property fmtid="{D5CDD505-2E9C-101B-9397-08002B2CF9AE}" pid="4" name="HiddenSlides">
    <vt:i4>5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16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24</vt:i4>
  </property>
</Properties>
</file>