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29" r:id="rId1"/>
  </p:sldMasterIdLst>
  <p:notesMasterIdLst>
    <p:notesMasterId r:id="rId10"/>
  </p:notesMasterIdLst>
  <p:handoutMasterIdLst>
    <p:handoutMasterId r:id="rId11"/>
  </p:handoutMasterIdLst>
  <p:sldIdLst>
    <p:sldId id="256" r:id="rId2"/>
    <p:sldId id="295" r:id="rId3"/>
    <p:sldId id="296" r:id="rId4"/>
    <p:sldId id="297" r:id="rId5"/>
    <p:sldId id="301" r:id="rId6"/>
    <p:sldId id="303" r:id="rId7"/>
    <p:sldId id="298" r:id="rId8"/>
    <p:sldId id="300" r:id="rId9"/>
  </p:sldIdLst>
  <p:sldSz cx="9144000" cy="6858000" type="screen4x3"/>
  <p:notesSz cx="6881813"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9051"/>
    <a:srgbClr val="DA1F28"/>
    <a:srgbClr val="EE7D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41"/>
    <p:restoredTop sz="67198" autoAdjust="0"/>
  </p:normalViewPr>
  <p:slideViewPr>
    <p:cSldViewPr snapToObjects="1">
      <p:cViewPr varScale="1">
        <p:scale>
          <a:sx n="115" d="100"/>
          <a:sy n="115" d="100"/>
        </p:scale>
        <p:origin x="4096"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2" y="2"/>
            <a:ext cx="2982418" cy="465743"/>
          </a:xfrm>
          <a:prstGeom prst="rect">
            <a:avLst/>
          </a:prstGeom>
          <a:noFill/>
          <a:ln w="9525">
            <a:noFill/>
            <a:miter lim="800000"/>
            <a:headEnd/>
            <a:tailEnd/>
          </a:ln>
        </p:spPr>
        <p:txBody>
          <a:bodyPr vert="horz" wrap="square" lIns="93145" tIns="46573" rIns="93145" bIns="46573" numCol="1" anchor="t" anchorCtr="0" compatLnSpc="1">
            <a:prstTxWarp prst="textNoShape">
              <a:avLst/>
            </a:prstTxWarp>
          </a:bodyPr>
          <a:lstStyle>
            <a:lvl1pPr defTabSz="913401">
              <a:defRPr sz="1200">
                <a:latin typeface="Calibri" pitchFamily="34" charset="0"/>
                <a:ea typeface="+mn-ea"/>
                <a:cs typeface="Arial" charset="0"/>
              </a:defRPr>
            </a:lvl1pPr>
          </a:lstStyle>
          <a:p>
            <a:pPr>
              <a:defRPr/>
            </a:pPr>
            <a:endParaRPr lang="en-US"/>
          </a:p>
        </p:txBody>
      </p:sp>
      <p:sp>
        <p:nvSpPr>
          <p:cNvPr id="3" name="Date Placeholder 2"/>
          <p:cNvSpPr>
            <a:spLocks noGrp="1"/>
          </p:cNvSpPr>
          <p:nvPr>
            <p:ph type="dt" sz="quarter" idx="1"/>
          </p:nvPr>
        </p:nvSpPr>
        <p:spPr bwMode="auto">
          <a:xfrm>
            <a:off x="3899396" y="2"/>
            <a:ext cx="2980924" cy="465743"/>
          </a:xfrm>
          <a:prstGeom prst="rect">
            <a:avLst/>
          </a:prstGeom>
          <a:noFill/>
          <a:ln w="9525">
            <a:noFill/>
            <a:miter lim="800000"/>
            <a:headEnd/>
            <a:tailEnd/>
          </a:ln>
        </p:spPr>
        <p:txBody>
          <a:bodyPr vert="horz" wrap="square" lIns="93145" tIns="46573" rIns="93145" bIns="46573" numCol="1" anchor="t" anchorCtr="0" compatLnSpc="1">
            <a:prstTxWarp prst="textNoShape">
              <a:avLst/>
            </a:prstTxWarp>
          </a:bodyPr>
          <a:lstStyle>
            <a:lvl1pPr algn="r" defTabSz="913401">
              <a:defRPr sz="1200">
                <a:latin typeface="Calibri" pitchFamily="-111" charset="0"/>
              </a:defRPr>
            </a:lvl1pPr>
          </a:lstStyle>
          <a:p>
            <a:fld id="{68AFFCC9-E980-4A2E-8F84-91052C1F2C22}" type="datetime1">
              <a:rPr lang="en-US"/>
              <a:pPr/>
              <a:t>6/19/18</a:t>
            </a:fld>
            <a:endParaRPr lang="en-US"/>
          </a:p>
        </p:txBody>
      </p:sp>
      <p:sp>
        <p:nvSpPr>
          <p:cNvPr id="4" name="Footer Placeholder 3"/>
          <p:cNvSpPr>
            <a:spLocks noGrp="1"/>
          </p:cNvSpPr>
          <p:nvPr>
            <p:ph type="ftr" sz="quarter" idx="2"/>
          </p:nvPr>
        </p:nvSpPr>
        <p:spPr bwMode="auto">
          <a:xfrm>
            <a:off x="2" y="8829123"/>
            <a:ext cx="2982418" cy="465743"/>
          </a:xfrm>
          <a:prstGeom prst="rect">
            <a:avLst/>
          </a:prstGeom>
          <a:noFill/>
          <a:ln w="9525">
            <a:noFill/>
            <a:miter lim="800000"/>
            <a:headEnd/>
            <a:tailEnd/>
          </a:ln>
        </p:spPr>
        <p:txBody>
          <a:bodyPr vert="horz" wrap="square" lIns="93145" tIns="46573" rIns="93145" bIns="46573" numCol="1" anchor="b" anchorCtr="0" compatLnSpc="1">
            <a:prstTxWarp prst="textNoShape">
              <a:avLst/>
            </a:prstTxWarp>
          </a:bodyPr>
          <a:lstStyle>
            <a:lvl1pPr defTabSz="913401">
              <a:defRPr sz="1200">
                <a:latin typeface="Calibri" pitchFamily="34" charset="0"/>
                <a:ea typeface="+mn-ea"/>
                <a:cs typeface="Arial" charset="0"/>
              </a:defRPr>
            </a:lvl1pPr>
          </a:lstStyle>
          <a:p>
            <a:pPr>
              <a:defRPr/>
            </a:pPr>
            <a:endParaRPr lang="en-US"/>
          </a:p>
        </p:txBody>
      </p:sp>
      <p:sp>
        <p:nvSpPr>
          <p:cNvPr id="5" name="Slide Number Placeholder 4"/>
          <p:cNvSpPr>
            <a:spLocks noGrp="1"/>
          </p:cNvSpPr>
          <p:nvPr>
            <p:ph type="sldNum" sz="quarter" idx="3"/>
          </p:nvPr>
        </p:nvSpPr>
        <p:spPr bwMode="auto">
          <a:xfrm>
            <a:off x="3899396" y="8829123"/>
            <a:ext cx="2980924" cy="465743"/>
          </a:xfrm>
          <a:prstGeom prst="rect">
            <a:avLst/>
          </a:prstGeom>
          <a:noFill/>
          <a:ln w="9525">
            <a:noFill/>
            <a:miter lim="800000"/>
            <a:headEnd/>
            <a:tailEnd/>
          </a:ln>
        </p:spPr>
        <p:txBody>
          <a:bodyPr vert="horz" wrap="square" lIns="93145" tIns="46573" rIns="93145" bIns="46573" numCol="1" anchor="b" anchorCtr="0" compatLnSpc="1">
            <a:prstTxWarp prst="textNoShape">
              <a:avLst/>
            </a:prstTxWarp>
          </a:bodyPr>
          <a:lstStyle>
            <a:lvl1pPr algn="r" defTabSz="913401">
              <a:defRPr sz="1200">
                <a:latin typeface="Calibri" pitchFamily="-111" charset="0"/>
              </a:defRPr>
            </a:lvl1pPr>
          </a:lstStyle>
          <a:p>
            <a:fld id="{F41AE4A4-4012-4846-B3D6-5232032A83F8}" type="slidenum">
              <a:rPr lang="en-US"/>
              <a:pPr/>
              <a:t>‹#›</a:t>
            </a:fld>
            <a:endParaRPr lang="en-US"/>
          </a:p>
        </p:txBody>
      </p:sp>
    </p:spTree>
    <p:extLst>
      <p:ext uri="{BB962C8B-B14F-4D97-AF65-F5344CB8AC3E}">
        <p14:creationId xmlns:p14="http://schemas.microsoft.com/office/powerpoint/2010/main" val="2713985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2" y="2"/>
            <a:ext cx="2982418" cy="465743"/>
          </a:xfrm>
          <a:prstGeom prst="rect">
            <a:avLst/>
          </a:prstGeom>
          <a:noFill/>
          <a:ln w="9525">
            <a:noFill/>
            <a:miter lim="800000"/>
            <a:headEnd/>
            <a:tailEnd/>
          </a:ln>
        </p:spPr>
        <p:txBody>
          <a:bodyPr vert="horz" wrap="square" lIns="93145" tIns="46573" rIns="93145" bIns="46573" numCol="1" anchor="t" anchorCtr="0" compatLnSpc="1">
            <a:prstTxWarp prst="textNoShape">
              <a:avLst/>
            </a:prstTxWarp>
          </a:bodyPr>
          <a:lstStyle>
            <a:lvl1pPr defTabSz="913401">
              <a:defRPr sz="1200">
                <a:latin typeface="Calibri" pitchFamily="34" charset="0"/>
                <a:ea typeface="+mn-ea"/>
                <a:cs typeface="Arial" charset="0"/>
              </a:defRPr>
            </a:lvl1pPr>
          </a:lstStyle>
          <a:p>
            <a:pPr>
              <a:defRPr/>
            </a:pPr>
            <a:endParaRPr lang="en-US"/>
          </a:p>
        </p:txBody>
      </p:sp>
      <p:sp>
        <p:nvSpPr>
          <p:cNvPr id="3" name="Date Placeholder 2"/>
          <p:cNvSpPr>
            <a:spLocks noGrp="1"/>
          </p:cNvSpPr>
          <p:nvPr>
            <p:ph type="dt" idx="1"/>
          </p:nvPr>
        </p:nvSpPr>
        <p:spPr bwMode="auto">
          <a:xfrm>
            <a:off x="3897903" y="2"/>
            <a:ext cx="2982418" cy="465743"/>
          </a:xfrm>
          <a:prstGeom prst="rect">
            <a:avLst/>
          </a:prstGeom>
          <a:noFill/>
          <a:ln w="9525">
            <a:noFill/>
            <a:miter lim="800000"/>
            <a:headEnd/>
            <a:tailEnd/>
          </a:ln>
        </p:spPr>
        <p:txBody>
          <a:bodyPr vert="horz" wrap="square" lIns="93145" tIns="46573" rIns="93145" bIns="46573" numCol="1" anchor="t" anchorCtr="0" compatLnSpc="1">
            <a:prstTxWarp prst="textNoShape">
              <a:avLst/>
            </a:prstTxWarp>
          </a:bodyPr>
          <a:lstStyle>
            <a:lvl1pPr algn="r" defTabSz="913401">
              <a:defRPr sz="1200">
                <a:latin typeface="Calibri" pitchFamily="-111" charset="0"/>
              </a:defRPr>
            </a:lvl1pPr>
          </a:lstStyle>
          <a:p>
            <a:fld id="{C4411CED-79EF-4046-B79B-F8927B54B6B0}" type="datetime1">
              <a:rPr lang="en-US"/>
              <a:pPr/>
              <a:t>6/19/18</a:t>
            </a:fld>
            <a:endParaRPr lang="en-US"/>
          </a:p>
        </p:txBody>
      </p:sp>
      <p:sp>
        <p:nvSpPr>
          <p:cNvPr id="4" name="Slide Image Placeholder 3"/>
          <p:cNvSpPr>
            <a:spLocks noGrp="1" noRot="1" noChangeAspect="1"/>
          </p:cNvSpPr>
          <p:nvPr>
            <p:ph type="sldImg" idx="2"/>
          </p:nvPr>
        </p:nvSpPr>
        <p:spPr>
          <a:xfrm>
            <a:off x="1117600" y="698500"/>
            <a:ext cx="4646613" cy="3486150"/>
          </a:xfrm>
          <a:prstGeom prst="rect">
            <a:avLst/>
          </a:prstGeom>
          <a:noFill/>
          <a:ln w="12700">
            <a:solidFill>
              <a:prstClr val="black"/>
            </a:solidFill>
          </a:ln>
        </p:spPr>
        <p:txBody>
          <a:bodyPr vert="horz" lIns="89795" tIns="44898" rIns="89795" bIns="44898" rtlCol="0" anchor="ctr"/>
          <a:lstStyle/>
          <a:p>
            <a:pPr lvl="0"/>
            <a:endParaRPr lang="en-US" noProof="0"/>
          </a:p>
        </p:txBody>
      </p:sp>
      <p:sp>
        <p:nvSpPr>
          <p:cNvPr id="5" name="Notes Placeholder 4"/>
          <p:cNvSpPr>
            <a:spLocks noGrp="1"/>
          </p:cNvSpPr>
          <p:nvPr>
            <p:ph type="body" sz="quarter" idx="3"/>
          </p:nvPr>
        </p:nvSpPr>
        <p:spPr bwMode="auto">
          <a:xfrm>
            <a:off x="688482" y="4416100"/>
            <a:ext cx="5504853" cy="4183995"/>
          </a:xfrm>
          <a:prstGeom prst="rect">
            <a:avLst/>
          </a:prstGeom>
          <a:noFill/>
          <a:ln w="9525">
            <a:noFill/>
            <a:miter lim="800000"/>
            <a:headEnd/>
            <a:tailEnd/>
          </a:ln>
        </p:spPr>
        <p:txBody>
          <a:bodyPr vert="horz" wrap="square" lIns="93145" tIns="46573" rIns="93145" bIns="4657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2" y="8829123"/>
            <a:ext cx="2982418" cy="465743"/>
          </a:xfrm>
          <a:prstGeom prst="rect">
            <a:avLst/>
          </a:prstGeom>
          <a:noFill/>
          <a:ln w="9525">
            <a:noFill/>
            <a:miter lim="800000"/>
            <a:headEnd/>
            <a:tailEnd/>
          </a:ln>
        </p:spPr>
        <p:txBody>
          <a:bodyPr vert="horz" wrap="square" lIns="93145" tIns="46573" rIns="93145" bIns="46573" numCol="1" anchor="b" anchorCtr="0" compatLnSpc="1">
            <a:prstTxWarp prst="textNoShape">
              <a:avLst/>
            </a:prstTxWarp>
          </a:bodyPr>
          <a:lstStyle>
            <a:lvl1pPr defTabSz="913401">
              <a:defRPr sz="1200">
                <a:latin typeface="Calibri" pitchFamily="34"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bwMode="auto">
          <a:xfrm>
            <a:off x="3897903" y="8829123"/>
            <a:ext cx="2982418" cy="465743"/>
          </a:xfrm>
          <a:prstGeom prst="rect">
            <a:avLst/>
          </a:prstGeom>
          <a:noFill/>
          <a:ln w="9525">
            <a:noFill/>
            <a:miter lim="800000"/>
            <a:headEnd/>
            <a:tailEnd/>
          </a:ln>
        </p:spPr>
        <p:txBody>
          <a:bodyPr vert="horz" wrap="square" lIns="93145" tIns="46573" rIns="93145" bIns="46573" numCol="1" anchor="b" anchorCtr="0" compatLnSpc="1">
            <a:prstTxWarp prst="textNoShape">
              <a:avLst/>
            </a:prstTxWarp>
          </a:bodyPr>
          <a:lstStyle>
            <a:lvl1pPr algn="r" defTabSz="913401">
              <a:defRPr sz="1200">
                <a:latin typeface="Calibri" pitchFamily="-111" charset="0"/>
              </a:defRPr>
            </a:lvl1pPr>
          </a:lstStyle>
          <a:p>
            <a:fld id="{36B4252A-5ADE-4726-AF7E-E9EADC640C88}" type="slidenum">
              <a:rPr lang="en-US"/>
              <a:pPr/>
              <a:t>‹#›</a:t>
            </a:fld>
            <a:endParaRPr lang="en-US"/>
          </a:p>
        </p:txBody>
      </p:sp>
    </p:spTree>
    <p:extLst>
      <p:ext uri="{BB962C8B-B14F-4D97-AF65-F5344CB8AC3E}">
        <p14:creationId xmlns:p14="http://schemas.microsoft.com/office/powerpoint/2010/main" val="15189039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11" charset="-128"/>
        <a:cs typeface="ＭＳ Ｐゴシック" pitchFamily="-111"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a:noFill/>
          <a:ln/>
        </p:spPr>
        <p:txBody>
          <a:bodyPr/>
          <a:lstStyle/>
          <a:p>
            <a:pPr eaLnBrk="1" hangingPunct="1">
              <a:spcBef>
                <a:spcPct val="0"/>
              </a:spcBef>
            </a:pPr>
            <a:r>
              <a:rPr lang="en-US" dirty="0"/>
              <a:t>Bring hardcopy of </a:t>
            </a:r>
            <a:r>
              <a:rPr lang="en-US" dirty="0" err="1"/>
              <a:t>MultithreadingSolution</a:t>
            </a:r>
            <a:r>
              <a:rPr lang="en-US"/>
              <a:t> code from CSSE 220</a:t>
            </a:r>
            <a:endParaRPr lang="en-US" dirty="0"/>
          </a:p>
        </p:txBody>
      </p:sp>
      <p:sp>
        <p:nvSpPr>
          <p:cNvPr id="16388" name="Slide Number Placeholder 3"/>
          <p:cNvSpPr>
            <a:spLocks noGrp="1"/>
          </p:cNvSpPr>
          <p:nvPr>
            <p:ph type="sldNum" sz="quarter" idx="5"/>
          </p:nvPr>
        </p:nvSpPr>
        <p:spPr>
          <a:noFill/>
        </p:spPr>
        <p:txBody>
          <a:bodyPr/>
          <a:lstStyle/>
          <a:p>
            <a:fld id="{0AE80923-F7EC-45E2-B35F-158817089866}" type="slidenum">
              <a:rPr lang="en-US"/>
              <a:pPr/>
              <a:t>1</a:t>
            </a:fld>
            <a:endParaRPr lang="en-US"/>
          </a:p>
        </p:txBody>
      </p:sp>
    </p:spTree>
    <p:extLst>
      <p:ext uri="{BB962C8B-B14F-4D97-AF65-F5344CB8AC3E}">
        <p14:creationId xmlns:p14="http://schemas.microsoft.com/office/powerpoint/2010/main" val="294675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p:spPr>
      </p:sp>
      <p:sp>
        <p:nvSpPr>
          <p:cNvPr id="20483" name="Notes Placeholder 2"/>
          <p:cNvSpPr>
            <a:spLocks noGrp="1"/>
          </p:cNvSpPr>
          <p:nvPr>
            <p:ph type="body" idx="1"/>
          </p:nvPr>
        </p:nvSpPr>
        <p:spPr>
          <a:noFill/>
          <a:ln/>
        </p:spPr>
        <p:txBody>
          <a:bodyPr/>
          <a:lstStyle/>
          <a:p>
            <a:r>
              <a:rPr lang="en-US" dirty="0"/>
              <a:t>Q: what does Joe Armstrong mean when he says in his book “The world is concurrent”?</a:t>
            </a:r>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 Concurrent = “operating or occurring at the same time”. We’re used to lots of things happening at once, each able to “think” for itself.  Think about walking down the hallway between classes or driving to Walmart.</a:t>
            </a:r>
            <a:r>
              <a:rPr lang="en-US" sz="1200" b="1" kern="1200" dirty="0">
                <a:solidFill>
                  <a:schemeClr val="tx1"/>
                </a:solidFill>
                <a:effectLst/>
                <a:latin typeface="+mn-lt"/>
                <a:ea typeface="ＭＳ Ｐゴシック" pitchFamily="-111" charset="-128"/>
                <a:cs typeface="ＭＳ Ｐゴシック" pitchFamily="-111" charset="-128"/>
              </a:rPr>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a:solidFill>
                <a:schemeClr val="tx1"/>
              </a:solidFill>
              <a:effectLst/>
              <a:latin typeface="+mn-lt"/>
              <a:ea typeface="ＭＳ Ｐゴシック" pitchFamily="-111" charset="-128"/>
              <a:cs typeface="ＭＳ Ｐゴシック" pitchFamily="-111"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mn-lt"/>
                <a:ea typeface="ＭＳ Ｐゴシック" pitchFamily="-111" charset="-128"/>
                <a:cs typeface="ＭＳ Ｐゴシック" pitchFamily="-111" charset="-128"/>
              </a:rPr>
              <a:t>All around us, many different entities are all operating at the same time, each able to think for itself. </a:t>
            </a:r>
            <a:endParaRPr lang="en-US" sz="1200" kern="1200" dirty="0">
              <a:solidFill>
                <a:schemeClr val="tx1"/>
              </a:solidFill>
              <a:effectLst/>
              <a:latin typeface="+mn-lt"/>
              <a:ea typeface="ＭＳ Ｐゴシック" pitchFamily="-111" charset="-128"/>
              <a:cs typeface="ＭＳ Ｐゴシック" pitchFamily="-111" charset="-128"/>
            </a:endParaRPr>
          </a:p>
          <a:p>
            <a:endParaRPr lang="en-US" dirty="0"/>
          </a:p>
        </p:txBody>
      </p:sp>
      <p:sp>
        <p:nvSpPr>
          <p:cNvPr id="20484" name="Slide Number Placeholder 3"/>
          <p:cNvSpPr>
            <a:spLocks noGrp="1"/>
          </p:cNvSpPr>
          <p:nvPr>
            <p:ph type="sldNum" sz="quarter" idx="5"/>
          </p:nvPr>
        </p:nvSpPr>
        <p:spPr>
          <a:noFill/>
        </p:spPr>
        <p:txBody>
          <a:bodyPr/>
          <a:lstStyle/>
          <a:p>
            <a:fld id="{4D4AE870-83DE-4FD6-9604-5B1CC5428DD6}" type="slidenum">
              <a:rPr lang="en-US"/>
              <a:pPr/>
              <a:t>2</a:t>
            </a:fld>
            <a:endParaRPr lang="en-US"/>
          </a:p>
        </p:txBody>
      </p:sp>
    </p:spTree>
    <p:extLst>
      <p:ext uri="{BB962C8B-B14F-4D97-AF65-F5344CB8AC3E}">
        <p14:creationId xmlns:p14="http://schemas.microsoft.com/office/powerpoint/2010/main" val="1487762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a:noFill/>
          <a:ln/>
        </p:spPr>
        <p:txBody>
          <a:bodyPr/>
          <a:lstStyle/>
          <a:p>
            <a:r>
              <a:rPr lang="en-US" dirty="0"/>
              <a:t>Q: a) What’s a “time slice”?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mn-lt"/>
                <a:ea typeface="ＭＳ Ｐゴシック" pitchFamily="-111" charset="-128"/>
                <a:cs typeface="ＭＳ Ｐゴシック" pitchFamily="-111" charset="-128"/>
              </a:rPr>
              <a:t>A short segment of time in which a thread on a computer can run. </a:t>
            </a:r>
            <a:endParaRPr lang="en-US" sz="1200" kern="1200" dirty="0">
              <a:solidFill>
                <a:schemeClr val="tx1"/>
              </a:solidFill>
              <a:effectLst/>
              <a:latin typeface="+mn-lt"/>
              <a:ea typeface="ＭＳ Ｐゴシック" pitchFamily="-111" charset="-128"/>
              <a:cs typeface="ＭＳ Ｐゴシック" pitchFamily="-111" charset="-128"/>
            </a:endParaRPr>
          </a:p>
          <a:p>
            <a:endParaRPr lang="en-US" dirty="0"/>
          </a:p>
          <a:p>
            <a:r>
              <a:rPr lang="en-US" dirty="0"/>
              <a:t>B) How do time slices make it appear that a single processor is running multiple pieces of code simultaneously?</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mn-lt"/>
                <a:ea typeface="ＭＳ Ｐゴシック" pitchFamily="-111" charset="-128"/>
                <a:cs typeface="ＭＳ Ｐゴシック" pitchFamily="-111" charset="-128"/>
              </a:rPr>
              <a:t>The timing of each slice is very short (</a:t>
            </a:r>
            <a:r>
              <a:rPr lang="en-US" sz="1200" b="1" kern="1200" dirty="0" err="1">
                <a:solidFill>
                  <a:schemeClr val="tx1"/>
                </a:solidFill>
                <a:effectLst/>
                <a:latin typeface="+mn-lt"/>
                <a:ea typeface="ＭＳ Ｐゴシック" pitchFamily="-111" charset="-128"/>
                <a:cs typeface="ＭＳ Ｐゴシック" pitchFamily="-111" charset="-128"/>
              </a:rPr>
              <a:t>millisecs</a:t>
            </a:r>
            <a:r>
              <a:rPr lang="en-US" sz="1200" b="1" kern="1200" dirty="0">
                <a:solidFill>
                  <a:schemeClr val="tx1"/>
                </a:solidFill>
                <a:effectLst/>
                <a:latin typeface="+mn-lt"/>
                <a:ea typeface="ＭＳ Ｐゴシック" pitchFamily="-111" charset="-128"/>
                <a:cs typeface="ＭＳ Ｐゴシック" pitchFamily="-111" charset="-128"/>
              </a:rPr>
              <a:t>), and different</a:t>
            </a:r>
            <a:r>
              <a:rPr lang="en-US" sz="1200" b="1" kern="1200" baseline="0" dirty="0">
                <a:solidFill>
                  <a:schemeClr val="tx1"/>
                </a:solidFill>
                <a:effectLst/>
                <a:latin typeface="+mn-lt"/>
                <a:ea typeface="ＭＳ Ｐゴシック" pitchFamily="-111" charset="-128"/>
                <a:cs typeface="ＭＳ Ｐゴシック" pitchFamily="-111" charset="-128"/>
              </a:rPr>
              <a:t> </a:t>
            </a:r>
            <a:r>
              <a:rPr lang="en-US" sz="1200" b="1" kern="1200" dirty="0">
                <a:solidFill>
                  <a:schemeClr val="tx1"/>
                </a:solidFill>
                <a:effectLst/>
                <a:latin typeface="+mn-lt"/>
                <a:ea typeface="ＭＳ Ｐゴシック" pitchFamily="-111" charset="-128"/>
                <a:cs typeface="ＭＳ Ｐゴシック" pitchFamily="-111" charset="-128"/>
              </a:rPr>
              <a:t>thread’s slices are interwoven, so each makes progress every second. </a:t>
            </a:r>
            <a:endParaRPr lang="en-US" sz="1200" kern="1200" dirty="0">
              <a:solidFill>
                <a:schemeClr val="tx1"/>
              </a:solidFill>
              <a:effectLst/>
              <a:latin typeface="+mn-lt"/>
              <a:ea typeface="ＭＳ Ｐゴシック" pitchFamily="-111" charset="-128"/>
              <a:cs typeface="ＭＳ Ｐゴシック" pitchFamily="-111" charset="-128"/>
            </a:endParaRPr>
          </a:p>
          <a:p>
            <a:endParaRPr lang="en-US" dirty="0"/>
          </a:p>
        </p:txBody>
      </p:sp>
      <p:sp>
        <p:nvSpPr>
          <p:cNvPr id="22532" name="Slide Number Placeholder 3"/>
          <p:cNvSpPr>
            <a:spLocks noGrp="1"/>
          </p:cNvSpPr>
          <p:nvPr>
            <p:ph type="sldNum" sz="quarter" idx="5"/>
          </p:nvPr>
        </p:nvSpPr>
        <p:spPr>
          <a:noFill/>
        </p:spPr>
        <p:txBody>
          <a:bodyPr/>
          <a:lstStyle/>
          <a:p>
            <a:fld id="{05313FC4-96ED-45F2-9BBA-FE3BD175B1D4}" type="slidenum">
              <a:rPr lang="en-US"/>
              <a:pPr/>
              <a:t>3</a:t>
            </a:fld>
            <a:endParaRPr lang="en-US"/>
          </a:p>
        </p:txBody>
      </p:sp>
    </p:spTree>
    <p:extLst>
      <p:ext uri="{BB962C8B-B14F-4D97-AF65-F5344CB8AC3E}">
        <p14:creationId xmlns:p14="http://schemas.microsoft.com/office/powerpoint/2010/main" val="1880548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a:noFill/>
          <a:ln/>
        </p:spPr>
        <p:txBody>
          <a:bodyPr/>
          <a:lstStyle/>
          <a:p>
            <a:r>
              <a:rPr lang="en-US" dirty="0"/>
              <a:t>Explain the basic idea, give </a:t>
            </a:r>
            <a:r>
              <a:rPr lang="en-US"/>
              <a:t>students time </a:t>
            </a:r>
            <a:r>
              <a:rPr lang="en-US" dirty="0"/>
              <a:t>for quiz questions</a:t>
            </a:r>
          </a:p>
          <a:p>
            <a:endParaRPr lang="en-US" dirty="0"/>
          </a:p>
          <a:p>
            <a:r>
              <a:rPr lang="en-US" dirty="0"/>
              <a:t>Q: Thread and </a:t>
            </a:r>
            <a:r>
              <a:rPr lang="en-US" dirty="0" err="1"/>
              <a:t>Runnable</a:t>
            </a:r>
            <a:r>
              <a:rPr lang="en-US" dirty="0"/>
              <a:t> seem very similar.  Why do we pass an instance of our class that implements </a:t>
            </a:r>
            <a:r>
              <a:rPr lang="en-US" dirty="0" err="1"/>
              <a:t>Runnable</a:t>
            </a:r>
            <a:r>
              <a:rPr lang="en-US" dirty="0"/>
              <a:t> to a Thread and call start()?  Wouldn’t it be simpler to just call our object’s run() method?</a:t>
            </a:r>
          </a:p>
          <a:p>
            <a:endParaRPr lang="en-US" dirty="0"/>
          </a:p>
          <a:p>
            <a:r>
              <a:rPr lang="en-US" dirty="0"/>
              <a:t>After fixing </a:t>
            </a:r>
            <a:r>
              <a:rPr lang="en-US" dirty="0" err="1"/>
              <a:t>chatter.Ranter</a:t>
            </a:r>
            <a:r>
              <a:rPr lang="en-US" dirty="0"/>
              <a:t>, add code to </a:t>
            </a:r>
            <a:r>
              <a:rPr lang="en-US" dirty="0" err="1"/>
              <a:t>chatter.Main</a:t>
            </a:r>
            <a:endParaRPr lang="en-US" dirty="0"/>
          </a:p>
        </p:txBody>
      </p:sp>
      <p:sp>
        <p:nvSpPr>
          <p:cNvPr id="24580" name="Slide Number Placeholder 3"/>
          <p:cNvSpPr>
            <a:spLocks noGrp="1"/>
          </p:cNvSpPr>
          <p:nvPr>
            <p:ph type="sldNum" sz="quarter" idx="5"/>
          </p:nvPr>
        </p:nvSpPr>
        <p:spPr>
          <a:noFill/>
        </p:spPr>
        <p:txBody>
          <a:bodyPr/>
          <a:lstStyle/>
          <a:p>
            <a:fld id="{45DAFE93-7A23-4417-A743-EA6AC784E838}" type="slidenum">
              <a:rPr lang="en-US"/>
              <a:pPr/>
              <a:t>4</a:t>
            </a:fld>
            <a:endParaRPr lang="en-US"/>
          </a:p>
        </p:txBody>
      </p:sp>
    </p:spTree>
    <p:extLst>
      <p:ext uri="{BB962C8B-B14F-4D97-AF65-F5344CB8AC3E}">
        <p14:creationId xmlns:p14="http://schemas.microsoft.com/office/powerpoint/2010/main" val="1481580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Multithreading/animation package. Demo with button, then add Timer</a:t>
            </a:r>
            <a:r>
              <a:rPr lang="en-US" baseline="0" dirty="0"/>
              <a:t> per TODO item. Then add thread per TODO item.</a:t>
            </a:r>
          </a:p>
          <a:p>
            <a:endParaRPr lang="en-US" baseline="0" dirty="0"/>
          </a:p>
          <a:p>
            <a:r>
              <a:rPr lang="en-US" baseline="0" dirty="0"/>
              <a:t>All coding in class done in </a:t>
            </a:r>
            <a:r>
              <a:rPr lang="en-US" baseline="0" dirty="0" err="1"/>
              <a:t>animation.Main</a:t>
            </a:r>
            <a:endParaRPr lang="en-US" dirty="0"/>
          </a:p>
        </p:txBody>
      </p:sp>
      <p:sp>
        <p:nvSpPr>
          <p:cNvPr id="4" name="Slide Number Placeholder 3"/>
          <p:cNvSpPr>
            <a:spLocks noGrp="1"/>
          </p:cNvSpPr>
          <p:nvPr>
            <p:ph type="sldNum" sz="quarter" idx="10"/>
          </p:nvPr>
        </p:nvSpPr>
        <p:spPr/>
        <p:txBody>
          <a:bodyPr/>
          <a:lstStyle/>
          <a:p>
            <a:fld id="{36B4252A-5ADE-4726-AF7E-E9EADC640C88}" type="slidenum">
              <a:rPr lang="en-US" smtClean="0"/>
              <a:pPr/>
              <a:t>5</a:t>
            </a:fld>
            <a:endParaRPr lang="en-US"/>
          </a:p>
        </p:txBody>
      </p:sp>
    </p:spTree>
    <p:extLst>
      <p:ext uri="{BB962C8B-B14F-4D97-AF65-F5344CB8AC3E}">
        <p14:creationId xmlns:p14="http://schemas.microsoft.com/office/powerpoint/2010/main" val="3041061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Image is supposedly the World’</a:t>
            </a:r>
            <a:r>
              <a:rPr lang="en-US" b="1" dirty="0"/>
              <a:t>s Largest Ball of Twine</a:t>
            </a:r>
            <a:r>
              <a:rPr lang="en-US" dirty="0"/>
              <a:t>. Twine/thread,</a:t>
            </a:r>
            <a:r>
              <a:rPr lang="en-US" baseline="0" dirty="0"/>
              <a:t> get it?</a:t>
            </a:r>
            <a:endParaRPr lang="en-US" dirty="0"/>
          </a:p>
          <a:p>
            <a:r>
              <a:rPr lang="en-US" dirty="0"/>
              <a:t>In Cawker City, Kansas -- </a:t>
            </a:r>
            <a:r>
              <a:rPr lang="en-US" sz="1200" b="0" i="0" kern="1200" dirty="0">
                <a:solidFill>
                  <a:schemeClr val="tx1"/>
                </a:solidFill>
                <a:effectLst/>
                <a:latin typeface="+mn-lt"/>
                <a:ea typeface="ＭＳ Ｐゴシック" pitchFamily="-111" charset="-128"/>
                <a:cs typeface="ＭＳ Ｐゴシック" pitchFamily="-111" charset="-128"/>
              </a:rPr>
              <a:t>1,600,000 feet of twine rolled into a sphere 11 feet in diameter.</a:t>
            </a:r>
            <a:endParaRPr lang="en-US" dirty="0"/>
          </a:p>
        </p:txBody>
      </p:sp>
      <p:sp>
        <p:nvSpPr>
          <p:cNvPr id="4" name="Slide Number Placeholder 3"/>
          <p:cNvSpPr>
            <a:spLocks noGrp="1"/>
          </p:cNvSpPr>
          <p:nvPr>
            <p:ph type="sldNum" sz="quarter" idx="10"/>
          </p:nvPr>
        </p:nvSpPr>
        <p:spPr/>
        <p:txBody>
          <a:bodyPr/>
          <a:lstStyle/>
          <a:p>
            <a:fld id="{36B4252A-5ADE-4726-AF7E-E9EADC640C88}" type="slidenum">
              <a:rPr lang="en-US" smtClean="0"/>
              <a:pPr/>
              <a:t>6</a:t>
            </a:fld>
            <a:endParaRPr lang="en-US"/>
          </a:p>
        </p:txBody>
      </p:sp>
    </p:spTree>
    <p:extLst>
      <p:ext uri="{BB962C8B-B14F-4D97-AF65-F5344CB8AC3E}">
        <p14:creationId xmlns:p14="http://schemas.microsoft.com/office/powerpoint/2010/main" val="729726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a:noFill/>
          <a:ln/>
        </p:spPr>
        <p:txBody>
          <a:bodyPr/>
          <a:lstStyle/>
          <a:p>
            <a:r>
              <a:rPr lang="en-US" dirty="0"/>
              <a:t>Look at </a:t>
            </a:r>
            <a:r>
              <a:rPr lang="en-US" dirty="0" err="1"/>
              <a:t>BallsWithThreads</a:t>
            </a:r>
            <a:r>
              <a:rPr lang="en-US" dirty="0"/>
              <a:t> example.  Walk through the various thread uses:</a:t>
            </a:r>
          </a:p>
          <a:p>
            <a:r>
              <a:rPr lang="en-US" dirty="0"/>
              <a:t> - one for each ball</a:t>
            </a:r>
          </a:p>
          <a:p>
            <a:r>
              <a:rPr lang="en-US" dirty="0"/>
              <a:t> - one for the display updating </a:t>
            </a:r>
          </a:p>
          <a:p>
            <a:endParaRPr lang="en-US" dirty="0"/>
          </a:p>
          <a:p>
            <a:r>
              <a:rPr lang="en-US" baseline="0" dirty="0"/>
              <a:t>Just change the run() method in </a:t>
            </a:r>
            <a:r>
              <a:rPr lang="en-US" baseline="0" dirty="0" err="1"/>
              <a:t>BallWithMass.java</a:t>
            </a:r>
            <a:r>
              <a:rPr lang="en-US" baseline="0" dirty="0"/>
              <a:t> and then right-clicking will give the red ball with the mass effect.</a:t>
            </a:r>
            <a:endParaRPr lang="en-US" dirty="0"/>
          </a:p>
          <a:p>
            <a:endParaRPr lang="en-US" dirty="0"/>
          </a:p>
        </p:txBody>
      </p:sp>
      <p:sp>
        <p:nvSpPr>
          <p:cNvPr id="26628" name="Slide Number Placeholder 3"/>
          <p:cNvSpPr>
            <a:spLocks noGrp="1"/>
          </p:cNvSpPr>
          <p:nvPr>
            <p:ph type="sldNum" sz="quarter" idx="5"/>
          </p:nvPr>
        </p:nvSpPr>
        <p:spPr>
          <a:noFill/>
        </p:spPr>
        <p:txBody>
          <a:bodyPr/>
          <a:lstStyle/>
          <a:p>
            <a:fld id="{EFC21328-A10C-4D19-8016-1C46A1F12DE6}" type="slidenum">
              <a:rPr lang="en-US"/>
              <a:pPr/>
              <a:t>7</a:t>
            </a:fld>
            <a:endParaRPr lang="en-US"/>
          </a:p>
        </p:txBody>
      </p:sp>
    </p:spTree>
    <p:extLst>
      <p:ext uri="{BB962C8B-B14F-4D97-AF65-F5344CB8AC3E}">
        <p14:creationId xmlns:p14="http://schemas.microsoft.com/office/powerpoint/2010/main" val="3806592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B4252A-5ADE-4726-AF7E-E9EADC640C88}" type="slidenum">
              <a:rPr lang="en-US" smtClean="0"/>
              <a:pPr/>
              <a:t>8</a:t>
            </a:fld>
            <a:endParaRPr lang="en-US"/>
          </a:p>
        </p:txBody>
      </p:sp>
    </p:spTree>
    <p:extLst>
      <p:ext uri="{BB962C8B-B14F-4D97-AF65-F5344CB8AC3E}">
        <p14:creationId xmlns:p14="http://schemas.microsoft.com/office/powerpoint/2010/main" val="1375710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3E6E5DC-7A70-4CAB-B8CA-FD7CFBA6DDCF}" type="datetime1">
              <a:rPr lang="en-US" smtClean="0"/>
              <a:pPr/>
              <a:t>6/19/18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5E279A9-3DEE-405E-A3ED-1337E6526E50}" type="slidenum">
              <a:rPr lang="en-US" smtClean="0"/>
              <a:pPr/>
              <a:t>‹#›</a:t>
            </a:fld>
            <a:endParaRPr lang="en-US"/>
          </a:p>
        </p:txBody>
      </p:sp>
    </p:spTree>
    <p:extLst>
      <p:ext uri="{BB962C8B-B14F-4D97-AF65-F5344CB8AC3E}">
        <p14:creationId xmlns:p14="http://schemas.microsoft.com/office/powerpoint/2010/main" val="292816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C58A64-F6CF-4D4F-A14E-4E9A6689521C}" type="datetime1">
              <a:rPr lang="en-US" smtClean="0"/>
              <a:pPr/>
              <a:t>6/19/18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8FE06D9-6568-4CC7-A897-8E442FE2D5DD}" type="slidenum">
              <a:rPr lang="en-US" smtClean="0"/>
              <a:pPr/>
              <a:t>‹#›</a:t>
            </a:fld>
            <a:endParaRPr lang="en-US"/>
          </a:p>
        </p:txBody>
      </p:sp>
    </p:spTree>
    <p:extLst>
      <p:ext uri="{BB962C8B-B14F-4D97-AF65-F5344CB8AC3E}">
        <p14:creationId xmlns:p14="http://schemas.microsoft.com/office/powerpoint/2010/main" val="116335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A961FD-7946-4EF3-8B09-2E96C5099CE1}" type="datetime1">
              <a:rPr lang="en-US" smtClean="0"/>
              <a:pPr/>
              <a:t>6/19/18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F0F5F2C-5211-44E5-BB1B-6C1BB3133E43}" type="slidenum">
              <a:rPr lang="en-US" smtClean="0"/>
              <a:pPr/>
              <a:t>‹#›</a:t>
            </a:fld>
            <a:endParaRPr lang="en-US"/>
          </a:p>
        </p:txBody>
      </p:sp>
    </p:spTree>
    <p:extLst>
      <p:ext uri="{BB962C8B-B14F-4D97-AF65-F5344CB8AC3E}">
        <p14:creationId xmlns:p14="http://schemas.microsoft.com/office/powerpoint/2010/main" val="2335991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0E03A8-3A50-4824-93B1-5AB2817A85E6}" type="datetime1">
              <a:rPr lang="en-US" smtClean="0"/>
              <a:pPr/>
              <a:t>6/19/18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AA7FD1A-4189-457E-B97C-F61512EFD486}" type="slidenum">
              <a:rPr lang="en-US" smtClean="0"/>
              <a:pPr/>
              <a:t>‹#›</a:t>
            </a:fld>
            <a:endParaRPr lang="en-US"/>
          </a:p>
        </p:txBody>
      </p:sp>
    </p:spTree>
    <p:extLst>
      <p:ext uri="{BB962C8B-B14F-4D97-AF65-F5344CB8AC3E}">
        <p14:creationId xmlns:p14="http://schemas.microsoft.com/office/powerpoint/2010/main" val="408323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EE78C3-2E3E-4EDD-A8FC-A11FEA9CDF04}" type="datetime1">
              <a:rPr lang="en-US" smtClean="0"/>
              <a:pPr/>
              <a:t>6/19/18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B010310-F82F-4A8F-9F78-25E7EF64361E}" type="slidenum">
              <a:rPr lang="en-US" smtClean="0"/>
              <a:pPr/>
              <a:t>‹#›</a:t>
            </a:fld>
            <a:endParaRPr lang="en-US"/>
          </a:p>
        </p:txBody>
      </p:sp>
    </p:spTree>
    <p:extLst>
      <p:ext uri="{BB962C8B-B14F-4D97-AF65-F5344CB8AC3E}">
        <p14:creationId xmlns:p14="http://schemas.microsoft.com/office/powerpoint/2010/main" val="68808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AD6738-AE48-490E-BA60-16B31C3E5798}" type="datetime1">
              <a:rPr lang="en-US" smtClean="0"/>
              <a:pPr/>
              <a:t>6/19/18</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69E52F2D-BD7E-4068-B307-13356AE7A81B}" type="slidenum">
              <a:rPr lang="en-US" smtClean="0"/>
              <a:pPr/>
              <a:t>‹#›</a:t>
            </a:fld>
            <a:endParaRPr lang="en-US"/>
          </a:p>
        </p:txBody>
      </p:sp>
    </p:spTree>
    <p:extLst>
      <p:ext uri="{BB962C8B-B14F-4D97-AF65-F5344CB8AC3E}">
        <p14:creationId xmlns:p14="http://schemas.microsoft.com/office/powerpoint/2010/main" val="431304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137309-80BC-4890-B91A-AB9885E172E5}" type="datetime1">
              <a:rPr lang="en-US" smtClean="0"/>
              <a:pPr/>
              <a:t>6/19/18</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91A8C143-3083-4165-877B-73F388BB2AA7}" type="slidenum">
              <a:rPr lang="en-US" smtClean="0"/>
              <a:pPr/>
              <a:t>‹#›</a:t>
            </a:fld>
            <a:endParaRPr lang="en-US"/>
          </a:p>
        </p:txBody>
      </p:sp>
    </p:spTree>
    <p:extLst>
      <p:ext uri="{BB962C8B-B14F-4D97-AF65-F5344CB8AC3E}">
        <p14:creationId xmlns:p14="http://schemas.microsoft.com/office/powerpoint/2010/main" val="3888626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C16A63-0F78-4E9D-81E4-A84E1F25A0A3}" type="datetime1">
              <a:rPr lang="en-US" smtClean="0"/>
              <a:pPr/>
              <a:t>6/19/18</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61145B1-AB7B-41C8-8F02-97E53B40159D}" type="slidenum">
              <a:rPr lang="en-US" smtClean="0"/>
              <a:pPr/>
              <a:t>‹#›</a:t>
            </a:fld>
            <a:endParaRPr lang="en-US"/>
          </a:p>
        </p:txBody>
      </p:sp>
    </p:spTree>
    <p:extLst>
      <p:ext uri="{BB962C8B-B14F-4D97-AF65-F5344CB8AC3E}">
        <p14:creationId xmlns:p14="http://schemas.microsoft.com/office/powerpoint/2010/main" val="483039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FF9E9-979C-4422-A1BB-1DC64426F0DA}" type="datetime1">
              <a:rPr lang="en-US" smtClean="0"/>
              <a:pPr/>
              <a:t>6/19/18</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26CD4611-C3B2-4DA2-BEBE-7E1D4A958E2C}" type="slidenum">
              <a:rPr lang="en-US" smtClean="0"/>
              <a:pPr/>
              <a:t>‹#›</a:t>
            </a:fld>
            <a:endParaRPr lang="en-US"/>
          </a:p>
        </p:txBody>
      </p:sp>
    </p:spTree>
    <p:extLst>
      <p:ext uri="{BB962C8B-B14F-4D97-AF65-F5344CB8AC3E}">
        <p14:creationId xmlns:p14="http://schemas.microsoft.com/office/powerpoint/2010/main" val="2517556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B7020D-910B-4676-A902-AD52382F28B6}" type="datetime1">
              <a:rPr lang="en-US" smtClean="0"/>
              <a:pPr/>
              <a:t>6/19/18</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8F5050B1-62D7-446A-A93A-BF045FB72359}" type="slidenum">
              <a:rPr lang="en-US" smtClean="0"/>
              <a:pPr/>
              <a:t>‹#›</a:t>
            </a:fld>
            <a:endParaRPr lang="en-US"/>
          </a:p>
        </p:txBody>
      </p:sp>
    </p:spTree>
    <p:extLst>
      <p:ext uri="{BB962C8B-B14F-4D97-AF65-F5344CB8AC3E}">
        <p14:creationId xmlns:p14="http://schemas.microsoft.com/office/powerpoint/2010/main" val="1184374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95FF79-924D-47D6-A727-6A03000C0C91}" type="datetime1">
              <a:rPr lang="en-US" smtClean="0"/>
              <a:pPr/>
              <a:t>6/19/18</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1239942E-C3EC-459D-A3C4-71A098A98962}" type="slidenum">
              <a:rPr lang="en-US" smtClean="0"/>
              <a:pPr/>
              <a:t>‹#›</a:t>
            </a:fld>
            <a:endParaRPr lang="en-US"/>
          </a:p>
        </p:txBody>
      </p:sp>
    </p:spTree>
    <p:extLst>
      <p:ext uri="{BB962C8B-B14F-4D97-AF65-F5344CB8AC3E}">
        <p14:creationId xmlns:p14="http://schemas.microsoft.com/office/powerpoint/2010/main" val="2183355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1E304D-C692-4D58-A925-D35D66927263}" type="datetime1">
              <a:rPr lang="en-US" smtClean="0"/>
              <a:pPr/>
              <a:t>6/19/18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F1AF9C-A98B-4538-9C1F-470DAC7B204F}" type="slidenum">
              <a:rPr lang="en-US" smtClean="0"/>
              <a:pPr/>
              <a:t>‹#›</a:t>
            </a:fld>
            <a:endParaRPr lang="en-US"/>
          </a:p>
        </p:txBody>
      </p:sp>
    </p:spTree>
    <p:extLst>
      <p:ext uri="{BB962C8B-B14F-4D97-AF65-F5344CB8AC3E}">
        <p14:creationId xmlns:p14="http://schemas.microsoft.com/office/powerpoint/2010/main" val="3584925253"/>
      </p:ext>
    </p:extLst>
  </p:cSld>
  <p:clrMap bg1="lt1" tx1="dk1" bg2="lt2" tx2="dk2" accent1="accent1" accent2="accent2" accent3="accent3" accent4="accent4" accent5="accent5" accent6="accent6" hlink="hlink" folHlink="folHlink"/>
  <p:sldLayoutIdLst>
    <p:sldLayoutId id="2147484630" r:id="rId1"/>
    <p:sldLayoutId id="2147484631" r:id="rId2"/>
    <p:sldLayoutId id="2147484632" r:id="rId3"/>
    <p:sldLayoutId id="2147484633" r:id="rId4"/>
    <p:sldLayoutId id="2147484634" r:id="rId5"/>
    <p:sldLayoutId id="2147484635" r:id="rId6"/>
    <p:sldLayoutId id="2147484636" r:id="rId7"/>
    <p:sldLayoutId id="2147484637" r:id="rId8"/>
    <p:sldLayoutId id="2147484638" r:id="rId9"/>
    <p:sldLayoutId id="2147484639" r:id="rId10"/>
    <p:sldLayoutId id="214748464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lstStyle/>
          <a:p>
            <a:pPr eaLnBrk="1" fontAlgn="auto" hangingPunct="1">
              <a:spcAft>
                <a:spcPts val="0"/>
              </a:spcAft>
              <a:defRPr/>
            </a:pPr>
            <a:r>
              <a:rPr lang="en-US" dirty="0">
                <a:ea typeface="+mj-ea"/>
                <a:cs typeface="+mj-cs"/>
              </a:rPr>
              <a:t>Gravity Ball</a:t>
            </a:r>
          </a:p>
        </p:txBody>
      </p:sp>
      <p:sp>
        <p:nvSpPr>
          <p:cNvPr id="15363" name="Rectangle 2"/>
          <p:cNvSpPr>
            <a:spLocks noGrp="1"/>
          </p:cNvSpPr>
          <p:nvPr>
            <p:ph type="subTitle" idx="1"/>
          </p:nvPr>
        </p:nvSpPr>
        <p:spPr/>
        <p:txBody>
          <a:bodyPr/>
          <a:lstStyle/>
          <a:p>
            <a:pPr marR="0" eaLnBrk="1" hangingPunct="1">
              <a:lnSpc>
                <a:spcPct val="90000"/>
              </a:lnSpc>
            </a:pPr>
            <a:r>
              <a:rPr lang="en-US" sz="2500" dirty="0"/>
              <a:t>Multithreading</a:t>
            </a:r>
          </a:p>
          <a:p>
            <a:pPr marR="0" eaLnBrk="1" hangingPunct="1">
              <a:lnSpc>
                <a:spcPct val="90000"/>
              </a:lnSpc>
            </a:pPr>
            <a:br>
              <a:rPr lang="en-US" sz="2500" dirty="0"/>
            </a:br>
            <a:endParaRPr lang="en-US" sz="2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ea typeface="+mj-ea"/>
                <a:cs typeface="+mj-cs"/>
              </a:rPr>
              <a:t>The World is Concurrent</a:t>
            </a:r>
          </a:p>
        </p:txBody>
      </p:sp>
      <p:sp>
        <p:nvSpPr>
          <p:cNvPr id="19459" name="Text Placeholder 4"/>
          <p:cNvSpPr>
            <a:spLocks noGrp="1"/>
          </p:cNvSpPr>
          <p:nvPr>
            <p:ph type="body" idx="1"/>
          </p:nvPr>
        </p:nvSpPr>
        <p:spPr/>
        <p:txBody>
          <a:bodyPr/>
          <a:lstStyle/>
          <a:p>
            <a:r>
              <a:rPr lang="en-US" dirty="0"/>
              <a:t>Joe Armstrong,</a:t>
            </a:r>
            <a:br>
              <a:rPr lang="en-US" dirty="0"/>
            </a:br>
            <a:r>
              <a:rPr lang="en-US" i="1" dirty="0"/>
              <a:t>Programming in </a:t>
            </a:r>
            <a:r>
              <a:rPr lang="en-US" i="1" dirty="0" err="1"/>
              <a:t>Erlang</a:t>
            </a:r>
            <a:endParaRPr lang="en-US"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ea typeface="+mj-ea"/>
                <a:cs typeface="+mj-cs"/>
              </a:rPr>
              <a:t>Multithreading</a:t>
            </a:r>
          </a:p>
        </p:txBody>
      </p:sp>
      <p:sp>
        <p:nvSpPr>
          <p:cNvPr id="21506" name="Content Placeholder 4"/>
          <p:cNvSpPr>
            <a:spLocks noGrp="1"/>
          </p:cNvSpPr>
          <p:nvPr>
            <p:ph idx="1"/>
          </p:nvPr>
        </p:nvSpPr>
        <p:spPr/>
        <p:txBody>
          <a:bodyPr>
            <a:normAutofit fontScale="85000" lnSpcReduction="20000"/>
          </a:bodyPr>
          <a:lstStyle/>
          <a:p>
            <a:r>
              <a:rPr lang="en-US" dirty="0"/>
              <a:t>A technique to:</a:t>
            </a:r>
          </a:p>
          <a:p>
            <a:pPr lvl="1"/>
            <a:r>
              <a:rPr lang="en-US" dirty="0">
                <a:ea typeface="ＭＳ Ｐゴシック" pitchFamily="-111" charset="-128"/>
              </a:rPr>
              <a:t>Run multiple pieces of code “simultaneously” on a single computer</a:t>
            </a:r>
          </a:p>
          <a:p>
            <a:pPr lvl="1"/>
            <a:endParaRPr lang="en-US" dirty="0">
              <a:ea typeface="ＭＳ Ｐゴシック" pitchFamily="-111" charset="-128"/>
            </a:endParaRPr>
          </a:p>
          <a:p>
            <a:pPr lvl="1"/>
            <a:endParaRPr lang="en-US" dirty="0">
              <a:ea typeface="ＭＳ Ｐゴシック" pitchFamily="-111" charset="-128"/>
            </a:endParaRPr>
          </a:p>
          <a:p>
            <a:pPr lvl="1"/>
            <a:endParaRPr lang="en-US" dirty="0">
              <a:ea typeface="ＭＳ Ｐゴシック" pitchFamily="-111" charset="-128"/>
            </a:endParaRPr>
          </a:p>
          <a:p>
            <a:pPr lvl="1"/>
            <a:endParaRPr lang="en-US" dirty="0">
              <a:ea typeface="ＭＳ Ｐゴシック" pitchFamily="-111" charset="-128"/>
            </a:endParaRPr>
          </a:p>
          <a:p>
            <a:pPr lvl="1"/>
            <a:endParaRPr lang="en-US" dirty="0">
              <a:ea typeface="ＭＳ Ｐゴシック" pitchFamily="-111" charset="-128"/>
            </a:endParaRPr>
          </a:p>
          <a:p>
            <a:pPr lvl="1"/>
            <a:endParaRPr lang="en-US" dirty="0">
              <a:ea typeface="ＭＳ Ｐゴシック" pitchFamily="-111" charset="-128"/>
            </a:endParaRPr>
          </a:p>
          <a:p>
            <a:pPr lvl="1"/>
            <a:endParaRPr lang="en-US" dirty="0">
              <a:ea typeface="ＭＳ Ｐゴシック" pitchFamily="-111" charset="-128"/>
            </a:endParaRPr>
          </a:p>
          <a:p>
            <a:pPr lvl="1"/>
            <a:r>
              <a:rPr lang="en-US" dirty="0">
                <a:ea typeface="ＭＳ Ｐゴシック" pitchFamily="-111" charset="-128"/>
              </a:rPr>
              <a:t>Run different parts of a program on different processor cores</a:t>
            </a:r>
          </a:p>
        </p:txBody>
      </p:sp>
      <p:graphicFrame>
        <p:nvGraphicFramePr>
          <p:cNvPr id="6" name="Table 5"/>
          <p:cNvGraphicFramePr>
            <a:graphicFrameLocks noGrp="1"/>
          </p:cNvGraphicFramePr>
          <p:nvPr/>
        </p:nvGraphicFramePr>
        <p:xfrm>
          <a:off x="914400" y="3048000"/>
          <a:ext cx="7589837" cy="1981200"/>
        </p:xfrm>
        <a:graphic>
          <a:graphicData uri="http://schemas.openxmlformats.org/drawingml/2006/table">
            <a:tbl>
              <a:tblPr/>
              <a:tblGrid>
                <a:gridCol w="1189037">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gridCol w="457200">
                  <a:extLst>
                    <a:ext uri="{9D8B030D-6E8A-4147-A177-3AD203B41FA5}">
                      <a16:colId xmlns:a16="http://schemas.microsoft.com/office/drawing/2014/main" val="20011"/>
                    </a:ext>
                  </a:extLst>
                </a:gridCol>
                <a:gridCol w="457200">
                  <a:extLst>
                    <a:ext uri="{9D8B030D-6E8A-4147-A177-3AD203B41FA5}">
                      <a16:colId xmlns:a16="http://schemas.microsoft.com/office/drawing/2014/main" val="20012"/>
                    </a:ext>
                  </a:extLst>
                </a:gridCol>
                <a:gridCol w="457200">
                  <a:extLst>
                    <a:ext uri="{9D8B030D-6E8A-4147-A177-3AD203B41FA5}">
                      <a16:colId xmlns:a16="http://schemas.microsoft.com/office/drawing/2014/main" val="20013"/>
                    </a:ext>
                  </a:extLst>
                </a:gridCol>
                <a:gridCol w="457200">
                  <a:extLst>
                    <a:ext uri="{9D8B030D-6E8A-4147-A177-3AD203B41FA5}">
                      <a16:colId xmlns:a16="http://schemas.microsoft.com/office/drawing/2014/main" val="20014"/>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Lucida Sans Unicode" pitchFamily="-111" charset="-52"/>
                          <a:cs typeface="Arial" charset="0"/>
                        </a:rPr>
                        <a:t>Time </a:t>
                      </a:r>
                      <a:r>
                        <a:rPr kumimoji="0" lang="en-US" sz="1800" b="0" i="0" u="none" strike="noStrike" cap="none" normalizeH="0" baseline="0" dirty="0">
                          <a:ln>
                            <a:noFill/>
                          </a:ln>
                          <a:solidFill>
                            <a:schemeClr val="tx1"/>
                          </a:solidFill>
                          <a:effectLst/>
                          <a:latin typeface="Lucida Sans Unicode" pitchFamily="-111" charset="-52"/>
                          <a:cs typeface="Arial" charset="0"/>
                          <a:sym typeface="Wingdings" charset="2"/>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Lucida Sans Unicode" pitchFamily="-111" charset="-52"/>
                          <a:cs typeface="Arial" charset="0"/>
                          <a:sym typeface="Wingdings" charset="2"/>
                        </a:rPr>
                        <a:t>Slices</a:t>
                      </a:r>
                      <a:endParaRPr kumimoji="0" lang="en-US" sz="1800" b="0" i="0" u="none" strike="noStrike" cap="none" normalizeH="0" baseline="0" dirty="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8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Lucida Sans Unicode" pitchFamily="-111" charset="-52"/>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8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Lucida Sans Unicode" pitchFamily="-111" charset="-52"/>
                          <a:cs typeface="Arial" charset="0"/>
                        </a:rPr>
                        <a:t>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8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Lucida Sans Unicode" pitchFamily="-111" charset="-52"/>
                          <a:cs typeface="Arial" charset="0"/>
                        </a:rPr>
                        <a:t>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8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Lucida Sans Unicode" pitchFamily="-111" charset="-52"/>
                          <a:cs typeface="Arial" charset="0"/>
                        </a:rPr>
                        <a:t>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8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Lucida Sans Unicode" pitchFamily="-111" charset="-52"/>
                          <a:cs typeface="Arial" charset="0"/>
                        </a:rPr>
                        <a:t>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8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Lucida Sans Unicode" pitchFamily="-111" charset="-52"/>
                          <a:cs typeface="Arial" charset="0"/>
                        </a:rPr>
                        <a:t>6</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8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Lucida Sans Unicode" pitchFamily="-111" charset="-52"/>
                          <a:cs typeface="Arial" charset="0"/>
                        </a:rPr>
                        <a:t>7</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8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Lucida Sans Unicode" pitchFamily="-111" charset="-52"/>
                          <a:cs typeface="Arial" charset="0"/>
                        </a:rPr>
                        <a:t>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8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Lucida Sans Unicode" pitchFamily="-111" charset="-52"/>
                          <a:cs typeface="Arial" charset="0"/>
                        </a:rPr>
                        <a:t>9</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8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Lucida Sans Unicode" pitchFamily="-111" charset="-52"/>
                          <a:cs typeface="Arial" charset="0"/>
                        </a:rPr>
                        <a:t>10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8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Lucida Sans Unicode" pitchFamily="-111" charset="-52"/>
                          <a:cs typeface="Arial" charset="0"/>
                        </a:rPr>
                        <a:t>11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8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Lucida Sans Unicode" pitchFamily="-111" charset="-52"/>
                          <a:cs typeface="Arial" charset="0"/>
                        </a:rPr>
                        <a:t>12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8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Lucida Sans Unicode" pitchFamily="-111" charset="-52"/>
                          <a:cs typeface="Arial" charset="0"/>
                        </a:rPr>
                        <a:t>13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8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Lucida Sans Unicode" pitchFamily="-111" charset="-52"/>
                          <a:cs typeface="Arial" charset="0"/>
                        </a:rPr>
                        <a:t>14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7D8E7"/>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Lucida Sans Unicode" pitchFamily="-111" charset="-52"/>
                          <a:cs typeface="Arial" charset="0"/>
                        </a:rPr>
                        <a:t>running thread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Lucida Sans Unicode" pitchFamily="-111" charset="-52"/>
                          <a:cs typeface="Arial" charset="0"/>
                        </a:rPr>
                        <a:t>running thread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Lucida Sans Unicode" pitchFamily="-111" charset="-52"/>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p:cNvGraphicFramePr>
            <a:graphicFrameLocks noChangeAspect="1"/>
          </p:cNvGraphicFramePr>
          <p:nvPr>
            <p:extLst>
              <p:ext uri="{D42A27DB-BD31-4B8C-83A1-F6EECF244321}">
                <p14:modId xmlns:p14="http://schemas.microsoft.com/office/powerpoint/2010/main" val="662795961"/>
              </p:ext>
            </p:extLst>
          </p:nvPr>
        </p:nvGraphicFramePr>
        <p:xfrm>
          <a:off x="750094" y="1600200"/>
          <a:ext cx="7796212" cy="3581400"/>
        </p:xfrm>
        <a:graphic>
          <a:graphicData uri="http://schemas.openxmlformats.org/presentationml/2006/ole">
            <mc:AlternateContent xmlns:mc="http://schemas.openxmlformats.org/markup-compatibility/2006">
              <mc:Choice xmlns:v="urn:schemas-microsoft-com:vml" Requires="v">
                <p:oleObj spid="_x0000_s23649" name="Acrobat Document" r:id="rId4" imgW="2209800" imgH="1016000" progId="">
                  <p:embed/>
                </p:oleObj>
              </mc:Choice>
              <mc:Fallback>
                <p:oleObj name="Acrobat Document" r:id="rId4" imgW="2209800" imgH="101600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0094" y="1600200"/>
                        <a:ext cx="7796212" cy="3581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9" name="Straight Arrow Connector 8"/>
          <p:cNvCxnSpPr>
            <a:cxnSpLocks noChangeShapeType="1"/>
            <a:stCxn id="7" idx="0"/>
          </p:cNvCxnSpPr>
          <p:nvPr/>
        </p:nvCxnSpPr>
        <p:spPr bwMode="auto">
          <a:xfrm rot="16200000" flipV="1">
            <a:off x="7486650" y="4933951"/>
            <a:ext cx="381001" cy="266700"/>
          </a:xfrm>
          <a:prstGeom prst="straightConnector1">
            <a:avLst/>
          </a:prstGeom>
          <a:noFill/>
          <a:ln w="55000" cmpd="thickThin">
            <a:solidFill>
              <a:srgbClr val="EB641B"/>
            </a:solidFill>
            <a:round/>
            <a:headEnd/>
            <a:tailEnd type="arrow" w="med" len="med"/>
          </a:ln>
          <a:effectLst>
            <a:outerShdw blurRad="63500" dist="38100" dir="5400000" rotWithShape="0">
              <a:srgbClr val="000000">
                <a:alpha val="34999"/>
              </a:srgbClr>
            </a:outerShdw>
          </a:effectLst>
        </p:spPr>
      </p:cxnSp>
      <p:sp>
        <p:nvSpPr>
          <p:cNvPr id="3" name="Title 2"/>
          <p:cNvSpPr>
            <a:spLocks noGrp="1"/>
          </p:cNvSpPr>
          <p:nvPr>
            <p:ph type="title"/>
          </p:nvPr>
        </p:nvSpPr>
        <p:spPr/>
        <p:txBody>
          <a:bodyPr>
            <a:normAutofit fontScale="90000"/>
          </a:bodyPr>
          <a:lstStyle/>
          <a:p>
            <a:pPr>
              <a:defRPr/>
            </a:pPr>
            <a:r>
              <a:rPr lang="en-US" dirty="0">
                <a:ea typeface="+mj-ea"/>
                <a:cs typeface="+mj-cs"/>
              </a:rPr>
              <a:t>Running Our Own Code Concurrently</a:t>
            </a:r>
          </a:p>
        </p:txBody>
      </p:sp>
      <p:sp>
        <p:nvSpPr>
          <p:cNvPr id="7" name="Rounded Rectangle 6"/>
          <p:cNvSpPr/>
          <p:nvPr/>
        </p:nvSpPr>
        <p:spPr>
          <a:xfrm>
            <a:off x="6629400" y="5257801"/>
            <a:ext cx="2362200" cy="42703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dirty="0">
                <a:solidFill>
                  <a:srgbClr val="FFFFFF"/>
                </a:solidFill>
                <a:cs typeface="Arial" charset="0"/>
              </a:rPr>
              <a:t>Our custom code</a:t>
            </a:r>
            <a:endParaRPr lang="en-US" b="1" i="1" dirty="0">
              <a:solidFill>
                <a:srgbClr val="FFFFFF"/>
              </a:solidFill>
              <a:cs typeface="Arial" charset="0"/>
            </a:endParaRPr>
          </a:p>
        </p:txBody>
      </p:sp>
      <p:cxnSp>
        <p:nvCxnSpPr>
          <p:cNvPr id="11" name="Straight Arrow Connector 10"/>
          <p:cNvCxnSpPr>
            <a:cxnSpLocks noChangeShapeType="1"/>
          </p:cNvCxnSpPr>
          <p:nvPr/>
        </p:nvCxnSpPr>
        <p:spPr bwMode="auto">
          <a:xfrm rot="10800000" flipV="1">
            <a:off x="4267200" y="1417638"/>
            <a:ext cx="1143000" cy="563562"/>
          </a:xfrm>
          <a:prstGeom prst="straightConnector1">
            <a:avLst/>
          </a:prstGeom>
          <a:noFill/>
          <a:ln w="55000" cmpd="thickThin">
            <a:solidFill>
              <a:schemeClr val="accent1"/>
            </a:solidFill>
            <a:round/>
            <a:headEnd/>
            <a:tailEnd type="arrow" w="med" len="med"/>
          </a:ln>
          <a:effectLst>
            <a:outerShdw blurRad="63500" dist="38100" dir="5400000" rotWithShape="0">
              <a:srgbClr val="000000">
                <a:alpha val="34999"/>
              </a:srgbClr>
            </a:outerShdw>
          </a:effectLst>
        </p:spPr>
      </p:cxnSp>
      <p:cxnSp>
        <p:nvCxnSpPr>
          <p:cNvPr id="13" name="Straight Arrow Connector 12"/>
          <p:cNvCxnSpPr>
            <a:cxnSpLocks noChangeShapeType="1"/>
          </p:cNvCxnSpPr>
          <p:nvPr/>
        </p:nvCxnSpPr>
        <p:spPr bwMode="auto">
          <a:xfrm rot="16200000" flipH="1">
            <a:off x="6042819" y="1547019"/>
            <a:ext cx="563562" cy="304800"/>
          </a:xfrm>
          <a:prstGeom prst="straightConnector1">
            <a:avLst/>
          </a:prstGeom>
          <a:noFill/>
          <a:ln w="55000" cmpd="thickThin">
            <a:solidFill>
              <a:schemeClr val="accent1"/>
            </a:solidFill>
            <a:round/>
            <a:headEnd/>
            <a:tailEnd type="arrow" w="med" len="med"/>
          </a:ln>
          <a:effectLst>
            <a:outerShdw blurRad="63500" dist="38100" dir="5400000" rotWithShape="0">
              <a:srgbClr val="000000">
                <a:alpha val="34999"/>
              </a:srgbClr>
            </a:outerShdw>
          </a:effectLst>
        </p:spPr>
      </p:cxnSp>
      <p:sp>
        <p:nvSpPr>
          <p:cNvPr id="6" name="Rounded Rectangle 5"/>
          <p:cNvSpPr/>
          <p:nvPr/>
        </p:nvSpPr>
        <p:spPr>
          <a:xfrm>
            <a:off x="4648200" y="1204913"/>
            <a:ext cx="2362200" cy="427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From </a:t>
            </a:r>
            <a:r>
              <a:rPr lang="en-US" b="1" i="1" dirty="0" err="1"/>
              <a:t>java.lang</a:t>
            </a:r>
            <a:endParaRPr lang="en-US" b="1" i="1" dirty="0"/>
          </a:p>
        </p:txBody>
      </p:sp>
      <p:cxnSp>
        <p:nvCxnSpPr>
          <p:cNvPr id="12" name="Straight Connector 11"/>
          <p:cNvCxnSpPr/>
          <p:nvPr/>
        </p:nvCxnSpPr>
        <p:spPr>
          <a:xfrm>
            <a:off x="7162800" y="3581400"/>
            <a:ext cx="381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010400" y="3733800"/>
            <a:ext cx="381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162800" y="3886200"/>
            <a:ext cx="381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010400" y="4038600"/>
            <a:ext cx="381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086600" y="3429000"/>
            <a:ext cx="381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52401" y="3352800"/>
            <a:ext cx="6122194" cy="2585323"/>
          </a:xfrm>
          <a:prstGeom prst="rect">
            <a:avLst/>
          </a:prstGeom>
          <a:noFill/>
          <a:ln w="38100">
            <a:solidFill>
              <a:srgbClr val="0070C0"/>
            </a:solidFill>
          </a:ln>
        </p:spPr>
        <p:txBody>
          <a:bodyPr wrap="square" rtlCol="0">
            <a:spAutoFit/>
          </a:bodyPr>
          <a:lstStyle/>
          <a:p>
            <a:r>
              <a:rPr lang="en-US" b="1" dirty="0">
                <a:solidFill>
                  <a:srgbClr val="0070C0"/>
                </a:solidFill>
                <a:latin typeface="Courier New" pitchFamily="49" charset="0"/>
                <a:cs typeface="Courier New" pitchFamily="49" charset="0"/>
              </a:rPr>
              <a:t>public class </a:t>
            </a:r>
            <a:r>
              <a:rPr lang="en-US" b="1" dirty="0" err="1">
                <a:solidFill>
                  <a:srgbClr val="FF0000"/>
                </a:solidFill>
                <a:latin typeface="Courier New" pitchFamily="49" charset="0"/>
                <a:cs typeface="Courier New" pitchFamily="49" charset="0"/>
              </a:rPr>
              <a:t>MyRunnable</a:t>
            </a:r>
            <a:r>
              <a:rPr lang="en-US" b="1" dirty="0">
                <a:solidFill>
                  <a:srgbClr val="FF0000"/>
                </a:solidFill>
                <a:latin typeface="Courier New" pitchFamily="49" charset="0"/>
                <a:cs typeface="Courier New" pitchFamily="49" charset="0"/>
              </a:rPr>
              <a:t> implements Runnable</a:t>
            </a:r>
            <a:r>
              <a:rPr lang="en-US" b="1" dirty="0">
                <a:solidFill>
                  <a:srgbClr val="0070C0"/>
                </a:solidFill>
                <a:latin typeface="Courier New" pitchFamily="49" charset="0"/>
                <a:cs typeface="Courier New" pitchFamily="49" charset="0"/>
              </a:rPr>
              <a:t> {</a:t>
            </a:r>
          </a:p>
          <a:p>
            <a:r>
              <a:rPr lang="en-US" b="1" dirty="0">
                <a:solidFill>
                  <a:srgbClr val="0070C0"/>
                </a:solidFill>
                <a:latin typeface="Courier New" pitchFamily="49" charset="0"/>
                <a:cs typeface="Courier New" pitchFamily="49" charset="0"/>
              </a:rPr>
              <a:t>    ...</a:t>
            </a:r>
          </a:p>
          <a:p>
            <a:r>
              <a:rPr lang="en-US" b="1" dirty="0">
                <a:solidFill>
                  <a:srgbClr val="0070C0"/>
                </a:solidFill>
                <a:latin typeface="Courier New" pitchFamily="49" charset="0"/>
                <a:cs typeface="Courier New" pitchFamily="49" charset="0"/>
              </a:rPr>
              <a:t>    public void </a:t>
            </a:r>
            <a:r>
              <a:rPr lang="en-US" b="1" dirty="0">
                <a:solidFill>
                  <a:srgbClr val="FF0000"/>
                </a:solidFill>
                <a:latin typeface="Courier New" pitchFamily="49" charset="0"/>
                <a:cs typeface="Courier New" pitchFamily="49" charset="0"/>
              </a:rPr>
              <a:t>run</a:t>
            </a:r>
            <a:r>
              <a:rPr lang="en-US" b="1" dirty="0">
                <a:solidFill>
                  <a:srgbClr val="0070C0"/>
                </a:solidFill>
                <a:latin typeface="Courier New" pitchFamily="49" charset="0"/>
                <a:cs typeface="Courier New" pitchFamily="49" charset="0"/>
              </a:rPr>
              <a:t>() {</a:t>
            </a:r>
          </a:p>
          <a:p>
            <a:r>
              <a:rPr lang="en-US" b="1" dirty="0">
                <a:solidFill>
                  <a:srgbClr val="0070C0"/>
                </a:solidFill>
                <a:latin typeface="Courier New" pitchFamily="49" charset="0"/>
                <a:cs typeface="Courier New" pitchFamily="49" charset="0"/>
              </a:rPr>
              <a:t>        while (true) {</a:t>
            </a:r>
          </a:p>
          <a:p>
            <a:r>
              <a:rPr lang="en-US" b="1" dirty="0">
                <a:solidFill>
                  <a:srgbClr val="0070C0"/>
                </a:solidFill>
                <a:latin typeface="Courier New" pitchFamily="49" charset="0"/>
                <a:cs typeface="Courier New" pitchFamily="49" charset="0"/>
              </a:rPr>
              <a:t>            ... </a:t>
            </a:r>
            <a:r>
              <a:rPr lang="en-US" b="1" i="1" dirty="0">
                <a:solidFill>
                  <a:srgbClr val="0070C0"/>
                </a:solidFill>
                <a:latin typeface="Arial" pitchFamily="34" charset="0"/>
                <a:cs typeface="Arial" pitchFamily="34" charset="0"/>
              </a:rPr>
              <a:t>maybe</a:t>
            </a:r>
            <a:r>
              <a:rPr lang="en-US" b="1" dirty="0">
                <a:solidFill>
                  <a:srgbClr val="0070C0"/>
                </a:solidFill>
                <a:latin typeface="Courier New" pitchFamily="49" charset="0"/>
                <a:cs typeface="Courier New" pitchFamily="49" charset="0"/>
              </a:rPr>
              <a:t> </a:t>
            </a:r>
            <a:r>
              <a:rPr lang="en-US" b="1" dirty="0" err="1">
                <a:solidFill>
                  <a:srgbClr val="0070C0"/>
                </a:solidFill>
                <a:latin typeface="Courier New" pitchFamily="49" charset="0"/>
                <a:cs typeface="Courier New" pitchFamily="49" charset="0"/>
              </a:rPr>
              <a:t>Thread.sleep</a:t>
            </a:r>
            <a:r>
              <a:rPr lang="en-US" b="1" dirty="0">
                <a:solidFill>
                  <a:srgbClr val="0070C0"/>
                </a:solidFill>
                <a:latin typeface="Courier New" pitchFamily="49" charset="0"/>
                <a:cs typeface="Courier New" pitchFamily="49" charset="0"/>
              </a:rPr>
              <a:t>(...);</a:t>
            </a:r>
          </a:p>
          <a:p>
            <a:r>
              <a:rPr lang="en-US" b="1" dirty="0">
                <a:solidFill>
                  <a:srgbClr val="0070C0"/>
                </a:solidFill>
                <a:latin typeface="Courier New" pitchFamily="49" charset="0"/>
                <a:cs typeface="Courier New" pitchFamily="49" charset="0"/>
              </a:rPr>
              <a:t>        }</a:t>
            </a:r>
          </a:p>
          <a:p>
            <a:r>
              <a:rPr lang="en-US" b="1" dirty="0">
                <a:solidFill>
                  <a:srgbClr val="0070C0"/>
                </a:solidFill>
                <a:latin typeface="Courier New" pitchFamily="49" charset="0"/>
                <a:cs typeface="Courier New" pitchFamily="49" charset="0"/>
              </a:rPr>
              <a:t>    }</a:t>
            </a:r>
          </a:p>
          <a:p>
            <a:r>
              <a:rPr lang="en-US" b="1" dirty="0">
                <a:solidFill>
                  <a:srgbClr val="0070C0"/>
                </a:solidFill>
                <a:latin typeface="Courier New" pitchFamily="49" charset="0"/>
                <a:cs typeface="Courier New" pitchFamily="49" charset="0"/>
              </a:rPr>
              <a:t>}</a:t>
            </a:r>
            <a:endParaRPr lang="en-US" b="1" dirty="0">
              <a:solidFill>
                <a:srgbClr val="FF0000"/>
              </a:solidFill>
              <a:latin typeface="Courier New" pitchFamily="49" charset="0"/>
              <a:cs typeface="Courier New" pitchFamily="49" charset="0"/>
            </a:endParaRPr>
          </a:p>
        </p:txBody>
      </p:sp>
      <p:sp>
        <p:nvSpPr>
          <p:cNvPr id="19" name="TextBox 18"/>
          <p:cNvSpPr txBox="1"/>
          <p:nvPr/>
        </p:nvSpPr>
        <p:spPr>
          <a:xfrm>
            <a:off x="2301260" y="6059269"/>
            <a:ext cx="6147837" cy="646331"/>
          </a:xfrm>
          <a:prstGeom prst="rect">
            <a:avLst/>
          </a:prstGeom>
          <a:noFill/>
          <a:ln w="38100">
            <a:solidFill>
              <a:schemeClr val="accent1"/>
            </a:solidFill>
          </a:ln>
        </p:spPr>
        <p:txBody>
          <a:bodyPr wrap="none" rtlCol="0">
            <a:spAutoFit/>
          </a:bodyPr>
          <a:lstStyle/>
          <a:p>
            <a:r>
              <a:rPr lang="en-US" b="1" dirty="0">
                <a:latin typeface="+mn-lt"/>
                <a:cs typeface="Courier New" pitchFamily="49" charset="0"/>
              </a:rPr>
              <a:t>Wherever you want to start the Thread:</a:t>
            </a:r>
          </a:p>
          <a:p>
            <a:r>
              <a:rPr lang="en-US" b="1" dirty="0">
                <a:solidFill>
                  <a:srgbClr val="FF0000"/>
                </a:solidFill>
                <a:latin typeface="Courier New" pitchFamily="49" charset="0"/>
                <a:cs typeface="Courier New" pitchFamily="49" charset="0"/>
              </a:rPr>
              <a:t>       new Thread(</a:t>
            </a:r>
            <a:r>
              <a:rPr lang="en-US" b="1" i="1" dirty="0">
                <a:solidFill>
                  <a:srgbClr val="FF0000"/>
                </a:solidFill>
                <a:latin typeface="Arial" pitchFamily="34" charset="0"/>
                <a:cs typeface="Arial" pitchFamily="34" charset="0"/>
              </a:rPr>
              <a:t>new </a:t>
            </a:r>
            <a:r>
              <a:rPr lang="en-US" b="1" i="1" dirty="0" err="1">
                <a:solidFill>
                  <a:srgbClr val="FF0000"/>
                </a:solidFill>
                <a:latin typeface="Arial" pitchFamily="34" charset="0"/>
                <a:cs typeface="Arial" pitchFamily="34" charset="0"/>
              </a:rPr>
              <a:t>MyRunnable</a:t>
            </a:r>
            <a:r>
              <a:rPr lang="en-US" b="1" i="1" dirty="0">
                <a:solidFill>
                  <a:srgbClr val="FF0000"/>
                </a:solidFill>
                <a:latin typeface="Arial" pitchFamily="34" charset="0"/>
                <a:cs typeface="Arial" pitchFamily="34" charset="0"/>
              </a:rPr>
              <a:t>( )</a:t>
            </a:r>
            <a:r>
              <a:rPr lang="en-US" b="1" dirty="0">
                <a:solidFill>
                  <a:srgbClr val="FF0000"/>
                </a:solidFill>
                <a:latin typeface="Courier New" pitchFamily="49" charset="0"/>
                <a:cs typeface="Courier New" pitchFamily="49" charset="0"/>
              </a:rPr>
              <a:t>).start();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Animation with Threads</a:t>
            </a:r>
          </a:p>
        </p:txBody>
      </p:sp>
      <p:sp>
        <p:nvSpPr>
          <p:cNvPr id="2" name="Content Placeholder 1"/>
          <p:cNvSpPr>
            <a:spLocks noGrp="1"/>
          </p:cNvSpPr>
          <p:nvPr>
            <p:ph idx="1"/>
          </p:nvPr>
        </p:nvSpPr>
        <p:spPr>
          <a:xfrm>
            <a:off x="228600" y="1481138"/>
            <a:ext cx="8763000" cy="4525962"/>
          </a:xfrm>
        </p:spPr>
        <p:txBody>
          <a:bodyPr/>
          <a:lstStyle/>
          <a:p>
            <a:r>
              <a:rPr lang="en-US" dirty="0"/>
              <a:t>Example 1: A single object</a:t>
            </a:r>
          </a:p>
          <a:p>
            <a:pPr lvl="1"/>
            <a:r>
              <a:rPr lang="en-US" dirty="0"/>
              <a:t>“Animate” it with button clicks</a:t>
            </a:r>
          </a:p>
          <a:p>
            <a:pPr lvl="1"/>
            <a:r>
              <a:rPr lang="en-US" dirty="0"/>
              <a:t>Animate it with a Timer</a:t>
            </a:r>
          </a:p>
          <a:p>
            <a:pPr lvl="2">
              <a:buNone/>
            </a:pPr>
            <a:r>
              <a:rPr lang="da-DK" sz="2000" b="1" dirty="0">
                <a:solidFill>
                  <a:srgbClr val="0070C0"/>
                </a:solidFill>
                <a:latin typeface="Courier New" pitchFamily="49" charset="0"/>
                <a:cs typeface="Courier New" pitchFamily="49" charset="0"/>
              </a:rPr>
              <a:t>	Timer timer = new Timer(50, animatorButton);</a:t>
            </a:r>
          </a:p>
          <a:p>
            <a:pPr lvl="2">
              <a:buNone/>
            </a:pPr>
            <a:r>
              <a:rPr lang="en-US" sz="2000" b="1" dirty="0">
                <a:solidFill>
                  <a:srgbClr val="0070C0"/>
                </a:solidFill>
                <a:latin typeface="Courier New" pitchFamily="49" charset="0"/>
                <a:cs typeface="Courier New" pitchFamily="49" charset="0"/>
              </a:rPr>
              <a:t>	</a:t>
            </a:r>
            <a:r>
              <a:rPr lang="en-US" sz="2000" b="1" dirty="0" err="1">
                <a:solidFill>
                  <a:srgbClr val="0070C0"/>
                </a:solidFill>
                <a:latin typeface="Courier New" pitchFamily="49" charset="0"/>
                <a:cs typeface="Courier New" pitchFamily="49" charset="0"/>
              </a:rPr>
              <a:t>timer.start</a:t>
            </a:r>
            <a:r>
              <a:rPr lang="en-US" sz="2000" b="1" dirty="0">
                <a:solidFill>
                  <a:srgbClr val="0070C0"/>
                </a:solidFill>
                <a:latin typeface="Courier New" pitchFamily="49" charset="0"/>
                <a:cs typeface="Courier New" pitchFamily="49" charset="0"/>
              </a:rPr>
              <a:t>();</a:t>
            </a:r>
          </a:p>
          <a:p>
            <a:pPr lvl="1"/>
            <a:r>
              <a:rPr lang="en-US" dirty="0"/>
              <a:t>Animate it by</a:t>
            </a:r>
            <a:br>
              <a:rPr lang="en-US" dirty="0"/>
            </a:br>
            <a:r>
              <a:rPr lang="en-US" dirty="0"/>
              <a:t>using a thread</a:t>
            </a:r>
          </a:p>
          <a:p>
            <a:pPr lvl="1"/>
            <a:endParaRPr lang="en-US" dirty="0"/>
          </a:p>
        </p:txBody>
      </p:sp>
      <p:sp>
        <p:nvSpPr>
          <p:cNvPr id="4" name="TextBox 3"/>
          <p:cNvSpPr txBox="1"/>
          <p:nvPr/>
        </p:nvSpPr>
        <p:spPr>
          <a:xfrm>
            <a:off x="3124200" y="3733800"/>
            <a:ext cx="5867400" cy="2308324"/>
          </a:xfrm>
          <a:prstGeom prst="rect">
            <a:avLst/>
          </a:prstGeom>
          <a:noFill/>
          <a:ln w="38100">
            <a:solidFill>
              <a:srgbClr val="0070C0"/>
            </a:solidFill>
          </a:ln>
        </p:spPr>
        <p:txBody>
          <a:bodyPr wrap="square" rtlCol="0">
            <a:spAutoFit/>
          </a:bodyPr>
          <a:lstStyle/>
          <a:p>
            <a:r>
              <a:rPr lang="en-US" b="1" dirty="0">
                <a:solidFill>
                  <a:srgbClr val="0070C0"/>
                </a:solidFill>
                <a:latin typeface="Courier New" pitchFamily="49" charset="0"/>
                <a:cs typeface="Courier New" pitchFamily="49" charset="0"/>
              </a:rPr>
              <a:t>public class R </a:t>
            </a:r>
            <a:r>
              <a:rPr lang="en-US" b="1" dirty="0">
                <a:solidFill>
                  <a:srgbClr val="FF0000"/>
                </a:solidFill>
                <a:latin typeface="Courier New" pitchFamily="49" charset="0"/>
                <a:cs typeface="Courier New" pitchFamily="49" charset="0"/>
              </a:rPr>
              <a:t>implements </a:t>
            </a:r>
            <a:r>
              <a:rPr lang="en-US" b="1" dirty="0" err="1">
                <a:solidFill>
                  <a:srgbClr val="FF0000"/>
                </a:solidFill>
                <a:latin typeface="Courier New" pitchFamily="49" charset="0"/>
                <a:cs typeface="Courier New" pitchFamily="49" charset="0"/>
              </a:rPr>
              <a:t>Runnable</a:t>
            </a:r>
            <a:r>
              <a:rPr lang="en-US" b="1" dirty="0">
                <a:solidFill>
                  <a:srgbClr val="0070C0"/>
                </a:solidFill>
                <a:latin typeface="Courier New" pitchFamily="49" charset="0"/>
                <a:cs typeface="Courier New" pitchFamily="49" charset="0"/>
              </a:rPr>
              <a:t> {</a:t>
            </a:r>
          </a:p>
          <a:p>
            <a:r>
              <a:rPr lang="en-US" b="1" dirty="0">
                <a:solidFill>
                  <a:srgbClr val="0070C0"/>
                </a:solidFill>
                <a:latin typeface="Courier New" pitchFamily="49" charset="0"/>
                <a:cs typeface="Courier New" pitchFamily="49" charset="0"/>
              </a:rPr>
              <a:t>    ...</a:t>
            </a:r>
          </a:p>
          <a:p>
            <a:r>
              <a:rPr lang="en-US" b="1" dirty="0">
                <a:solidFill>
                  <a:srgbClr val="0070C0"/>
                </a:solidFill>
                <a:latin typeface="Courier New" pitchFamily="49" charset="0"/>
                <a:cs typeface="Courier New" pitchFamily="49" charset="0"/>
              </a:rPr>
              <a:t>    public void </a:t>
            </a:r>
            <a:r>
              <a:rPr lang="en-US" b="1" dirty="0">
                <a:solidFill>
                  <a:srgbClr val="FF0000"/>
                </a:solidFill>
                <a:latin typeface="Courier New" pitchFamily="49" charset="0"/>
                <a:cs typeface="Courier New" pitchFamily="49" charset="0"/>
              </a:rPr>
              <a:t>run</a:t>
            </a:r>
            <a:r>
              <a:rPr lang="en-US" b="1" dirty="0">
                <a:solidFill>
                  <a:srgbClr val="0070C0"/>
                </a:solidFill>
                <a:latin typeface="Courier New" pitchFamily="49" charset="0"/>
                <a:cs typeface="Courier New" pitchFamily="49" charset="0"/>
              </a:rPr>
              <a:t>() {</a:t>
            </a:r>
          </a:p>
          <a:p>
            <a:r>
              <a:rPr lang="en-US" b="1" dirty="0">
                <a:solidFill>
                  <a:srgbClr val="0070C0"/>
                </a:solidFill>
                <a:latin typeface="Courier New" pitchFamily="49" charset="0"/>
                <a:cs typeface="Courier New" pitchFamily="49" charset="0"/>
              </a:rPr>
              <a:t>        while (true) {</a:t>
            </a:r>
          </a:p>
          <a:p>
            <a:r>
              <a:rPr lang="en-US" b="1" dirty="0">
                <a:solidFill>
                  <a:srgbClr val="0070C0"/>
                </a:solidFill>
                <a:latin typeface="Courier New" pitchFamily="49" charset="0"/>
                <a:cs typeface="Courier New" pitchFamily="49" charset="0"/>
              </a:rPr>
              <a:t>            ... </a:t>
            </a:r>
            <a:r>
              <a:rPr lang="en-US" b="1" i="1" dirty="0">
                <a:solidFill>
                  <a:srgbClr val="0070C0"/>
                </a:solidFill>
                <a:latin typeface="Arial" pitchFamily="34" charset="0"/>
                <a:cs typeface="Arial" pitchFamily="34" charset="0"/>
              </a:rPr>
              <a:t>maybe</a:t>
            </a:r>
            <a:r>
              <a:rPr lang="en-US" b="1" dirty="0">
                <a:solidFill>
                  <a:srgbClr val="0070C0"/>
                </a:solidFill>
                <a:latin typeface="Courier New" pitchFamily="49" charset="0"/>
                <a:cs typeface="Courier New" pitchFamily="49" charset="0"/>
              </a:rPr>
              <a:t> </a:t>
            </a:r>
            <a:r>
              <a:rPr lang="en-US" b="1" dirty="0" err="1">
                <a:solidFill>
                  <a:srgbClr val="0070C0"/>
                </a:solidFill>
                <a:latin typeface="Courier New" pitchFamily="49" charset="0"/>
                <a:cs typeface="Courier New" pitchFamily="49" charset="0"/>
              </a:rPr>
              <a:t>Thread.sleep</a:t>
            </a:r>
            <a:r>
              <a:rPr lang="en-US" b="1" dirty="0">
                <a:solidFill>
                  <a:srgbClr val="0070C0"/>
                </a:solidFill>
                <a:latin typeface="Courier New" pitchFamily="49" charset="0"/>
                <a:cs typeface="Courier New" pitchFamily="49" charset="0"/>
              </a:rPr>
              <a:t>(...);</a:t>
            </a:r>
          </a:p>
          <a:p>
            <a:r>
              <a:rPr lang="en-US" b="1" dirty="0">
                <a:solidFill>
                  <a:srgbClr val="0070C0"/>
                </a:solidFill>
                <a:latin typeface="Courier New" pitchFamily="49" charset="0"/>
                <a:cs typeface="Courier New" pitchFamily="49" charset="0"/>
              </a:rPr>
              <a:t>        }</a:t>
            </a:r>
          </a:p>
          <a:p>
            <a:r>
              <a:rPr lang="en-US" b="1" dirty="0">
                <a:solidFill>
                  <a:srgbClr val="0070C0"/>
                </a:solidFill>
                <a:latin typeface="Courier New" pitchFamily="49" charset="0"/>
                <a:cs typeface="Courier New" pitchFamily="49" charset="0"/>
              </a:rPr>
              <a:t>    }</a:t>
            </a:r>
          </a:p>
          <a:p>
            <a:r>
              <a:rPr lang="en-US" b="1" dirty="0">
                <a:solidFill>
                  <a:srgbClr val="0070C0"/>
                </a:solidFill>
                <a:latin typeface="Courier New" pitchFamily="49" charset="0"/>
                <a:cs typeface="Courier New" pitchFamily="49" charset="0"/>
              </a:rPr>
              <a:t>}</a:t>
            </a:r>
          </a:p>
        </p:txBody>
      </p:sp>
      <p:sp>
        <p:nvSpPr>
          <p:cNvPr id="5" name="TextBox 4"/>
          <p:cNvSpPr txBox="1"/>
          <p:nvPr/>
        </p:nvSpPr>
        <p:spPr>
          <a:xfrm>
            <a:off x="3063260" y="6135469"/>
            <a:ext cx="4942379" cy="646331"/>
          </a:xfrm>
          <a:prstGeom prst="rect">
            <a:avLst/>
          </a:prstGeom>
          <a:noFill/>
          <a:ln w="38100">
            <a:solidFill>
              <a:schemeClr val="accent1"/>
            </a:solidFill>
          </a:ln>
        </p:spPr>
        <p:txBody>
          <a:bodyPr wrap="none" rtlCol="0">
            <a:spAutoFit/>
          </a:bodyPr>
          <a:lstStyle/>
          <a:p>
            <a:r>
              <a:rPr lang="en-US" b="1" dirty="0">
                <a:latin typeface="+mn-lt"/>
                <a:cs typeface="Courier New" pitchFamily="49" charset="0"/>
              </a:rPr>
              <a:t>Wherever you want to start the Thread:</a:t>
            </a:r>
          </a:p>
          <a:p>
            <a:r>
              <a:rPr lang="en-US" b="1" dirty="0">
                <a:solidFill>
                  <a:srgbClr val="FF0000"/>
                </a:solidFill>
                <a:latin typeface="Courier New" pitchFamily="49" charset="0"/>
                <a:cs typeface="Courier New" pitchFamily="49" charset="0"/>
              </a:rPr>
              <a:t>       new Thread(</a:t>
            </a:r>
            <a:r>
              <a:rPr lang="en-US" b="1" i="1" dirty="0">
                <a:solidFill>
                  <a:srgbClr val="FF0000"/>
                </a:solidFill>
                <a:latin typeface="Arial" pitchFamily="34" charset="0"/>
                <a:cs typeface="Arial" pitchFamily="34" charset="0"/>
              </a:rPr>
              <a:t>new R( )</a:t>
            </a:r>
            <a:r>
              <a:rPr lang="en-US" b="1" dirty="0">
                <a:solidFill>
                  <a:srgbClr val="FF0000"/>
                </a:solidFill>
                <a:latin typeface="Courier New" pitchFamily="49" charset="0"/>
                <a:cs typeface="Courier New" pitchFamily="49" charset="0"/>
              </a:rPr>
              <a:t>).start();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Documents and Settings\clifton\Desktop\KSCAWtwine2.jpg"/>
          <p:cNvPicPr>
            <a:picLocks noChangeAspect="1" noChangeArrowheads="1"/>
          </p:cNvPicPr>
          <p:nvPr/>
        </p:nvPicPr>
        <p:blipFill>
          <a:blip r:embed="rId3" cstate="print"/>
          <a:srcRect/>
          <a:stretch>
            <a:fillRect/>
          </a:stretch>
        </p:blipFill>
        <p:spPr bwMode="auto">
          <a:xfrm>
            <a:off x="1091205" y="914400"/>
            <a:ext cx="6757395" cy="4898422"/>
          </a:xfrm>
          <a:prstGeom prst="rect">
            <a:avLst/>
          </a:prstGeom>
          <a:noFill/>
          <a:ln w="9525">
            <a:noFill/>
            <a:miter lim="800000"/>
            <a:headEnd/>
            <a:tailEnd/>
          </a:ln>
        </p:spPr>
      </p:pic>
      <p:sp>
        <p:nvSpPr>
          <p:cNvPr id="5" name="TextBox 4"/>
          <p:cNvSpPr txBox="1">
            <a:spLocks noChangeArrowheads="1"/>
          </p:cNvSpPr>
          <p:nvPr/>
        </p:nvSpPr>
        <p:spPr bwMode="auto">
          <a:xfrm>
            <a:off x="3124200" y="5878513"/>
            <a:ext cx="4800600" cy="369887"/>
          </a:xfrm>
          <a:prstGeom prst="rect">
            <a:avLst/>
          </a:prstGeom>
          <a:noFill/>
          <a:ln w="9525">
            <a:noFill/>
            <a:miter lim="800000"/>
            <a:headEnd/>
            <a:tailEnd/>
          </a:ln>
        </p:spPr>
        <p:txBody>
          <a:bodyPr>
            <a:spAutoFit/>
          </a:bodyPr>
          <a:lstStyle/>
          <a:p>
            <a:pPr algn="r"/>
            <a:r>
              <a:rPr lang="en-US" dirty="0"/>
              <a:t>http://www.roadsideamerica.com/story/8543</a:t>
            </a:r>
          </a:p>
        </p:txBody>
      </p:sp>
    </p:spTree>
    <p:extLst>
      <p:ext uri="{BB962C8B-B14F-4D97-AF65-F5344CB8AC3E}">
        <p14:creationId xmlns:p14="http://schemas.microsoft.com/office/powerpoint/2010/main" val="1953694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ea typeface="+mj-ea"/>
                <a:cs typeface="+mj-cs"/>
              </a:rPr>
              <a:t>Animation with Threads</a:t>
            </a:r>
          </a:p>
        </p:txBody>
      </p:sp>
      <p:sp>
        <p:nvSpPr>
          <p:cNvPr id="25602" name="Content Placeholder 1"/>
          <p:cNvSpPr>
            <a:spLocks noGrp="1"/>
          </p:cNvSpPr>
          <p:nvPr>
            <p:ph idx="1"/>
          </p:nvPr>
        </p:nvSpPr>
        <p:spPr/>
        <p:txBody>
          <a:bodyPr/>
          <a:lstStyle/>
          <a:p>
            <a:r>
              <a:rPr lang="en-US" dirty="0"/>
              <a:t>Example 2: Multiple objects</a:t>
            </a:r>
          </a:p>
          <a:p>
            <a:pPr lvl="1"/>
            <a:r>
              <a:rPr lang="en-US" b="1" dirty="0">
                <a:solidFill>
                  <a:srgbClr val="009051"/>
                </a:solidFill>
              </a:rPr>
              <a:t>Use separate thread for each object’s “brain”</a:t>
            </a:r>
          </a:p>
          <a:p>
            <a:pPr lvl="1"/>
            <a:endParaRPr lang="en-US" dirty="0"/>
          </a:p>
          <a:p>
            <a:pPr lvl="1"/>
            <a:r>
              <a:rPr lang="en-US" dirty="0"/>
              <a:t>Another thread asks Java to update the GUI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ea typeface="+mj-ea"/>
                <a:cs typeface="+mj-cs"/>
              </a:rPr>
              <a:t>Other Uses for Threads</a:t>
            </a:r>
          </a:p>
        </p:txBody>
      </p:sp>
      <p:sp>
        <p:nvSpPr>
          <p:cNvPr id="27650" name="Content Placeholder 1"/>
          <p:cNvSpPr>
            <a:spLocks noGrp="1"/>
          </p:cNvSpPr>
          <p:nvPr>
            <p:ph idx="1"/>
          </p:nvPr>
        </p:nvSpPr>
        <p:spPr/>
        <p:txBody>
          <a:bodyPr/>
          <a:lstStyle/>
          <a:p>
            <a:r>
              <a:rPr lang="en-US" dirty="0"/>
              <a:t>Web servers: </a:t>
            </a:r>
          </a:p>
          <a:p>
            <a:pPr lvl="1"/>
            <a:r>
              <a:rPr lang="en-US" dirty="0"/>
              <a:t>many users connecting</a:t>
            </a:r>
          </a:p>
          <a:p>
            <a:r>
              <a:rPr lang="en-US" dirty="0"/>
              <a:t>Desktop applications:</a:t>
            </a:r>
          </a:p>
          <a:p>
            <a:pPr lvl="1"/>
            <a:r>
              <a:rPr lang="en-US" dirty="0">
                <a:ea typeface="ＭＳ Ｐゴシック" pitchFamily="-111" charset="-128"/>
              </a:rPr>
              <a:t>layout, spellchecking, auto-save, …</a:t>
            </a:r>
          </a:p>
          <a:p>
            <a:r>
              <a:rPr lang="en-US" dirty="0"/>
              <a:t>Scientific computing</a:t>
            </a:r>
          </a:p>
          <a:p>
            <a:r>
              <a:rPr lang="en-US" dirty="0"/>
              <a:t>Weather forecasting</a:t>
            </a:r>
          </a:p>
          <a:p>
            <a:r>
              <a:rPr lang="en-US"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13956</TotalTime>
  <Words>609</Words>
  <Application>Microsoft Macintosh PowerPoint</Application>
  <PresentationFormat>On-screen Show (4:3)</PresentationFormat>
  <Paragraphs>112</Paragraphs>
  <Slides>8</Slides>
  <Notes>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6" baseType="lpstr">
      <vt:lpstr>ＭＳ Ｐゴシック</vt:lpstr>
      <vt:lpstr>Arial</vt:lpstr>
      <vt:lpstr>Calibri</vt:lpstr>
      <vt:lpstr>Courier New</vt:lpstr>
      <vt:lpstr>Lucida Sans Unicode</vt:lpstr>
      <vt:lpstr>Wingdings</vt:lpstr>
      <vt:lpstr>Office Theme</vt:lpstr>
      <vt:lpstr>Acrobat Document</vt:lpstr>
      <vt:lpstr>Gravity Ball</vt:lpstr>
      <vt:lpstr>The World is Concurrent</vt:lpstr>
      <vt:lpstr>Multithreading</vt:lpstr>
      <vt:lpstr>Running Our Own Code Concurrently</vt:lpstr>
      <vt:lpstr>Animation with Threads</vt:lpstr>
      <vt:lpstr>PowerPoint Presentation</vt:lpstr>
      <vt:lpstr>Animation with Threads</vt:lpstr>
      <vt:lpstr>Other Uses for Threads</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Curtis Clifton</dc:creator>
  <cp:lastModifiedBy>Microsoft Office User</cp:lastModifiedBy>
  <cp:revision>1036</cp:revision>
  <cp:lastPrinted>2015-10-26T14:31:05Z</cp:lastPrinted>
  <dcterms:created xsi:type="dcterms:W3CDTF">2011-02-07T04:01:01Z</dcterms:created>
  <dcterms:modified xsi:type="dcterms:W3CDTF">2018-06-20T15:44:36Z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TC101671231033</vt:lpwstr>
  </property>
</Properties>
</file>