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73" r:id="rId11"/>
    <p:sldId id="263" r:id="rId12"/>
    <p:sldId id="264" r:id="rId13"/>
    <p:sldId id="274" r:id="rId1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06" autoAdjust="0"/>
    <p:restoredTop sz="62107" autoAdjust="0"/>
  </p:normalViewPr>
  <p:slideViewPr>
    <p:cSldViewPr>
      <p:cViewPr varScale="1">
        <p:scale>
          <a:sx n="79" d="100"/>
          <a:sy n="79" d="100"/>
        </p:scale>
        <p:origin x="-27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6888" cy="465138"/>
          </a:xfrm>
          <a:prstGeom prst="rect">
            <a:avLst/>
          </a:prstGeom>
        </p:spPr>
        <p:txBody>
          <a:bodyPr vert="horz" lIns="91579" tIns="45789" rIns="91579" bIns="45789" rtlCol="0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925" y="0"/>
            <a:ext cx="3036888" cy="465138"/>
          </a:xfrm>
          <a:prstGeom prst="rect">
            <a:avLst/>
          </a:prstGeom>
        </p:spPr>
        <p:txBody>
          <a:bodyPr vert="horz" wrap="square" lIns="91579" tIns="45789" rIns="91579" bIns="457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8BADEEA-8514-FC49-84B4-69FC97A02EDD}" type="datetimeFigureOut">
              <a:rPr lang="en-US"/>
              <a:pPr/>
              <a:t>7/12/18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6888" cy="465138"/>
          </a:xfrm>
          <a:prstGeom prst="rect">
            <a:avLst/>
          </a:prstGeom>
        </p:spPr>
        <p:txBody>
          <a:bodyPr vert="horz" lIns="91579" tIns="45789" rIns="91579" bIns="45789" rtlCol="0" anchor="b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925" y="8829675"/>
            <a:ext cx="3036888" cy="465138"/>
          </a:xfrm>
          <a:prstGeom prst="rect">
            <a:avLst/>
          </a:prstGeom>
        </p:spPr>
        <p:txBody>
          <a:bodyPr vert="horz" wrap="square" lIns="91579" tIns="45789" rIns="91579" bIns="457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6751825-A7F6-D743-9931-6983FF7101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15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6888" cy="465138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925" y="0"/>
            <a:ext cx="3036888" cy="465138"/>
          </a:xfrm>
          <a:prstGeom prst="rect">
            <a:avLst/>
          </a:prstGeom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01185A19-C92A-424E-882D-B4340210E49A}" type="datetimeFigureOut">
              <a:rPr lang="en-US"/>
              <a:pPr/>
              <a:t>7/12/18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7" rIns="93172" bIns="46587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vert="horz" lIns="93172" tIns="46587" rIns="93172" bIns="4658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6888" cy="465138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925" y="8829675"/>
            <a:ext cx="3036888" cy="465138"/>
          </a:xfrm>
          <a:prstGeom prst="rect">
            <a:avLst/>
          </a:prstGeom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CE1D48B3-F08B-3F45-A4A4-1E78505E07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014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="1" dirty="0">
              <a:latin typeface="Calibri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813A1992-47F7-454E-A884-127EBD48B1D7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Animate call-outs. </a:t>
            </a:r>
          </a:p>
          <a:p>
            <a:r>
              <a:rPr lang="en-US">
                <a:latin typeface="Calibri" charset="0"/>
              </a:rPr>
              <a:t>add __str__:</a:t>
            </a:r>
          </a:p>
          <a:p>
            <a:pPr>
              <a:buFontTx/>
              <a:buChar char="•"/>
            </a:pPr>
            <a:r>
              <a:rPr lang="en-US">
                <a:latin typeface="Calibri" charset="0"/>
              </a:rPr>
              <a:t>another special name</a:t>
            </a:r>
          </a:p>
          <a:p>
            <a:pPr>
              <a:buFontTx/>
              <a:buChar char="•"/>
            </a:pPr>
            <a:r>
              <a:rPr lang="en-US">
                <a:latin typeface="Calibri" charset="0"/>
              </a:rPr>
              <a:t>Ask what the self.cardName and self.suitName expressions do.  (read instance variable values)</a:t>
            </a:r>
          </a:p>
          <a:p>
            <a:pPr>
              <a:buFontTx/>
              <a:buChar char="•"/>
            </a:pPr>
            <a:r>
              <a:rPr lang="en-US">
                <a:latin typeface="Calibri" charset="0"/>
              </a:rPr>
              <a:t>show calling code, both `print card` and "First card is " + str(card)</a:t>
            </a:r>
          </a:p>
          <a:p>
            <a:endParaRPr lang="en-US">
              <a:latin typeface="Calibri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6C92C3F6-C9BD-BC42-9008-F9FA5F489667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Calibri" charset="0"/>
              </a:rPr>
              <a:t>Add the given code to the end of backjackWithClasses (in EclipseProjects/BallSim Eclipse project, because we give it to students as a reference for writing ballSim)</a:t>
            </a:r>
          </a:p>
          <a:p>
            <a:pPr>
              <a:lnSpc>
                <a:spcPct val="90000"/>
              </a:lnSpc>
            </a:pPr>
            <a:endParaRPr lang="en-US"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alibri" charset="0"/>
              </a:rPr>
              <a:t>Comment out the call to main(), step through the code using "Step Into" and showing: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>
                <a:latin typeface="Calibri" charset="0"/>
              </a:rPr>
              <a:t>self in the debugger as we step into the constructor, note that the instance variables aren't there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>
                <a:latin typeface="Calibri" charset="0"/>
              </a:rPr>
              <a:t>step through the constructor, see instance variables appear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>
                <a:latin typeface="Calibri" charset="0"/>
              </a:rPr>
              <a:t>step into getValue, show values of instance variables inside self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>
                <a:latin typeface="Calibri" charset="0"/>
              </a:rPr>
              <a:t>step into the print statement, show that control jumps to the special __str__ method</a:t>
            </a:r>
          </a:p>
          <a:p>
            <a:pPr>
              <a:lnSpc>
                <a:spcPct val="90000"/>
              </a:lnSpc>
              <a:buFontTx/>
              <a:buChar char="-"/>
            </a:pPr>
            <a:endParaRPr lang="en-US"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alibri" charset="0"/>
              </a:rPr>
              <a:t>Also while in Eclipse, show how the docstrings show up by putting the insertion point after a constructor call to Card and hitting control-space.</a:t>
            </a:r>
          </a:p>
          <a:p>
            <a:pPr>
              <a:lnSpc>
                <a:spcPct val="90000"/>
              </a:lnSpc>
              <a:buFontTx/>
              <a:buChar char="-"/>
            </a:pPr>
            <a:endParaRPr lang="en-US">
              <a:latin typeface="Calibri" charset="0"/>
            </a:endParaRPr>
          </a:p>
          <a:p>
            <a:pPr>
              <a:lnSpc>
                <a:spcPct val="90000"/>
              </a:lnSpc>
            </a:pPr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68AD033E-E482-0B40-AA3A-6BE395F598F3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207B4E-5618-E540-9EC9-628F69C3EEF2}" type="slidenum">
              <a:rPr lang="en-US">
                <a:latin typeface="Calibri" charset="0"/>
              </a:rPr>
              <a:pPr/>
              <a:t>13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Calibri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15DB0B24-F969-2043-9794-FB3F7EFF1CB0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[Animate this slide to reveal by major bullets]</a:t>
            </a:r>
          </a:p>
          <a:p>
            <a:r>
              <a:rPr lang="en-US" dirty="0">
                <a:latin typeface="Calibri" charset="0"/>
              </a:rPr>
              <a:t>On board:</a:t>
            </a:r>
          </a:p>
          <a:p>
            <a:pPr>
              <a:buFontTx/>
              <a:buChar char="-"/>
            </a:pPr>
            <a:r>
              <a:rPr lang="en-US" dirty="0">
                <a:latin typeface="Calibri" charset="0"/>
              </a:rPr>
              <a:t>UML is Unified Modeling Language</a:t>
            </a:r>
          </a:p>
          <a:p>
            <a:pPr>
              <a:buFontTx/>
              <a:buChar char="-"/>
            </a:pPr>
            <a:r>
              <a:rPr lang="en-US" dirty="0">
                <a:latin typeface="Calibri" charset="0"/>
              </a:rPr>
              <a:t>Draw together the UML class diagram for Line on the </a:t>
            </a:r>
            <a:r>
              <a:rPr lang="en-US" dirty="0" smtClean="0">
                <a:latin typeface="Calibri" charset="0"/>
              </a:rPr>
              <a:t>board</a:t>
            </a:r>
            <a:endParaRPr lang="en-US" dirty="0">
              <a:latin typeface="Calibri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AB0057D1-66ED-1649-B143-FAAA15B3048F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This slide has two different analogies.  Reveal and discuss each.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9F00FB15-DB75-114E-8CA0-DE6B949A6B01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[Includes animated builds of objects]</a:t>
            </a:r>
          </a:p>
          <a:p>
            <a:r>
              <a:rPr lang="en-US">
                <a:latin typeface="Calibri" charset="0"/>
              </a:rPr>
              <a:t>-Python stamps out a point object in memory, using the Point class as a template</a:t>
            </a:r>
          </a:p>
          <a:p>
            <a:r>
              <a:rPr lang="en-US">
                <a:latin typeface="Calibri" charset="0"/>
              </a:rPr>
              <a:t>-Point's constructor fills in the slots, using parameters and default values</a:t>
            </a:r>
          </a:p>
          <a:p>
            <a:r>
              <a:rPr lang="en-US">
                <a:latin typeface="Calibri" charset="0"/>
              </a:rPr>
              <a:t>-Python attaches the 'p' variable to the point object</a:t>
            </a:r>
          </a:p>
          <a:p>
            <a:r>
              <a:rPr lang="en-US">
                <a:latin typeface="Calibri" charset="0"/>
              </a:rPr>
              <a:t>-Python stamps out a text object in memory, using the Text class as a template</a:t>
            </a:r>
          </a:p>
          <a:p>
            <a:r>
              <a:rPr lang="en-US">
                <a:latin typeface="Calibri" charset="0"/>
              </a:rPr>
              <a:t>-Text's constructor fills in the slots…</a:t>
            </a:r>
          </a:p>
          <a:p>
            <a:r>
              <a:rPr lang="en-US">
                <a:latin typeface="Calibri" charset="0"/>
              </a:rPr>
              <a:t>-…making a clone of the point object in the process  (Why?  So if we do p.move() the text stays put, and if we do t.move() the point stays put.)</a:t>
            </a:r>
          </a:p>
          <a:p>
            <a:r>
              <a:rPr lang="en-US">
                <a:latin typeface="Calibri" charset="0"/>
              </a:rPr>
              <a:t>- …finishing Text object slots</a:t>
            </a:r>
          </a:p>
          <a:p>
            <a:r>
              <a:rPr lang="en-US">
                <a:latin typeface="Calibri" charset="0"/>
              </a:rPr>
              <a:t>-Python attaches the 't' variable to the text object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51864FD9-E040-1B43-A518-D6148F487892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Develop together on board, class diagrams for Card, Deck. Steer them toward class diagram for Card that goes with code on the next slide.  Can be more creative with Deck.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Questions to ask:</a:t>
            </a:r>
          </a:p>
          <a:p>
            <a:pPr>
              <a:buFontTx/>
              <a:buChar char="-"/>
            </a:pPr>
            <a:r>
              <a:rPr lang="en-US" dirty="0">
                <a:latin typeface="Calibri" charset="0"/>
              </a:rPr>
              <a:t>What data do we need to store inside a card object? (card name, suit)</a:t>
            </a:r>
          </a:p>
          <a:p>
            <a:pPr>
              <a:buFontTx/>
              <a:buChar char="-"/>
            </a:pPr>
            <a:r>
              <a:rPr lang="en-US" dirty="0">
                <a:latin typeface="Calibri" charset="0"/>
              </a:rPr>
              <a:t>What kinds of operations do we need to do on a card? (print it, get its value for </a:t>
            </a:r>
            <a:r>
              <a:rPr lang="en-US" dirty="0" err="1">
                <a:latin typeface="Calibri" charset="0"/>
              </a:rPr>
              <a:t>BlackJack</a:t>
            </a:r>
            <a:r>
              <a:rPr lang="en-US" dirty="0">
                <a:latin typeface="Calibri" charset="0"/>
              </a:rPr>
              <a:t>)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Ask the same questions for Deck and for Hand.</a:t>
            </a:r>
          </a:p>
          <a:p>
            <a:r>
              <a:rPr lang="en-US" dirty="0">
                <a:latin typeface="Calibri" charset="0"/>
              </a:rPr>
              <a:t>Is Hand different then Deck?  Maybe just </a:t>
            </a:r>
            <a:r>
              <a:rPr lang="en-US" dirty="0" err="1">
                <a:latin typeface="Calibri" charset="0"/>
              </a:rPr>
              <a:t>CardCollection</a:t>
            </a:r>
            <a:r>
              <a:rPr lang="en-US" dirty="0">
                <a:latin typeface="Calibri" charset="0"/>
              </a:rPr>
              <a:t> for both?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9CD4CBFA-075E-CE49-92F1-8B1D10083E97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Animate call-outs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BEED9568-0551-F845-B561-2C0817529819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Animate call-outs. </a:t>
            </a:r>
          </a:p>
          <a:p>
            <a:pPr>
              <a:buFontTx/>
              <a:buChar char="•"/>
            </a:pPr>
            <a:r>
              <a:rPr lang="en-US">
                <a:latin typeface="Calibri" charset="0"/>
              </a:rPr>
              <a:t>special name</a:t>
            </a:r>
          </a:p>
          <a:p>
            <a:pPr>
              <a:buFontTx/>
              <a:buChar char="•"/>
            </a:pPr>
            <a:r>
              <a:rPr lang="en-US">
                <a:latin typeface="Calibri" charset="0"/>
              </a:rPr>
              <a:t>self parameter</a:t>
            </a:r>
          </a:p>
          <a:p>
            <a:pPr>
              <a:buFontTx/>
              <a:buChar char="•"/>
            </a:pPr>
            <a:r>
              <a:rPr lang="en-US">
                <a:latin typeface="Calibri" charset="0"/>
              </a:rPr>
              <a:t>show calling code (multi-step animation of object creation and initialization)</a:t>
            </a:r>
          </a:p>
          <a:p>
            <a:pPr>
              <a:buFontTx/>
              <a:buChar char="•"/>
            </a:pPr>
            <a:r>
              <a:rPr lang="en-US">
                <a:latin typeface="Calibri" charset="0"/>
              </a:rPr>
              <a:t>create instance variables just by assigning to them</a:t>
            </a:r>
          </a:p>
          <a:p>
            <a:pPr>
              <a:buFontTx/>
              <a:buChar char="•"/>
            </a:pPr>
            <a:endParaRPr lang="en-US">
              <a:latin typeface="Calibri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B54207AB-EA31-9C49-84B2-1131742D9AFE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Animate call-outs. </a:t>
            </a:r>
          </a:p>
          <a:p>
            <a:r>
              <a:rPr lang="en-US">
                <a:latin typeface="Calibri" charset="0"/>
              </a:rPr>
              <a:t>add accessor:</a:t>
            </a:r>
          </a:p>
          <a:p>
            <a:pPr>
              <a:buFontTx/>
              <a:buChar char="•"/>
            </a:pPr>
            <a:r>
              <a:rPr lang="en-US">
                <a:latin typeface="Calibri" charset="0"/>
              </a:rPr>
              <a:t>docstring again</a:t>
            </a:r>
          </a:p>
          <a:p>
            <a:pPr>
              <a:buFontTx/>
              <a:buChar char="•"/>
            </a:pPr>
            <a:r>
              <a:rPr lang="en-US">
                <a:latin typeface="Calibri" charset="0"/>
              </a:rPr>
              <a:t>self argument again</a:t>
            </a:r>
          </a:p>
          <a:p>
            <a:pPr>
              <a:buFontTx/>
              <a:buChar char="•"/>
            </a:pPr>
            <a:r>
              <a:rPr lang="en-US">
                <a:latin typeface="Calibri" charset="0"/>
              </a:rPr>
              <a:t>show calling code</a:t>
            </a:r>
          </a:p>
          <a:p>
            <a:pPr>
              <a:buFontTx/>
              <a:buChar char="•"/>
            </a:pPr>
            <a:r>
              <a:rPr lang="en-US">
                <a:latin typeface="Calibri" charset="0"/>
              </a:rPr>
              <a:t>reading instance variable</a:t>
            </a:r>
          </a:p>
          <a:p>
            <a:endParaRPr lang="en-US">
              <a:latin typeface="Calibri" charset="0"/>
            </a:endParaRPr>
          </a:p>
          <a:p>
            <a:r>
              <a:rPr lang="en-US" b="1">
                <a:latin typeface="Calibri" charset="0"/>
              </a:rPr>
              <a:t>Q5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728C8F68-DB90-5647-9851-D226A9F1889F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2012A96-3EAF-584B-9F60-CC32B58E0EA6}" type="datetimeFigureOut">
              <a:rPr lang="en-US"/>
              <a:pPr/>
              <a:t>7/12/18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32B8BD-AEF9-5240-B812-E04CD3D27A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2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3162FE-AEFC-9F41-B84E-F68E1AA6C498}" type="datetimeFigureOut">
              <a:rPr lang="en-US"/>
              <a:pPr/>
              <a:t>7/12/18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CA4375-74C6-F84F-8733-34B60C36D8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2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6BAB9386-8EE8-0A44-9DCC-03246145EC8D}" type="datetimeFigureOut">
              <a:rPr lang="en-US"/>
              <a:pPr/>
              <a:t>7/12/18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90892B4E-BB20-2540-9D24-EA7D00F703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77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3B6B3C-1DEE-534E-ACA6-AD52DF2945FE}" type="datetimeFigureOut">
              <a:rPr lang="en-US"/>
              <a:pPr/>
              <a:t>7/12/18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DF613C-AC84-7942-841C-A475E09B53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8BCDF-FBA8-FA48-95CB-19A2EADC65B1}" type="datetimeFigureOut">
              <a:rPr lang="en-US"/>
              <a:pPr/>
              <a:t>7/12/18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CCA888B3-F0A3-3E48-B162-850D576AF15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70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A1D1A9-4331-B944-B810-8C4D3C03FA0F}" type="datetimeFigureOut">
              <a:rPr lang="en-US"/>
              <a:pPr/>
              <a:t>7/12/18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7053B4-2149-4748-8E75-CF742F6ECA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70586C-1BFA-454A-8A8C-4A97296A6CC1}" type="datetimeFigureOut">
              <a:rPr lang="en-US"/>
              <a:pPr/>
              <a:t>7/12/18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BB43BE-A53B-7443-B5EE-9AD505408A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0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548454-70E5-9B40-8B68-C0965CDCAE7A}" type="datetimeFigureOut">
              <a:rPr lang="en-US"/>
              <a:pPr/>
              <a:t>7/12/18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4CA878-A69A-3F47-9008-21FC36AFC9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5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30FC04-657C-1A43-A966-E98F4ADDEB86}" type="datetimeFigureOut">
              <a:rPr lang="en-US"/>
              <a:pPr/>
              <a:t>7/12/18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0247E3-CCC0-9D40-A19B-180E3111DA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7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CA59E1-EA0D-7349-9DEC-6FB02601A25D}" type="datetimeFigureOut">
              <a:rPr lang="en-US"/>
              <a:pPr/>
              <a:t>7/12/18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55FAF6-43E1-884A-89AC-ACCC226124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7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fld id="{8604BAB4-796F-1F47-8149-A12EB7E38C00}" type="datetimeFigureOut">
              <a:rPr lang="en-US"/>
              <a:pPr/>
              <a:t>7/12/18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7904087C-B595-444A-A57D-8B4A61773AA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16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Tw Cen MT" charset="0"/>
              </a:defRPr>
            </a:lvl1pPr>
          </a:lstStyle>
          <a:p>
            <a:fld id="{019AE733-7B0B-FB47-8B6E-A1E6FC558DD1}" type="datetimeFigureOut">
              <a:rPr lang="en-US"/>
              <a:pPr/>
              <a:t>7/12/18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  <a:latin typeface="Tw Cen MT" charset="0"/>
              </a:defRPr>
            </a:lvl1pPr>
          </a:lstStyle>
          <a:p>
            <a:fld id="{4380DB50-7E27-BA4A-9C00-96FDB6D8461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5" r:id="rId1"/>
    <p:sldLayoutId id="2147484561" r:id="rId2"/>
    <p:sldLayoutId id="2147484566" r:id="rId3"/>
    <p:sldLayoutId id="2147484567" r:id="rId4"/>
    <p:sldLayoutId id="2147484568" r:id="rId5"/>
    <p:sldLayoutId id="2147484562" r:id="rId6"/>
    <p:sldLayoutId id="2147484569" r:id="rId7"/>
    <p:sldLayoutId id="2147484563" r:id="rId8"/>
    <p:sldLayoutId id="2147484570" r:id="rId9"/>
    <p:sldLayoutId id="2147484564" r:id="rId10"/>
    <p:sldLayoutId id="21474845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"/>
        <a:defRPr sz="29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charset="0"/>
        <a:buChar char="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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charset="0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charset="0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tutorialspoint.com/python/python_classes_objects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33800"/>
            <a:ext cx="8153400" cy="1828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Defining </a:t>
            </a:r>
            <a:r>
              <a:rPr lang="en-US" dirty="0" smtClean="0">
                <a:ea typeface="+mj-ea"/>
              </a:rPr>
              <a:t>Classes in python</a:t>
            </a:r>
            <a:endParaRPr lang="en-US" dirty="0">
              <a:ea typeface="+mj-ea"/>
            </a:endParaRP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w Cen MT" charset="0"/>
              </a:rPr>
              <a:t>Catapult—</a:t>
            </a:r>
            <a:r>
              <a:rPr lang="en-US" dirty="0">
                <a:latin typeface="Tw Cen MT" charset="0"/>
              </a:rPr>
              <a:t>Rose </a:t>
            </a:r>
            <a:r>
              <a:rPr lang="en-US" dirty="0" err="1">
                <a:latin typeface="Tw Cen MT" charset="0"/>
              </a:rPr>
              <a:t>Hulman</a:t>
            </a:r>
            <a:r>
              <a:rPr lang="en-US" dirty="0">
                <a:latin typeface="Tw Cen MT" charset="0"/>
              </a:rPr>
              <a:t> Institute of Technology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3"/>
          <p:cNvSpPr txBox="1">
            <a:spLocks noChangeArrowheads="1"/>
          </p:cNvSpPr>
          <p:nvPr/>
        </p:nvSpPr>
        <p:spPr bwMode="auto">
          <a:xfrm>
            <a:off x="304800" y="1752600"/>
            <a:ext cx="8458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9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2pPr>
            <a:lvl3pPr marL="1143000">
              <a:defRPr sz="23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5pPr>
            <a:lvl6pPr marL="2514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6pPr>
            <a:lvl7pPr marL="29718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7pPr>
            <a:lvl8pPr marL="34290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8pPr>
            <a:lvl9pPr marL="3886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urier New" charset="0"/>
              </a:rPr>
              <a:t>Card:</a:t>
            </a:r>
          </a:p>
          <a:p>
            <a:pPr eaLnBrk="1" hangingPunct="1"/>
            <a:r>
              <a:rPr lang="en-US" sz="1800" b="1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sz="1800" b="1" i="1">
                <a:solidFill>
                  <a:srgbClr val="00AA00"/>
                </a:solidFill>
                <a:latin typeface="Courier New" charset="0"/>
              </a:rPr>
              <a:t>"""This class represents a card from a standard deck."""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def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urier New" charset="0"/>
              </a:rPr>
              <a:t>__init__(</a:t>
            </a:r>
            <a:r>
              <a:rPr lang="en-US" sz="1800" b="1" i="1">
                <a:solidFill>
                  <a:srgbClr val="000000"/>
                </a:solidFill>
                <a:latin typeface="Courier New" charset="0"/>
              </a:rPr>
              <a:t>self, card, suit):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800" i="1">
                <a:solidFill>
                  <a:srgbClr val="000000"/>
                </a:solidFill>
                <a:latin typeface="Courier New" charset="0"/>
              </a:rPr>
              <a:t>self.cardName = card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800" i="1">
                <a:solidFill>
                  <a:srgbClr val="000000"/>
                </a:solidFill>
                <a:latin typeface="Courier New" charset="0"/>
              </a:rPr>
              <a:t>self.suitName = suit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	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def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urier New" charset="0"/>
              </a:rPr>
              <a:t>getValue(</a:t>
            </a:r>
            <a:r>
              <a:rPr lang="en-US" sz="1800" b="1" i="1">
                <a:solidFill>
                  <a:srgbClr val="000000"/>
                </a:solidFill>
                <a:latin typeface="Courier New" charset="0"/>
              </a:rPr>
              <a:t>self):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800" b="1" i="1">
                <a:solidFill>
                  <a:srgbClr val="00AA00"/>
                </a:solidFill>
                <a:latin typeface="Courier New" charset="0"/>
              </a:rPr>
              <a:t>"""Returns the value of this card in BlackJack.  </a:t>
            </a:r>
          </a:p>
          <a:p>
            <a:pPr eaLnBrk="1" hangingPunct="1"/>
            <a:r>
              <a:rPr lang="en-US" sz="1800" b="1" i="1">
                <a:solidFill>
                  <a:srgbClr val="00AA00"/>
                </a:solidFill>
                <a:latin typeface="Courier New" charset="0"/>
              </a:rPr>
              <a:t>        Aces always count as one, so hands need to adjust </a:t>
            </a:r>
          </a:p>
          <a:p>
            <a:pPr eaLnBrk="1" hangingPunct="1"/>
            <a:r>
              <a:rPr lang="en-US" sz="1800" b="1" i="1">
                <a:solidFill>
                  <a:srgbClr val="00AA00"/>
                </a:solidFill>
                <a:latin typeface="Courier New" charset="0"/>
              </a:rPr>
              <a:t>        to count aces as 11."""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pos = cardNames.index(</a:t>
            </a:r>
            <a:r>
              <a:rPr lang="en-US" sz="1800" i="1">
                <a:solidFill>
                  <a:srgbClr val="000000"/>
                </a:solidFill>
                <a:latin typeface="Courier New" charset="0"/>
              </a:rPr>
              <a:t>self.cardName)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if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pos &lt; </a:t>
            </a:r>
            <a:r>
              <a:rPr lang="en-US" sz="1800">
                <a:solidFill>
                  <a:srgbClr val="800000"/>
                </a:solidFill>
                <a:latin typeface="Courier New" charset="0"/>
              </a:rPr>
              <a:t>10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: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   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pos + </a:t>
            </a:r>
            <a:r>
              <a:rPr lang="en-US" sz="1800">
                <a:solidFill>
                  <a:srgbClr val="800000"/>
                </a:solidFill>
                <a:latin typeface="Courier New" charset="0"/>
              </a:rPr>
              <a:t>1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charset="0"/>
              </a:rPr>
              <a:t>10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def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urier New" charset="0"/>
              </a:rPr>
              <a:t>__str__(</a:t>
            </a:r>
            <a:r>
              <a:rPr lang="en-US" sz="1800" b="1" i="1">
                <a:solidFill>
                  <a:srgbClr val="000000"/>
                </a:solidFill>
                <a:latin typeface="Courier New" charset="0"/>
              </a:rPr>
              <a:t>self):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800" i="1">
                <a:solidFill>
                  <a:srgbClr val="000000"/>
                </a:solidFill>
                <a:latin typeface="Courier New" charset="0"/>
              </a:rPr>
              <a:t>self.cardName + </a:t>
            </a:r>
            <a:r>
              <a:rPr lang="en-US" sz="1800" b="1" i="1">
                <a:solidFill>
                  <a:srgbClr val="00AA00"/>
                </a:solidFill>
                <a:latin typeface="Courier New" charset="0"/>
              </a:rPr>
              <a:t>" of "</a:t>
            </a:r>
            <a:r>
              <a:rPr lang="en-US" sz="1800" b="1" i="1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800" i="1">
                <a:solidFill>
                  <a:srgbClr val="000000"/>
                </a:solidFill>
                <a:latin typeface="Courier New" charset="0"/>
              </a:rPr>
              <a:t>+ self.suitName</a:t>
            </a:r>
          </a:p>
        </p:txBody>
      </p:sp>
      <p:sp>
        <p:nvSpPr>
          <p:cNvPr id="2969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w Cen MT" charset="0"/>
              </a:rPr>
              <a:t>Code to Define a Class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362200" y="5105400"/>
            <a:ext cx="5562600" cy="838200"/>
            <a:chOff x="2362200" y="5106711"/>
            <a:chExt cx="5562600" cy="838483"/>
          </a:xfrm>
        </p:grpSpPr>
        <p:sp>
          <p:nvSpPr>
            <p:cNvPr id="29702" name="TextBox 5"/>
            <p:cNvSpPr txBox="1">
              <a:spLocks noChangeArrowheads="1"/>
            </p:cNvSpPr>
            <p:nvPr/>
          </p:nvSpPr>
          <p:spPr bwMode="auto">
            <a:xfrm>
              <a:off x="4114800" y="5106711"/>
              <a:ext cx="3810000" cy="646549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i="1">
                  <a:latin typeface="Arial" charset="0"/>
                </a:rPr>
                <a:t>Special </a:t>
              </a:r>
              <a:r>
                <a:rPr lang="en-US" sz="1800" b="1">
                  <a:latin typeface="Courier New" charset="0"/>
                  <a:cs typeface="Courier New" charset="0"/>
                </a:rPr>
                <a:t>__str__</a:t>
              </a:r>
              <a:r>
                <a:rPr lang="en-US" sz="1800" b="1" i="1">
                  <a:latin typeface="Arial" charset="0"/>
                </a:rPr>
                <a:t> method </a:t>
              </a:r>
              <a:r>
                <a:rPr lang="en-US" sz="1800">
                  <a:latin typeface="Arial" charset="0"/>
                </a:rPr>
                <a:t>returns a string representation of an object</a:t>
              </a:r>
            </a:p>
          </p:txBody>
        </p:sp>
        <p:cxnSp>
          <p:nvCxnSpPr>
            <p:cNvPr id="8" name="Straight Arrow Connector 7"/>
            <p:cNvCxnSpPr>
              <a:stCxn id="29702" idx="1"/>
            </p:cNvCxnSpPr>
            <p:nvPr/>
          </p:nvCxnSpPr>
          <p:spPr>
            <a:xfrm rot="10800000" flipV="1">
              <a:off x="2362200" y="5430670"/>
              <a:ext cx="1752600" cy="514524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648200" y="2590800"/>
            <a:ext cx="4267200" cy="1077913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n-lt"/>
                <a:ea typeface="+mn-ea"/>
              </a:rPr>
              <a:t>Sample uses of __</a:t>
            </a:r>
            <a:r>
              <a:rPr lang="en-US" sz="2400" dirty="0" err="1">
                <a:latin typeface="+mn-lt"/>
                <a:ea typeface="+mn-ea"/>
              </a:rPr>
              <a:t>str</a:t>
            </a:r>
            <a:r>
              <a:rPr lang="en-US" sz="2400" dirty="0">
                <a:latin typeface="+mn-lt"/>
                <a:ea typeface="+mn-ea"/>
              </a:rPr>
              <a:t>__ method:</a:t>
            </a:r>
          </a:p>
          <a:p>
            <a:pPr eaLnBrk="1" hangingPunct="1">
              <a:defRPr/>
            </a:pP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print 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(c)</a:t>
            </a:r>
            <a:endParaRPr lang="en-US" sz="2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msg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 = "Card is " + 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(c)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3"/>
          <p:cNvSpPr txBox="1">
            <a:spLocks noChangeArrowheads="1"/>
          </p:cNvSpPr>
          <p:nvPr/>
        </p:nvSpPr>
        <p:spPr bwMode="auto">
          <a:xfrm>
            <a:off x="304800" y="1752600"/>
            <a:ext cx="8458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9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2pPr>
            <a:lvl3pPr marL="1143000">
              <a:defRPr sz="23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5pPr>
            <a:lvl6pPr marL="2514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6pPr>
            <a:lvl7pPr marL="29718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7pPr>
            <a:lvl8pPr marL="34290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8pPr>
            <a:lvl9pPr marL="3886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urier New" charset="0"/>
              </a:rPr>
              <a:t>Card:</a:t>
            </a:r>
          </a:p>
          <a:p>
            <a:pPr eaLnBrk="1" hangingPunct="1"/>
            <a:r>
              <a:rPr lang="en-US" sz="1800" b="1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sz="1800" b="1" i="1">
                <a:solidFill>
                  <a:srgbClr val="00AA00"/>
                </a:solidFill>
                <a:latin typeface="Courier New" charset="0"/>
              </a:rPr>
              <a:t>"""This class represents a card from a standard deck."""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def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urier New" charset="0"/>
              </a:rPr>
              <a:t>__init__(</a:t>
            </a:r>
            <a:r>
              <a:rPr lang="en-US" sz="1800" b="1" i="1">
                <a:solidFill>
                  <a:srgbClr val="000000"/>
                </a:solidFill>
                <a:latin typeface="Courier New" charset="0"/>
              </a:rPr>
              <a:t>self, card, suit):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800" i="1">
                <a:solidFill>
                  <a:srgbClr val="000000"/>
                </a:solidFill>
                <a:latin typeface="Courier New" charset="0"/>
              </a:rPr>
              <a:t>self.cardName = card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800" i="1">
                <a:solidFill>
                  <a:srgbClr val="000000"/>
                </a:solidFill>
                <a:latin typeface="Courier New" charset="0"/>
              </a:rPr>
              <a:t>self.suitName = suit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	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def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urier New" charset="0"/>
              </a:rPr>
              <a:t>getValue(</a:t>
            </a:r>
            <a:r>
              <a:rPr lang="en-US" sz="1800" b="1" i="1">
                <a:solidFill>
                  <a:srgbClr val="000000"/>
                </a:solidFill>
                <a:latin typeface="Courier New" charset="0"/>
              </a:rPr>
              <a:t>self):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800" b="1" i="1">
                <a:solidFill>
                  <a:srgbClr val="00AA00"/>
                </a:solidFill>
                <a:latin typeface="Courier New" charset="0"/>
              </a:rPr>
              <a:t>"""Returns the value of this card in BlackJack.  </a:t>
            </a:r>
          </a:p>
          <a:p>
            <a:pPr eaLnBrk="1" hangingPunct="1"/>
            <a:r>
              <a:rPr lang="en-US" sz="1800" b="1" i="1">
                <a:solidFill>
                  <a:srgbClr val="00AA00"/>
                </a:solidFill>
                <a:latin typeface="Courier New" charset="0"/>
              </a:rPr>
              <a:t>        Aces always count as one, so hands need to adjust </a:t>
            </a:r>
          </a:p>
          <a:p>
            <a:pPr eaLnBrk="1" hangingPunct="1"/>
            <a:r>
              <a:rPr lang="en-US" sz="1800" b="1" i="1">
                <a:solidFill>
                  <a:srgbClr val="00AA00"/>
                </a:solidFill>
                <a:latin typeface="Courier New" charset="0"/>
              </a:rPr>
              <a:t>        to count aces as 11."""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pos = cardNames.index(</a:t>
            </a:r>
            <a:r>
              <a:rPr lang="en-US" sz="1800" i="1">
                <a:solidFill>
                  <a:srgbClr val="000000"/>
                </a:solidFill>
                <a:latin typeface="Courier New" charset="0"/>
              </a:rPr>
              <a:t>self.cardName)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if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pos &lt; </a:t>
            </a:r>
            <a:r>
              <a:rPr lang="en-US" sz="1800">
                <a:solidFill>
                  <a:srgbClr val="800000"/>
                </a:solidFill>
                <a:latin typeface="Courier New" charset="0"/>
              </a:rPr>
              <a:t>10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: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   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pos + </a:t>
            </a:r>
            <a:r>
              <a:rPr lang="en-US" sz="1800">
                <a:solidFill>
                  <a:srgbClr val="800000"/>
                </a:solidFill>
                <a:latin typeface="Courier New" charset="0"/>
              </a:rPr>
              <a:t>1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charset="0"/>
              </a:rPr>
              <a:t>10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def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urier New" charset="0"/>
              </a:rPr>
              <a:t>__str__(</a:t>
            </a:r>
            <a:r>
              <a:rPr lang="en-US" sz="1800" b="1" i="1">
                <a:solidFill>
                  <a:srgbClr val="000000"/>
                </a:solidFill>
                <a:latin typeface="Courier New" charset="0"/>
              </a:rPr>
              <a:t>self):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800" i="1">
                <a:solidFill>
                  <a:srgbClr val="000000"/>
                </a:solidFill>
                <a:latin typeface="Courier New" charset="0"/>
              </a:rPr>
              <a:t>self.cardName + </a:t>
            </a:r>
            <a:r>
              <a:rPr lang="en-US" sz="1800" i="1">
                <a:solidFill>
                  <a:srgbClr val="00AA00"/>
                </a:solidFill>
                <a:latin typeface="Courier New" charset="0"/>
              </a:rPr>
              <a:t>" of "</a:t>
            </a:r>
            <a:r>
              <a:rPr lang="en-US" sz="1800" i="1">
                <a:solidFill>
                  <a:srgbClr val="000000"/>
                </a:solidFill>
                <a:latin typeface="Courier New" charset="0"/>
              </a:rPr>
              <a:t> + self.suitName</a:t>
            </a:r>
          </a:p>
        </p:txBody>
      </p:sp>
      <p:sp>
        <p:nvSpPr>
          <p:cNvPr id="3174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w Cen MT" charset="0"/>
              </a:rPr>
              <a:t>Stepping Through Some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1600" y="1066800"/>
            <a:ext cx="3886200" cy="13843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n-lt"/>
                <a:ea typeface="+mn-ea"/>
              </a:rPr>
              <a:t>Sample use:</a:t>
            </a:r>
          </a:p>
          <a:p>
            <a:pPr eaLnBrk="1" hangingPunct="1">
              <a:defRPr/>
            </a:pP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card = Card(</a:t>
            </a:r>
            <a:r>
              <a:rPr lang="en-US" sz="2000" i="1" dirty="0">
                <a:latin typeface="Courier New" pitchFamily="49" charset="0"/>
                <a:ea typeface="+mn-ea"/>
                <a:cs typeface="Courier New" pitchFamily="49" charset="0"/>
              </a:rPr>
              <a:t>'7','Clubs')</a:t>
            </a:r>
          </a:p>
          <a:p>
            <a:pPr eaLnBrk="1" hangingPunct="1">
              <a:defRPr/>
            </a:pP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print 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card.getValue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())</a:t>
            </a:r>
            <a:endParaRPr lang="en-US" sz="2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print 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(card)</a:t>
            </a:r>
            <a:endParaRPr lang="en-US" sz="2000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>
                <a:latin typeface="Tw Cen MT" charset="0"/>
              </a:rPr>
              <a:t>Key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i="1">
                <a:solidFill>
                  <a:schemeClr val="accent2"/>
                </a:solidFill>
                <a:latin typeface="Tw Cen MT" charset="0"/>
              </a:rPr>
              <a:t>Constructor</a:t>
            </a:r>
            <a:r>
              <a:rPr lang="en-US">
                <a:latin typeface="Tw Cen MT" charset="0"/>
              </a:rPr>
              <a:t>:</a:t>
            </a:r>
          </a:p>
          <a:p>
            <a:pPr lvl="1"/>
            <a:r>
              <a:rPr lang="en-US">
                <a:latin typeface="Tw Cen MT" charset="0"/>
              </a:rPr>
              <a:t>Defined with special name </a:t>
            </a:r>
            <a:r>
              <a:rPr lang="en-US" b="1">
                <a:solidFill>
                  <a:schemeClr val="accent2"/>
                </a:solidFill>
                <a:latin typeface="Courier New" charset="0"/>
                <a:cs typeface="Courier New" charset="0"/>
              </a:rPr>
              <a:t>__init__</a:t>
            </a:r>
          </a:p>
          <a:p>
            <a:pPr lvl="1"/>
            <a:r>
              <a:rPr lang="en-US">
                <a:latin typeface="Tw Cen MT" charset="0"/>
              </a:rPr>
              <a:t>Called like </a:t>
            </a:r>
            <a:r>
              <a:rPr lang="en-US" b="1">
                <a:solidFill>
                  <a:schemeClr val="accent2"/>
                </a:solidFill>
                <a:latin typeface="Courier New" charset="0"/>
                <a:cs typeface="Courier New" charset="0"/>
              </a:rPr>
              <a:t>ClassName()</a:t>
            </a:r>
          </a:p>
          <a:p>
            <a:r>
              <a:rPr lang="en-US" i="1">
                <a:solidFill>
                  <a:schemeClr val="accent2"/>
                </a:solidFill>
                <a:latin typeface="Tw Cen MT" charset="0"/>
              </a:rPr>
              <a:t>Instance variables (a.k.a fields)</a:t>
            </a:r>
            <a:r>
              <a:rPr lang="en-US">
                <a:latin typeface="Tw Cen MT" charset="0"/>
              </a:rPr>
              <a:t>:</a:t>
            </a:r>
          </a:p>
          <a:p>
            <a:pPr lvl="1"/>
            <a:r>
              <a:rPr lang="en-US">
                <a:latin typeface="Tw Cen MT" charset="0"/>
              </a:rPr>
              <a:t>Created when we assign to them</a:t>
            </a:r>
          </a:p>
          <a:p>
            <a:pPr lvl="1"/>
            <a:r>
              <a:rPr lang="en-US">
                <a:latin typeface="Tw Cen MT" charset="0"/>
              </a:rPr>
              <a:t>Live as long as the object lives</a:t>
            </a:r>
          </a:p>
          <a:p>
            <a:r>
              <a:rPr lang="en-US" b="1">
                <a:solidFill>
                  <a:schemeClr val="accent2"/>
                </a:solidFill>
                <a:latin typeface="Courier New" charset="0"/>
                <a:cs typeface="Courier New" charset="0"/>
              </a:rPr>
              <a:t>self</a:t>
            </a:r>
            <a:r>
              <a:rPr lang="en-US">
                <a:latin typeface="Tw Cen MT" charset="0"/>
              </a:rPr>
              <a:t> formal parameter:</a:t>
            </a:r>
          </a:p>
          <a:p>
            <a:pPr lvl="1"/>
            <a:r>
              <a:rPr lang="en-US">
                <a:latin typeface="Tw Cen MT" charset="0"/>
              </a:rPr>
              <a:t>Implicitly get the value </a:t>
            </a:r>
            <a:r>
              <a:rPr lang="en-US" i="1">
                <a:latin typeface="Tw Cen MT" charset="0"/>
              </a:rPr>
              <a:t>before the dot </a:t>
            </a:r>
            <a:r>
              <a:rPr lang="en-US">
                <a:latin typeface="Tw Cen MT" charset="0"/>
              </a:rPr>
              <a:t>in the call</a:t>
            </a:r>
          </a:p>
          <a:p>
            <a:pPr lvl="1"/>
            <a:r>
              <a:rPr lang="en-US">
                <a:latin typeface="Tw Cen MT" charset="0"/>
              </a:rPr>
              <a:t>Allows method of an object to "talk about itself"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dirty="0">
                <a:latin typeface="Tw Cen MT" charset="0"/>
              </a:rPr>
              <a:t>Let's </a:t>
            </a:r>
            <a:r>
              <a:rPr lang="en-US" dirty="0" smtClean="0">
                <a:latin typeface="Tw Cen MT" charset="0"/>
              </a:rPr>
              <a:t>look at an example!</a:t>
            </a:r>
            <a:endParaRPr lang="en-US" dirty="0">
              <a:latin typeface="Tw Cen MT" charset="0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dirty="0" smtClean="0">
                <a:latin typeface="Tw Cen MT" charset="0"/>
              </a:rPr>
              <a:t>An employee class and some uses of it</a:t>
            </a:r>
            <a:endParaRPr lang="en-US" dirty="0">
              <a:latin typeface="Tw Cen MT" charset="0"/>
            </a:endParaRPr>
          </a:p>
          <a:p>
            <a:pPr lvl="1"/>
            <a:r>
              <a:rPr lang="en-US" dirty="0" smtClean="0">
                <a:latin typeface="Tw Cen MT" charset="0"/>
                <a:hlinkClick r:id="rId3"/>
              </a:rPr>
              <a:t>http://www.tutorialspoint.com/python/python_classes_objects.htm</a:t>
            </a:r>
            <a:r>
              <a:rPr lang="en-US" dirty="0" smtClean="0">
                <a:latin typeface="Tw Cen MT" charset="0"/>
              </a:rPr>
              <a:t> </a:t>
            </a:r>
            <a:endParaRPr lang="en-US" dirty="0">
              <a:latin typeface="Tw Cen MT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w Cen MT" charset="0"/>
              </a:rPr>
              <a:t>We’ve actually been using </a:t>
            </a:r>
            <a:r>
              <a:rPr lang="en-US" dirty="0">
                <a:latin typeface="Tw Cen MT" charset="0"/>
              </a:rPr>
              <a:t>Objects</a:t>
            </a:r>
          </a:p>
        </p:txBody>
      </p:sp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457200" y="1447800"/>
            <a:ext cx="85344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9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2pPr>
            <a:lvl3pPr marL="1143000">
              <a:defRPr sz="23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5pPr>
            <a:lvl6pPr marL="2514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6pPr>
            <a:lvl7pPr marL="29718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7pPr>
            <a:lvl8pPr marL="34290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8pPr>
            <a:lvl9pPr marL="3886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solidFill>
                  <a:srgbClr val="000000"/>
                </a:solidFill>
                <a:latin typeface="Courier New" charset="0"/>
              </a:rPr>
              <a:t>WIDTH = </a:t>
            </a:r>
            <a:r>
              <a:rPr lang="en-US" sz="1800" dirty="0" smtClean="0">
                <a:solidFill>
                  <a:srgbClr val="800000"/>
                </a:solidFill>
                <a:latin typeface="Courier New" charset="0"/>
              </a:rPr>
              <a:t>400</a:t>
            </a:r>
          </a:p>
          <a:p>
            <a:pPr eaLnBrk="1" hangingPunct="1"/>
            <a:r>
              <a:rPr lang="en-US" sz="1800" dirty="0" smtClean="0">
                <a:solidFill>
                  <a:srgbClr val="000000"/>
                </a:solidFill>
                <a:latin typeface="Courier New" charset="0"/>
              </a:rPr>
              <a:t>HEIGHT = </a:t>
            </a:r>
            <a:r>
              <a:rPr lang="en-US" sz="1800" dirty="0" smtClean="0">
                <a:solidFill>
                  <a:srgbClr val="800000"/>
                </a:solidFill>
                <a:latin typeface="Courier New" charset="0"/>
              </a:rPr>
              <a:t>50</a:t>
            </a:r>
          </a:p>
          <a:p>
            <a:pPr eaLnBrk="1" hangingPunct="1"/>
            <a:r>
              <a:rPr lang="en-US" sz="1800" dirty="0" smtClean="0">
                <a:solidFill>
                  <a:srgbClr val="000000"/>
                </a:solidFill>
                <a:latin typeface="Courier New" charset="0"/>
              </a:rPr>
              <a:t>REPEAT_COUNT = </a:t>
            </a:r>
            <a:r>
              <a:rPr lang="en-US" sz="1800" dirty="0" smtClean="0">
                <a:solidFill>
                  <a:srgbClr val="800000"/>
                </a:solidFill>
                <a:latin typeface="Courier New" charset="0"/>
              </a:rPr>
              <a:t>20</a:t>
            </a:r>
          </a:p>
          <a:p>
            <a:pPr eaLnBrk="1" hangingPunct="1"/>
            <a:r>
              <a:rPr lang="en-US" sz="1800" dirty="0" smtClean="0">
                <a:solidFill>
                  <a:srgbClr val="000000"/>
                </a:solidFill>
                <a:latin typeface="Courier New" charset="0"/>
              </a:rPr>
              <a:t>PAUSE_LENGTH = </a:t>
            </a:r>
            <a:r>
              <a:rPr lang="en-US" sz="1800" dirty="0" smtClean="0">
                <a:solidFill>
                  <a:srgbClr val="800000"/>
                </a:solidFill>
                <a:latin typeface="Courier New" charset="0"/>
              </a:rPr>
              <a:t>0.25</a:t>
            </a:r>
          </a:p>
          <a:p>
            <a:pPr eaLnBrk="1" hangingPunct="1"/>
            <a:r>
              <a:rPr lang="en-US" sz="1800" dirty="0" smtClean="0">
                <a:solidFill>
                  <a:srgbClr val="000000"/>
                </a:solidFill>
                <a:latin typeface="Courier New" charset="0"/>
              </a:rPr>
              <a:t>win = </a:t>
            </a:r>
            <a:r>
              <a:rPr lang="en-US" sz="1800" dirty="0" err="1" smtClean="0">
                <a:solidFill>
                  <a:srgbClr val="000000"/>
                </a:solidFill>
                <a:latin typeface="Courier New" charset="0"/>
              </a:rPr>
              <a:t>GraphWin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1800" b="1" i="1" dirty="0" smtClean="0">
                <a:solidFill>
                  <a:srgbClr val="00AA00"/>
                </a:solidFill>
                <a:latin typeface="Courier New" charset="0"/>
              </a:rPr>
              <a:t>‘Giants Win!'</a:t>
            </a:r>
            <a:r>
              <a:rPr lang="en-US" sz="1800" i="1" dirty="0" smtClean="0">
                <a:solidFill>
                  <a:srgbClr val="000000"/>
                </a:solidFill>
                <a:latin typeface="Courier New" charset="0"/>
              </a:rPr>
              <a:t>, WIDTH, HEIGHT)</a:t>
            </a:r>
          </a:p>
          <a:p>
            <a:pPr eaLnBrk="1" hangingPunct="1"/>
            <a:r>
              <a:rPr lang="en-US" sz="1800" dirty="0" smtClean="0">
                <a:solidFill>
                  <a:srgbClr val="000000"/>
                </a:solidFill>
                <a:latin typeface="Courier New" charset="0"/>
              </a:rPr>
              <a:t>p = Point(WIDTH/</a:t>
            </a:r>
            <a:r>
              <a:rPr lang="en-US" sz="1800" dirty="0" smtClean="0">
                <a:solidFill>
                  <a:srgbClr val="800000"/>
                </a:solidFill>
                <a:latin typeface="Courier New" charset="0"/>
              </a:rPr>
              <a:t>2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</a:rPr>
              <a:t>, HEIGHT/</a:t>
            </a:r>
            <a:r>
              <a:rPr lang="en-US" sz="1800" dirty="0" smtClean="0">
                <a:solidFill>
                  <a:srgbClr val="800000"/>
                </a:solidFill>
                <a:latin typeface="Courier New" charset="0"/>
              </a:rPr>
              <a:t>2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</a:rPr>
              <a:t>)</a:t>
            </a:r>
          </a:p>
          <a:p>
            <a:pPr eaLnBrk="1" hangingPunct="1"/>
            <a:r>
              <a:rPr lang="en-US" sz="1800" dirty="0" smtClean="0">
                <a:solidFill>
                  <a:srgbClr val="000000"/>
                </a:solidFill>
                <a:latin typeface="Courier New" charset="0"/>
              </a:rPr>
              <a:t>t = Text(p, </a:t>
            </a:r>
            <a:r>
              <a:rPr lang="en-US" sz="1800" b="1" i="1" dirty="0" smtClean="0">
                <a:solidFill>
                  <a:srgbClr val="00AA00"/>
                </a:solidFill>
                <a:latin typeface="Courier New" charset="0"/>
              </a:rPr>
              <a:t>‘NY Giants—2008 Super Bowl Champs!'</a:t>
            </a:r>
            <a:r>
              <a:rPr lang="en-US" sz="1800" i="1" dirty="0" smtClean="0">
                <a:solidFill>
                  <a:srgbClr val="000000"/>
                </a:solidFill>
                <a:latin typeface="Courier New" charset="0"/>
              </a:rPr>
              <a:t>)</a:t>
            </a:r>
          </a:p>
          <a:p>
            <a:pPr eaLnBrk="1" hangingPunct="1"/>
            <a:r>
              <a:rPr lang="en-US" sz="1800" dirty="0" err="1" smtClean="0">
                <a:solidFill>
                  <a:srgbClr val="000000"/>
                </a:solidFill>
                <a:latin typeface="Courier New" charset="0"/>
              </a:rPr>
              <a:t>t.setStyle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1800" b="1" i="1" dirty="0" smtClean="0">
                <a:solidFill>
                  <a:srgbClr val="00AA00"/>
                </a:solidFill>
                <a:latin typeface="Courier New" charset="0"/>
              </a:rPr>
              <a:t>'bold'</a:t>
            </a:r>
            <a:r>
              <a:rPr lang="en-US" sz="1800" i="1" dirty="0" smtClean="0">
                <a:solidFill>
                  <a:srgbClr val="000000"/>
                </a:solidFill>
                <a:latin typeface="Courier New" charset="0"/>
              </a:rPr>
              <a:t>)</a:t>
            </a:r>
          </a:p>
          <a:p>
            <a:pPr eaLnBrk="1" hangingPunct="1"/>
            <a:r>
              <a:rPr lang="en-US" sz="1800" dirty="0" err="1" smtClean="0">
                <a:solidFill>
                  <a:srgbClr val="000000"/>
                </a:solidFill>
                <a:latin typeface="Courier New" charset="0"/>
              </a:rPr>
              <a:t>t.draw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</a:rPr>
              <a:t>(win)</a:t>
            </a:r>
          </a:p>
          <a:p>
            <a:pPr eaLnBrk="1" hangingPunct="1"/>
            <a:r>
              <a:rPr lang="en-US" sz="1800" dirty="0" err="1" smtClean="0">
                <a:solidFill>
                  <a:srgbClr val="000000"/>
                </a:solidFill>
                <a:latin typeface="Courier New" charset="0"/>
              </a:rPr>
              <a:t>nextColorIsRed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sz="1800" b="1" dirty="0" smtClean="0">
                <a:solidFill>
                  <a:srgbClr val="0000FF"/>
                </a:solidFill>
                <a:latin typeface="Courier New" charset="0"/>
              </a:rPr>
              <a:t>True</a:t>
            </a:r>
          </a:p>
          <a:p>
            <a:pPr eaLnBrk="1" hangingPunct="1"/>
            <a:r>
              <a:rPr lang="en-US" sz="1800" dirty="0" err="1" smtClean="0">
                <a:solidFill>
                  <a:srgbClr val="000000"/>
                </a:solidFill>
                <a:latin typeface="Courier New" charset="0"/>
              </a:rPr>
              <a:t>t.setFill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1800" b="1" i="1" dirty="0" smtClean="0">
                <a:solidFill>
                  <a:srgbClr val="00AA00"/>
                </a:solidFill>
                <a:latin typeface="Courier New" charset="0"/>
              </a:rPr>
              <a:t>'blue'</a:t>
            </a:r>
            <a:r>
              <a:rPr lang="en-US" sz="1800" i="1" dirty="0" smtClean="0">
                <a:solidFill>
                  <a:srgbClr val="000000"/>
                </a:solidFill>
                <a:latin typeface="Courier New" charset="0"/>
              </a:rPr>
              <a:t>)</a:t>
            </a:r>
          </a:p>
          <a:p>
            <a:pPr eaLnBrk="1" hangingPunct="1"/>
            <a:r>
              <a:rPr lang="en-US" sz="1800" b="1" dirty="0" smtClean="0">
                <a:solidFill>
                  <a:srgbClr val="0000FF"/>
                </a:solidFill>
                <a:latin typeface="Courier New" charset="0"/>
              </a:rPr>
              <a:t>for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charset="0"/>
              </a:rPr>
              <a:t>in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</a:rPr>
              <a:t> range(REPEAT_COUNT):</a:t>
            </a:r>
          </a:p>
          <a:p>
            <a:pPr eaLnBrk="1" hangingPunct="1"/>
            <a:r>
              <a:rPr lang="en-US" sz="1800" dirty="0" smtClean="0">
                <a:solidFill>
                  <a:srgbClr val="000000"/>
                </a:solidFill>
                <a:latin typeface="Courier New" charset="0"/>
              </a:rPr>
              <a:t>    sleep(PAUSE_LENGTH)</a:t>
            </a:r>
          </a:p>
          <a:p>
            <a:pPr eaLnBrk="1" hangingPunct="1"/>
            <a:r>
              <a:rPr lang="en-US" sz="1800" dirty="0" smtClean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sz="1800" b="1" dirty="0" smtClean="0">
                <a:solidFill>
                  <a:srgbClr val="0000FF"/>
                </a:solidFill>
                <a:latin typeface="Courier New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charset="0"/>
              </a:rPr>
              <a:t>nextColorIsRed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</a:rPr>
              <a:t>:</a:t>
            </a:r>
          </a:p>
          <a:p>
            <a:pPr eaLnBrk="1" hangingPunct="1"/>
            <a:r>
              <a:rPr lang="en-US" sz="1800" dirty="0" smtClean="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Courier New" charset="0"/>
              </a:rPr>
              <a:t>t.setFill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1800" b="1" i="1" dirty="0" smtClean="0">
                <a:solidFill>
                  <a:srgbClr val="00AA00"/>
                </a:solidFill>
                <a:latin typeface="Courier New" charset="0"/>
              </a:rPr>
              <a:t>'red'</a:t>
            </a:r>
            <a:r>
              <a:rPr lang="en-US" sz="1800" i="1" dirty="0" smtClean="0">
                <a:solidFill>
                  <a:srgbClr val="000000"/>
                </a:solidFill>
                <a:latin typeface="Courier New" charset="0"/>
              </a:rPr>
              <a:t>)</a:t>
            </a:r>
          </a:p>
          <a:p>
            <a:pPr eaLnBrk="1" hangingPunct="1"/>
            <a:r>
              <a:rPr lang="en-US" sz="1800" dirty="0" smtClean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sz="1800" b="1" dirty="0" smtClean="0">
                <a:solidFill>
                  <a:srgbClr val="0000FF"/>
                </a:solidFill>
                <a:latin typeface="Courier New" charset="0"/>
              </a:rPr>
              <a:t>else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</a:rPr>
              <a:t>:</a:t>
            </a:r>
          </a:p>
          <a:p>
            <a:pPr eaLnBrk="1" hangingPunct="1"/>
            <a:r>
              <a:rPr lang="en-US" sz="1800" dirty="0" smtClean="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Courier New" charset="0"/>
              </a:rPr>
              <a:t>t.setFill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1800" b="1" i="1" dirty="0" smtClean="0">
                <a:solidFill>
                  <a:srgbClr val="00AA00"/>
                </a:solidFill>
                <a:latin typeface="Courier New" charset="0"/>
              </a:rPr>
              <a:t>'blue'</a:t>
            </a:r>
            <a:r>
              <a:rPr lang="en-US" sz="1800" i="1" dirty="0" smtClean="0">
                <a:solidFill>
                  <a:srgbClr val="000000"/>
                </a:solidFill>
                <a:latin typeface="Courier New" charset="0"/>
              </a:rPr>
              <a:t>)</a:t>
            </a:r>
          </a:p>
          <a:p>
            <a:pPr eaLnBrk="1" hangingPunct="1"/>
            <a:r>
              <a:rPr lang="en-US" sz="1800" dirty="0" smtClean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urier New" charset="0"/>
              </a:rPr>
              <a:t>nextColorIsRed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sz="1800" b="1" dirty="0" smtClean="0">
                <a:solidFill>
                  <a:srgbClr val="0000FF"/>
                </a:solidFill>
                <a:latin typeface="Courier New" charset="0"/>
              </a:rPr>
              <a:t>not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charset="0"/>
              </a:rPr>
              <a:t>nextColorIsRed</a:t>
            </a:r>
            <a:endParaRPr lang="en-US" sz="1800" dirty="0" smtClean="0">
              <a:solidFill>
                <a:srgbClr val="000000"/>
              </a:solidFill>
              <a:latin typeface="Courier New" charset="0"/>
            </a:endParaRPr>
          </a:p>
          <a:p>
            <a:pPr eaLnBrk="1" hangingPunct="1"/>
            <a:r>
              <a:rPr lang="en-US" sz="1800" dirty="0" err="1" smtClean="0">
                <a:solidFill>
                  <a:srgbClr val="000000"/>
                </a:solidFill>
                <a:latin typeface="Courier New" charset="0"/>
              </a:rPr>
              <a:t>win.close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</a:rPr>
              <a:t>()</a:t>
            </a:r>
            <a:endParaRPr lang="en-US" sz="1800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05400" y="3810000"/>
            <a:ext cx="39623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Consider this graphics program</a:t>
            </a:r>
            <a:r>
              <a:rPr lang="mr-IN" sz="2000" dirty="0" smtClean="0"/>
              <a:t>…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It uses Objects!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w Cen MT" charset="0"/>
              </a:rPr>
              <a:t>Object Terminology</a:t>
            </a:r>
          </a:p>
        </p:txBody>
      </p:sp>
      <p:sp>
        <p:nvSpPr>
          <p:cNvPr id="11267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589088"/>
            <a:ext cx="7543800" cy="4572000"/>
          </a:xfrm>
        </p:spPr>
        <p:txBody>
          <a:bodyPr/>
          <a:lstStyle/>
          <a:p>
            <a:r>
              <a:rPr lang="en-US" dirty="0">
                <a:latin typeface="Tw Cen MT" charset="0"/>
              </a:rPr>
              <a:t>Objects are </a:t>
            </a:r>
            <a:r>
              <a:rPr lang="en-US" dirty="0" smtClean="0">
                <a:latin typeface="Tw Cen MT" charset="0"/>
              </a:rPr>
              <a:t>“</a:t>
            </a:r>
            <a:r>
              <a:rPr lang="en-US" i="1" dirty="0" smtClean="0">
                <a:latin typeface="Tw Cen MT" charset="0"/>
              </a:rPr>
              <a:t>active </a:t>
            </a:r>
            <a:r>
              <a:rPr lang="en-US" i="1" dirty="0">
                <a:latin typeface="Tw Cen MT" charset="0"/>
              </a:rPr>
              <a:t>data </a:t>
            </a:r>
            <a:r>
              <a:rPr lang="en-US" i="1" dirty="0" smtClean="0">
                <a:latin typeface="Tw Cen MT" charset="0"/>
              </a:rPr>
              <a:t>types”</a:t>
            </a:r>
            <a:endParaRPr lang="en-US" i="1" dirty="0">
              <a:latin typeface="Tw Cen MT" charset="0"/>
            </a:endParaRPr>
          </a:p>
          <a:p>
            <a:pPr lvl="1"/>
            <a:r>
              <a:rPr lang="en-US" dirty="0">
                <a:latin typeface="Tw Cen MT" charset="0"/>
              </a:rPr>
              <a:t>They </a:t>
            </a:r>
            <a:r>
              <a:rPr lang="en-US" b="1" dirty="0">
                <a:latin typeface="Tw Cen MT" charset="0"/>
              </a:rPr>
              <a:t>know </a:t>
            </a:r>
            <a:r>
              <a:rPr lang="en-US" b="1" dirty="0" smtClean="0">
                <a:latin typeface="Tw Cen MT" charset="0"/>
              </a:rPr>
              <a:t>stuff </a:t>
            </a:r>
            <a:r>
              <a:rPr lang="en-US" dirty="0" smtClean="0">
                <a:latin typeface="Tw Cen MT" charset="0"/>
              </a:rPr>
              <a:t>— </a:t>
            </a:r>
            <a:r>
              <a:rPr lang="en-US" i="1" dirty="0" smtClean="0">
                <a:solidFill>
                  <a:schemeClr val="accent2"/>
                </a:solidFill>
                <a:latin typeface="Tw Cen MT" charset="0"/>
              </a:rPr>
              <a:t>instance </a:t>
            </a:r>
            <a:r>
              <a:rPr lang="en-US" i="1" dirty="0">
                <a:solidFill>
                  <a:schemeClr val="accent2"/>
                </a:solidFill>
                <a:latin typeface="Tw Cen MT" charset="0"/>
              </a:rPr>
              <a:t>variables</a:t>
            </a:r>
          </a:p>
          <a:p>
            <a:pPr lvl="1"/>
            <a:r>
              <a:rPr lang="en-US" dirty="0">
                <a:latin typeface="Tw Cen MT" charset="0"/>
              </a:rPr>
              <a:t>They </a:t>
            </a:r>
            <a:r>
              <a:rPr lang="en-US" b="1" dirty="0">
                <a:latin typeface="Tw Cen MT" charset="0"/>
              </a:rPr>
              <a:t>can do </a:t>
            </a:r>
            <a:r>
              <a:rPr lang="en-US" b="1" dirty="0" smtClean="0">
                <a:latin typeface="Tw Cen MT" charset="0"/>
              </a:rPr>
              <a:t>stuff </a:t>
            </a:r>
            <a:r>
              <a:rPr lang="en-US" dirty="0" smtClean="0">
                <a:latin typeface="Tw Cen MT" charset="0"/>
              </a:rPr>
              <a:t>— </a:t>
            </a:r>
            <a:r>
              <a:rPr lang="en-US" i="1" dirty="0" smtClean="0">
                <a:solidFill>
                  <a:schemeClr val="accent2"/>
                </a:solidFill>
                <a:latin typeface="Tw Cen MT" charset="0"/>
              </a:rPr>
              <a:t>methods</a:t>
            </a:r>
            <a:endParaRPr lang="en-US" i="1" dirty="0">
              <a:solidFill>
                <a:schemeClr val="accent2"/>
              </a:solidFill>
              <a:latin typeface="Tw Cen MT" charset="0"/>
            </a:endParaRPr>
          </a:p>
          <a:p>
            <a:r>
              <a:rPr lang="en-US" dirty="0">
                <a:latin typeface="Tw Cen MT" charset="0"/>
              </a:rPr>
              <a:t>Objects are </a:t>
            </a:r>
            <a:r>
              <a:rPr lang="en-US" i="1" dirty="0">
                <a:solidFill>
                  <a:schemeClr val="accent2"/>
                </a:solidFill>
                <a:latin typeface="Tw Cen MT" charset="0"/>
              </a:rPr>
              <a:t>instances </a:t>
            </a:r>
            <a:r>
              <a:rPr lang="en-US" dirty="0">
                <a:latin typeface="Tw Cen MT" charset="0"/>
              </a:rPr>
              <a:t>of some </a:t>
            </a:r>
            <a:r>
              <a:rPr lang="en-US" i="1" dirty="0">
                <a:solidFill>
                  <a:schemeClr val="accent2"/>
                </a:solidFill>
                <a:latin typeface="Tw Cen MT" charset="0"/>
              </a:rPr>
              <a:t>class</a:t>
            </a:r>
          </a:p>
          <a:p>
            <a:r>
              <a:rPr lang="en-US" dirty="0">
                <a:latin typeface="Tw Cen MT" charset="0"/>
              </a:rPr>
              <a:t>Objects created by calling </a:t>
            </a:r>
            <a:r>
              <a:rPr lang="en-US" i="1" dirty="0">
                <a:solidFill>
                  <a:schemeClr val="accent2"/>
                </a:solidFill>
                <a:latin typeface="Tw Cen MT" charset="0"/>
              </a:rPr>
              <a:t>constructors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>
                <a:latin typeface="Tw Cen MT" charset="0"/>
              </a:rPr>
              <a:t>Key Concept!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>
                <a:latin typeface="Tw Cen MT" charset="0"/>
              </a:rPr>
              <a:t>A class is like an "</a:t>
            </a:r>
            <a:r>
              <a:rPr lang="en-US">
                <a:solidFill>
                  <a:schemeClr val="accent2"/>
                </a:solidFill>
                <a:latin typeface="Tw Cen MT" charset="0"/>
              </a:rPr>
              <a:t>object factory</a:t>
            </a:r>
            <a:r>
              <a:rPr lang="en-US">
                <a:latin typeface="Tw Cen MT" charset="0"/>
              </a:rPr>
              <a:t>"</a:t>
            </a:r>
          </a:p>
          <a:p>
            <a:pPr lvl="1"/>
            <a:r>
              <a:rPr lang="en-US">
                <a:latin typeface="Tw Cen MT" charset="0"/>
              </a:rPr>
              <a:t>Calling the constructor tells the classes to make a new object</a:t>
            </a:r>
          </a:p>
          <a:p>
            <a:pPr lvl="1"/>
            <a:r>
              <a:rPr lang="en-US">
                <a:latin typeface="Tw Cen MT" charset="0"/>
              </a:rPr>
              <a:t>Parameters to constructor are like "factory options", used to set instance variables</a:t>
            </a:r>
          </a:p>
          <a:p>
            <a:r>
              <a:rPr lang="en-US">
                <a:latin typeface="Tw Cen MT" charset="0"/>
              </a:rPr>
              <a:t>Or think of class like a "</a:t>
            </a:r>
            <a:r>
              <a:rPr lang="en-US">
                <a:solidFill>
                  <a:schemeClr val="accent2"/>
                </a:solidFill>
                <a:latin typeface="Tw Cen MT" charset="0"/>
              </a:rPr>
              <a:t>rubber stamp</a:t>
            </a:r>
            <a:r>
              <a:rPr lang="en-US">
                <a:latin typeface="Tw Cen MT" charset="0"/>
              </a:rPr>
              <a:t>"</a:t>
            </a:r>
          </a:p>
          <a:p>
            <a:pPr lvl="1"/>
            <a:r>
              <a:rPr lang="en-US">
                <a:latin typeface="Tw Cen MT" charset="0"/>
              </a:rPr>
              <a:t>Calling the constructor stamps out a new object shaped like the class</a:t>
            </a:r>
          </a:p>
          <a:p>
            <a:pPr lvl="1"/>
            <a:r>
              <a:rPr lang="en-US">
                <a:latin typeface="Tw Cen MT" charset="0"/>
              </a:rPr>
              <a:t>Parameters to constructor "fill in the blanks".  That is, they are used to set instance variables.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>
                <a:latin typeface="Tw Cen MT" charset="0"/>
              </a:rPr>
              <a:t>Example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>
                <a:latin typeface="Tw Cen MT" charset="0"/>
              </a:rPr>
              <a:t>Consider:</a:t>
            </a:r>
            <a:br>
              <a:rPr lang="en-US">
                <a:latin typeface="Tw Cen MT" charset="0"/>
              </a:rPr>
            </a:br>
            <a:r>
              <a:rPr lang="en-US" sz="3200">
                <a:solidFill>
                  <a:srgbClr val="000000"/>
                </a:solidFill>
                <a:latin typeface="Courier New" charset="0"/>
              </a:rPr>
              <a:t>p = Point(200, 100)</a:t>
            </a:r>
            <a:br>
              <a:rPr lang="en-US" sz="3200">
                <a:solidFill>
                  <a:srgbClr val="000000"/>
                </a:solidFill>
                <a:latin typeface="Courier New" charset="0"/>
              </a:rPr>
            </a:br>
            <a:r>
              <a:rPr lang="en-US" sz="3200">
                <a:solidFill>
                  <a:srgbClr val="000000"/>
                </a:solidFill>
                <a:latin typeface="Courier New" charset="0"/>
              </a:rPr>
              <a:t>t = Text(p, </a:t>
            </a:r>
            <a:r>
              <a:rPr lang="en-US" sz="3200" b="1" i="1">
                <a:solidFill>
                  <a:srgbClr val="00AA00"/>
                </a:solidFill>
                <a:latin typeface="Courier New" charset="0"/>
              </a:rPr>
              <a:t>'Go Giants!'</a:t>
            </a:r>
            <a:r>
              <a:rPr lang="en-US" sz="3200" i="1">
                <a:solidFill>
                  <a:srgbClr val="000000"/>
                </a:solidFill>
                <a:latin typeface="Courier New" charset="0"/>
              </a:rPr>
              <a:t>)</a:t>
            </a:r>
          </a:p>
          <a:p>
            <a:endParaRPr lang="en-US">
              <a:latin typeface="Tw Cen MT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4800" y="3429000"/>
            <a:ext cx="2667000" cy="297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  <a:t>Point</a:t>
            </a:r>
            <a:b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</a:br>
            <a: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  <a:t>x _______</a:t>
            </a:r>
          </a:p>
          <a:p>
            <a:pPr algn="ctr" eaLnBrk="1" hangingPunct="1"/>
            <a: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  <a:t>y _______</a:t>
            </a:r>
          </a:p>
          <a:p>
            <a:pPr algn="ctr" eaLnBrk="1" hangingPunct="1"/>
            <a: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  <a:t>fill _______</a:t>
            </a:r>
          </a:p>
          <a:p>
            <a:pPr algn="ctr" eaLnBrk="1" hangingPunct="1"/>
            <a: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  <a:t>outline _______</a:t>
            </a:r>
          </a:p>
          <a:p>
            <a:pPr algn="ctr" eaLnBrk="1" hangingPunct="1"/>
            <a: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  <a:t>getX() …</a:t>
            </a:r>
          </a:p>
          <a:p>
            <a:pPr algn="ctr" eaLnBrk="1" hangingPunct="1"/>
            <a: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  <a:t>getY() …</a:t>
            </a:r>
          </a:p>
          <a:p>
            <a:pPr algn="ctr" eaLnBrk="1" hangingPunct="1"/>
            <a: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  <a:t>…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79513" y="3697288"/>
            <a:ext cx="1371600" cy="1676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accent2"/>
                </a:solidFill>
              </a:rPr>
              <a:t>200</a:t>
            </a:r>
          </a:p>
          <a:p>
            <a:pPr algn="ctr" eaLnBrk="1" hangingPunct="1">
              <a:defRPr/>
            </a:pPr>
            <a:r>
              <a:rPr lang="en-US" sz="2400" dirty="0">
                <a:solidFill>
                  <a:schemeClr val="accent2"/>
                </a:solidFill>
              </a:rPr>
              <a:t>100</a:t>
            </a:r>
          </a:p>
          <a:p>
            <a:pPr algn="ctr" eaLnBrk="1" hangingPunct="1">
              <a:defRPr/>
            </a:pPr>
            <a:r>
              <a:rPr lang="en-US" sz="2400" dirty="0">
                <a:solidFill>
                  <a:schemeClr val="accent2"/>
                </a:solidFill>
              </a:rPr>
              <a:t>'black'</a:t>
            </a:r>
          </a:p>
          <a:p>
            <a:pPr algn="ctr" eaLnBrk="1" hangingPunct="1">
              <a:defRPr/>
            </a:pPr>
            <a:r>
              <a:rPr lang="en-US" sz="2400" dirty="0">
                <a:solidFill>
                  <a:schemeClr val="accent2"/>
                </a:solidFill>
              </a:rPr>
              <a:t>'black'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352800" y="3429000"/>
            <a:ext cx="2667000" cy="297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  <a:t>Text</a:t>
            </a:r>
            <a:b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</a:br>
            <a: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  <a:t>anchor _______</a:t>
            </a:r>
          </a:p>
          <a:p>
            <a:pPr algn="ctr" eaLnBrk="1" hangingPunct="1"/>
            <a: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  <a:t>text _______</a:t>
            </a:r>
          </a:p>
          <a:p>
            <a:pPr algn="ctr" eaLnBrk="1" hangingPunct="1"/>
            <a: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  <a:t>getAnchor() …</a:t>
            </a:r>
          </a:p>
          <a:p>
            <a:pPr algn="ctr" eaLnBrk="1" hangingPunct="1"/>
            <a: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  <a:t>getText() …</a:t>
            </a:r>
          </a:p>
          <a:p>
            <a:pPr algn="ctr" eaLnBrk="1" hangingPunct="1"/>
            <a: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  <a:t>setText(text)</a:t>
            </a:r>
          </a:p>
          <a:p>
            <a:pPr algn="ctr" eaLnBrk="1" hangingPunct="1"/>
            <a: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  <a:t>setStyle(style)</a:t>
            </a:r>
          </a:p>
          <a:p>
            <a:pPr algn="ctr" eaLnBrk="1" hangingPunct="1"/>
            <a: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3276600"/>
            <a:ext cx="609600" cy="5334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191000" y="4065588"/>
            <a:ext cx="1828800" cy="57308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accent2"/>
                </a:solidFill>
              </a:rPr>
              <a:t>'Go Giants'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800600" y="3429000"/>
            <a:ext cx="4191000" cy="2971800"/>
            <a:chOff x="4800600" y="3429000"/>
            <a:chExt cx="4191000" cy="2971800"/>
          </a:xfrm>
        </p:grpSpPr>
        <p:sp>
          <p:nvSpPr>
            <p:cNvPr id="14" name="Rounded Rectangle 13"/>
            <p:cNvSpPr/>
            <p:nvPr/>
          </p:nvSpPr>
          <p:spPr>
            <a:xfrm>
              <a:off x="6324600" y="3429000"/>
              <a:ext cx="2667000" cy="2971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2400">
                  <a:solidFill>
                    <a:srgbClr val="FFFFFF"/>
                  </a:solidFill>
                  <a:latin typeface="Tw Cen MT" charset="0"/>
                  <a:ea typeface="ＭＳ Ｐゴシック" charset="0"/>
                </a:rPr>
                <a:t>Point</a:t>
              </a:r>
              <a:br>
                <a:rPr lang="en-US" sz="2400">
                  <a:solidFill>
                    <a:srgbClr val="FFFFFF"/>
                  </a:solidFill>
                  <a:latin typeface="Tw Cen MT" charset="0"/>
                  <a:ea typeface="ＭＳ Ｐゴシック" charset="0"/>
                </a:rPr>
              </a:br>
              <a:r>
                <a:rPr lang="en-US" sz="2400">
                  <a:solidFill>
                    <a:srgbClr val="FFFFFF"/>
                  </a:solidFill>
                  <a:latin typeface="Tw Cen MT" charset="0"/>
                  <a:ea typeface="ＭＳ Ｐゴシック" charset="0"/>
                </a:rPr>
                <a:t>x _______</a:t>
              </a:r>
            </a:p>
            <a:p>
              <a:pPr algn="ctr" eaLnBrk="1" hangingPunct="1"/>
              <a:r>
                <a:rPr lang="en-US" sz="2400">
                  <a:solidFill>
                    <a:srgbClr val="FFFFFF"/>
                  </a:solidFill>
                  <a:latin typeface="Tw Cen MT" charset="0"/>
                  <a:ea typeface="ＭＳ Ｐゴシック" charset="0"/>
                </a:rPr>
                <a:t>y _______</a:t>
              </a:r>
            </a:p>
            <a:p>
              <a:pPr algn="ctr" eaLnBrk="1" hangingPunct="1"/>
              <a:r>
                <a:rPr lang="en-US" sz="2400">
                  <a:solidFill>
                    <a:srgbClr val="FFFFFF"/>
                  </a:solidFill>
                  <a:latin typeface="Tw Cen MT" charset="0"/>
                  <a:ea typeface="ＭＳ Ｐゴシック" charset="0"/>
                </a:rPr>
                <a:t>fill _______</a:t>
              </a:r>
            </a:p>
            <a:p>
              <a:pPr algn="ctr" eaLnBrk="1" hangingPunct="1"/>
              <a:r>
                <a:rPr lang="en-US" sz="2400">
                  <a:solidFill>
                    <a:srgbClr val="FFFFFF"/>
                  </a:solidFill>
                  <a:latin typeface="Tw Cen MT" charset="0"/>
                  <a:ea typeface="ＭＳ Ｐゴシック" charset="0"/>
                </a:rPr>
                <a:t>outline _______</a:t>
              </a:r>
            </a:p>
            <a:p>
              <a:pPr algn="ctr" eaLnBrk="1" hangingPunct="1"/>
              <a:r>
                <a:rPr lang="en-US" sz="2400">
                  <a:solidFill>
                    <a:srgbClr val="FFFFFF"/>
                  </a:solidFill>
                  <a:latin typeface="Tw Cen MT" charset="0"/>
                  <a:ea typeface="ＭＳ Ｐゴシック" charset="0"/>
                </a:rPr>
                <a:t>getX() …</a:t>
              </a:r>
            </a:p>
            <a:p>
              <a:pPr algn="ctr" eaLnBrk="1" hangingPunct="1"/>
              <a:r>
                <a:rPr lang="en-US" sz="2400">
                  <a:solidFill>
                    <a:srgbClr val="FFFFFF"/>
                  </a:solidFill>
                  <a:latin typeface="Tw Cen MT" charset="0"/>
                  <a:ea typeface="ＭＳ Ｐゴシック" charset="0"/>
                </a:rPr>
                <a:t>getY() …</a:t>
              </a:r>
            </a:p>
            <a:p>
              <a:pPr algn="ctr" eaLnBrk="1" hangingPunct="1"/>
              <a:r>
                <a:rPr lang="en-US" sz="2400">
                  <a:solidFill>
                    <a:srgbClr val="FFFFFF"/>
                  </a:solidFill>
                  <a:latin typeface="Tw Cen MT" charset="0"/>
                  <a:ea typeface="ＭＳ Ｐゴシック" charset="0"/>
                </a:rPr>
                <a:t>…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199313" y="3697288"/>
              <a:ext cx="1371600" cy="1676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400" dirty="0">
                  <a:solidFill>
                    <a:schemeClr val="accent2"/>
                  </a:solidFill>
                </a:rPr>
                <a:t>200</a:t>
              </a:r>
            </a:p>
            <a:p>
              <a:pPr algn="ctr" eaLnBrk="1" hangingPunct="1">
                <a:defRPr/>
              </a:pPr>
              <a:r>
                <a:rPr lang="en-US" sz="2400" dirty="0">
                  <a:solidFill>
                    <a:schemeClr val="accent2"/>
                  </a:solidFill>
                </a:rPr>
                <a:t>100</a:t>
              </a:r>
            </a:p>
            <a:p>
              <a:pPr algn="ctr" eaLnBrk="1" hangingPunct="1">
                <a:defRPr/>
              </a:pPr>
              <a:r>
                <a:rPr lang="en-US" sz="2400" dirty="0">
                  <a:solidFill>
                    <a:schemeClr val="accent2"/>
                  </a:solidFill>
                </a:rPr>
                <a:t>'black'</a:t>
              </a:r>
            </a:p>
            <a:p>
              <a:pPr algn="ctr" eaLnBrk="1" hangingPunct="1">
                <a:defRPr/>
              </a:pPr>
              <a:r>
                <a:rPr lang="en-US" sz="2400" dirty="0">
                  <a:solidFill>
                    <a:schemeClr val="accent2"/>
                  </a:solidFill>
                </a:rPr>
                <a:t>'black'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800600" y="4038600"/>
              <a:ext cx="1600200" cy="1588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3200400" y="3200400"/>
            <a:ext cx="609600" cy="5334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29400" y="6324600"/>
            <a:ext cx="2438400" cy="461963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n-lt"/>
                <a:ea typeface="+mn-ea"/>
              </a:rPr>
              <a:t>This is a </a:t>
            </a:r>
            <a:r>
              <a:rPr lang="en-US" sz="2400" i="1" dirty="0">
                <a:solidFill>
                  <a:schemeClr val="accent2"/>
                </a:solidFill>
                <a:latin typeface="+mn-lt"/>
                <a:ea typeface="+mn-ea"/>
              </a:rPr>
              <a:t>clone</a:t>
            </a:r>
            <a:r>
              <a:rPr lang="en-US" sz="2400" dirty="0">
                <a:latin typeface="+mn-lt"/>
                <a:ea typeface="+mn-ea"/>
              </a:rPr>
              <a:t> of 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/>
      <p:bldP spid="7" grpId="0" build="allAtOnce" animBg="1"/>
      <p:bldP spid="8" grpId="0" build="allAtOnce" animBg="1"/>
      <p:bldP spid="9" grpId="0" build="allAtOnce"/>
      <p:bldP spid="16" grpId="0" build="allAtOnce" animBg="1"/>
      <p:bldP spid="17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12775" y="76200"/>
            <a:ext cx="8153400" cy="990600"/>
          </a:xfrm>
        </p:spPr>
        <p:txBody>
          <a:bodyPr/>
          <a:lstStyle/>
          <a:p>
            <a:r>
              <a:rPr lang="en-US" dirty="0">
                <a:latin typeface="Tw Cen MT" charset="0"/>
              </a:rPr>
              <a:t>Creating Custom Objects: </a:t>
            </a:r>
            <a:br>
              <a:rPr lang="en-US" dirty="0">
                <a:latin typeface="Tw Cen MT" charset="0"/>
              </a:rPr>
            </a:br>
            <a:r>
              <a:rPr lang="en-US" dirty="0">
                <a:latin typeface="Tw Cen MT" charset="0"/>
              </a:rPr>
              <a:t>Defining Your Own Classes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>
                <a:latin typeface="Tw Cen MT" charset="0"/>
              </a:rPr>
              <a:t>Custom objects:</a:t>
            </a:r>
          </a:p>
          <a:p>
            <a:pPr lvl="1"/>
            <a:r>
              <a:rPr lang="en-US">
                <a:latin typeface="Tw Cen MT" charset="0"/>
              </a:rPr>
              <a:t>Hide complexity</a:t>
            </a:r>
          </a:p>
          <a:p>
            <a:pPr lvl="1"/>
            <a:r>
              <a:rPr lang="en-US">
                <a:latin typeface="Tw Cen MT" charset="0"/>
              </a:rPr>
              <a:t>Provide another way to break problems into pieces</a:t>
            </a:r>
          </a:p>
          <a:p>
            <a:pPr lvl="1"/>
            <a:r>
              <a:rPr lang="en-US">
                <a:latin typeface="Tw Cen MT" charset="0"/>
              </a:rPr>
              <a:t>Make it easier to pass information around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3"/>
          <p:cNvSpPr txBox="1">
            <a:spLocks noChangeArrowheads="1"/>
          </p:cNvSpPr>
          <p:nvPr/>
        </p:nvSpPr>
        <p:spPr bwMode="auto">
          <a:xfrm>
            <a:off x="304800" y="1752600"/>
            <a:ext cx="8458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9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2pPr>
            <a:lvl3pPr marL="1143000">
              <a:defRPr sz="23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5pPr>
            <a:lvl6pPr marL="2514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6pPr>
            <a:lvl7pPr marL="29718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7pPr>
            <a:lvl8pPr marL="34290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8pPr>
            <a:lvl9pPr marL="3886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urier New" charset="0"/>
              </a:rPr>
              <a:t>Card: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sz="1800" b="1" i="1">
                <a:solidFill>
                  <a:srgbClr val="00AA00"/>
                </a:solidFill>
                <a:latin typeface="Courier New" charset="0"/>
              </a:rPr>
              <a:t>"""This class represents a card from a standard deck."""</a:t>
            </a:r>
          </a:p>
        </p:txBody>
      </p:sp>
      <p:sp>
        <p:nvSpPr>
          <p:cNvPr id="2355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w Cen MT" charset="0"/>
              </a:rPr>
              <a:t>Code to Define a Class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828800" y="1219200"/>
            <a:ext cx="2743200" cy="646113"/>
            <a:chOff x="1828800" y="1219200"/>
            <a:chExt cx="2743200" cy="646331"/>
          </a:xfrm>
        </p:grpSpPr>
        <p:sp>
          <p:nvSpPr>
            <p:cNvPr id="23560" name="TextBox 5"/>
            <p:cNvSpPr txBox="1">
              <a:spLocks noChangeArrowheads="1"/>
            </p:cNvSpPr>
            <p:nvPr/>
          </p:nvSpPr>
          <p:spPr bwMode="auto">
            <a:xfrm>
              <a:off x="2590800" y="1219200"/>
              <a:ext cx="1981200" cy="64633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Arial" charset="0"/>
                </a:rPr>
                <a:t>Declares a class named Card</a:t>
              </a:r>
            </a:p>
          </p:txBody>
        </p:sp>
        <p:cxnSp>
          <p:nvCxnSpPr>
            <p:cNvPr id="8" name="Straight Arrow Connector 7"/>
            <p:cNvCxnSpPr>
              <a:stCxn id="23560" idx="1"/>
            </p:cNvCxnSpPr>
            <p:nvPr/>
          </p:nvCxnSpPr>
          <p:spPr>
            <a:xfrm rot="10800000" flipV="1">
              <a:off x="1828800" y="1543159"/>
              <a:ext cx="762000" cy="285846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324600" y="2286000"/>
            <a:ext cx="2667000" cy="1504950"/>
            <a:chOff x="6324600" y="2286000"/>
            <a:chExt cx="2667000" cy="1505129"/>
          </a:xfrm>
        </p:grpSpPr>
        <p:sp>
          <p:nvSpPr>
            <p:cNvPr id="23558" name="TextBox 10"/>
            <p:cNvSpPr txBox="1">
              <a:spLocks noChangeArrowheads="1"/>
            </p:cNvSpPr>
            <p:nvPr/>
          </p:nvSpPr>
          <p:spPr bwMode="auto">
            <a:xfrm>
              <a:off x="7010400" y="2590800"/>
              <a:ext cx="1981200" cy="1200329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i="1">
                  <a:latin typeface="Arial" charset="0"/>
                </a:rPr>
                <a:t>docstring</a:t>
              </a:r>
              <a:r>
                <a:rPr lang="en-US" sz="1800">
                  <a:latin typeface="Arial" charset="0"/>
                </a:rPr>
                <a:t> describes class, used by </a:t>
              </a:r>
              <a:r>
                <a:rPr lang="en-US" sz="1800" b="1">
                  <a:latin typeface="Arial" charset="0"/>
                </a:rPr>
                <a:t>help() </a:t>
              </a:r>
              <a:r>
                <a:rPr lang="en-US" sz="1800">
                  <a:latin typeface="Arial" charset="0"/>
                </a:rPr>
                <a:t>function</a:t>
              </a:r>
            </a:p>
          </p:txBody>
        </p:sp>
        <p:cxnSp>
          <p:nvCxnSpPr>
            <p:cNvPr id="12" name="Straight Arrow Connector 11"/>
            <p:cNvCxnSpPr>
              <a:stCxn id="23558" idx="1"/>
            </p:cNvCxnSpPr>
            <p:nvPr/>
          </p:nvCxnSpPr>
          <p:spPr>
            <a:xfrm flipH="1" flipV="1">
              <a:off x="6324600" y="2286000"/>
              <a:ext cx="685800" cy="904983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3"/>
          <p:cNvSpPr txBox="1">
            <a:spLocks noChangeArrowheads="1"/>
          </p:cNvSpPr>
          <p:nvPr/>
        </p:nvSpPr>
        <p:spPr bwMode="auto">
          <a:xfrm>
            <a:off x="304800" y="1752600"/>
            <a:ext cx="8458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9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2pPr>
            <a:lvl3pPr marL="1143000">
              <a:defRPr sz="23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5pPr>
            <a:lvl6pPr marL="2514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6pPr>
            <a:lvl7pPr marL="29718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7pPr>
            <a:lvl8pPr marL="34290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8pPr>
            <a:lvl9pPr marL="3886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urier New" charset="0"/>
              </a:rPr>
              <a:t>Card:</a:t>
            </a:r>
          </a:p>
          <a:p>
            <a:pPr eaLnBrk="1" hangingPunct="1"/>
            <a:r>
              <a:rPr lang="en-US" sz="1800" b="1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sz="1800" b="1" i="1">
                <a:solidFill>
                  <a:srgbClr val="00AA00"/>
                </a:solidFill>
                <a:latin typeface="Courier New" charset="0"/>
              </a:rPr>
              <a:t>"""This class represents a card from a standard deck."""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def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urier New" charset="0"/>
              </a:rPr>
              <a:t>__init__(</a:t>
            </a:r>
            <a:r>
              <a:rPr lang="en-US" sz="1800" b="1" i="1">
                <a:solidFill>
                  <a:srgbClr val="000000"/>
                </a:solidFill>
                <a:latin typeface="Courier New" charset="0"/>
              </a:rPr>
              <a:t>self, card, suit):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800" i="1">
                <a:solidFill>
                  <a:srgbClr val="000000"/>
                </a:solidFill>
                <a:latin typeface="Courier New" charset="0"/>
              </a:rPr>
              <a:t>self.cardName = card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800" i="1">
                <a:solidFill>
                  <a:srgbClr val="000000"/>
                </a:solidFill>
                <a:latin typeface="Courier New" charset="0"/>
              </a:rPr>
              <a:t>self.suitName = suit</a:t>
            </a:r>
          </a:p>
        </p:txBody>
      </p:sp>
      <p:sp>
        <p:nvSpPr>
          <p:cNvPr id="2560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w Cen MT" charset="0"/>
              </a:rPr>
              <a:t>Code to Define a Class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438400" y="1219200"/>
            <a:ext cx="4267200" cy="1143000"/>
            <a:chOff x="1143000" y="1219200"/>
            <a:chExt cx="4267200" cy="1143386"/>
          </a:xfrm>
        </p:grpSpPr>
        <p:sp>
          <p:nvSpPr>
            <p:cNvPr id="25624" name="TextBox 5"/>
            <p:cNvSpPr txBox="1">
              <a:spLocks noChangeArrowheads="1"/>
            </p:cNvSpPr>
            <p:nvPr/>
          </p:nvSpPr>
          <p:spPr bwMode="auto">
            <a:xfrm>
              <a:off x="2590800" y="1219200"/>
              <a:ext cx="2819400" cy="646549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Arial" charset="0"/>
                </a:rPr>
                <a:t>Special name, </a:t>
              </a:r>
              <a:r>
                <a:rPr lang="en-US" sz="1800">
                  <a:latin typeface="Courier New" charset="0"/>
                  <a:cs typeface="Courier New" charset="0"/>
                </a:rPr>
                <a:t>__init__</a:t>
              </a:r>
              <a:r>
                <a:rPr lang="en-US" sz="1800">
                  <a:latin typeface="Arial" charset="0"/>
                </a:rPr>
                <a:t> declares a </a:t>
              </a:r>
              <a:r>
                <a:rPr lang="en-US" sz="1800" b="1" i="1">
                  <a:latin typeface="Arial" charset="0"/>
                </a:rPr>
                <a:t>constructor</a:t>
              </a:r>
            </a:p>
          </p:txBody>
        </p:sp>
        <p:cxnSp>
          <p:nvCxnSpPr>
            <p:cNvPr id="8" name="Straight Arrow Connector 7"/>
            <p:cNvCxnSpPr>
              <a:stCxn id="25624" idx="1"/>
            </p:cNvCxnSpPr>
            <p:nvPr/>
          </p:nvCxnSpPr>
          <p:spPr>
            <a:xfrm rot="10800000" flipV="1">
              <a:off x="1143000" y="1543159"/>
              <a:ext cx="1447800" cy="819427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3152775" y="2332038"/>
            <a:ext cx="5559425" cy="1754187"/>
            <a:chOff x="2593789" y="1981200"/>
            <a:chExt cx="5559611" cy="1754326"/>
          </a:xfrm>
        </p:grpSpPr>
        <p:sp>
          <p:nvSpPr>
            <p:cNvPr id="25622" name="TextBox 10"/>
            <p:cNvSpPr txBox="1">
              <a:spLocks noChangeArrowheads="1"/>
            </p:cNvSpPr>
            <p:nvPr/>
          </p:nvSpPr>
          <p:spPr bwMode="auto">
            <a:xfrm>
              <a:off x="5562600" y="1981200"/>
              <a:ext cx="2590800" cy="175432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Arial" charset="0"/>
                </a:rPr>
                <a:t>Special </a:t>
              </a:r>
              <a:r>
                <a:rPr lang="en-US" sz="1800" b="1" i="1">
                  <a:latin typeface="Arial" charset="0"/>
                </a:rPr>
                <a:t>self parameter</a:t>
              </a:r>
              <a:r>
                <a:rPr lang="en-US" sz="1800">
                  <a:latin typeface="Arial" charset="0"/>
                </a:rPr>
                <a:t> is the first formal parameter of each method in a class. </a:t>
              </a:r>
              <a:br>
                <a:rPr lang="en-US" sz="1800">
                  <a:latin typeface="Arial" charset="0"/>
                </a:rPr>
              </a:br>
              <a:r>
                <a:rPr lang="en-US" sz="1800" b="1">
                  <a:latin typeface="Courier New" charset="0"/>
                  <a:cs typeface="Courier New" charset="0"/>
                </a:rPr>
                <a:t>self</a:t>
              </a:r>
              <a:r>
                <a:rPr lang="en-US" sz="1800">
                  <a:latin typeface="Arial" charset="0"/>
                </a:rPr>
                <a:t> always refers to the current object</a:t>
              </a:r>
            </a:p>
          </p:txBody>
        </p:sp>
        <p:cxnSp>
          <p:nvCxnSpPr>
            <p:cNvPr id="12" name="Straight Arrow Connector 11"/>
            <p:cNvCxnSpPr>
              <a:stCxn id="25622" idx="1"/>
            </p:cNvCxnSpPr>
            <p:nvPr/>
          </p:nvCxnSpPr>
          <p:spPr>
            <a:xfrm flipH="1" flipV="1">
              <a:off x="2593789" y="2257447"/>
              <a:ext cx="2968724" cy="60171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ounded Rectangle 19"/>
          <p:cNvSpPr/>
          <p:nvPr/>
        </p:nvSpPr>
        <p:spPr>
          <a:xfrm>
            <a:off x="685800" y="3962400"/>
            <a:ext cx="4038600" cy="281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  <a:t>Card</a:t>
            </a:r>
          </a:p>
          <a:p>
            <a:pPr algn="ctr" eaLnBrk="1" hangingPunct="1"/>
            <a:endParaRPr lang="en-US" sz="2400">
              <a:solidFill>
                <a:srgbClr val="FFFFFF"/>
              </a:solidFill>
              <a:latin typeface="Tw Cen MT" charset="0"/>
              <a:ea typeface="ＭＳ Ｐゴシック" charset="0"/>
            </a:endParaRPr>
          </a:p>
          <a:p>
            <a:pPr algn="ctr" eaLnBrk="1" hangingPunct="1"/>
            <a: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  <a:t/>
            </a:r>
            <a:b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</a:br>
            <a:endParaRPr lang="en-US" sz="2400">
              <a:solidFill>
                <a:srgbClr val="FFFFFF"/>
              </a:solidFill>
              <a:latin typeface="Tw Cen MT" charset="0"/>
              <a:ea typeface="ＭＳ Ｐゴシック" charset="0"/>
            </a:endParaRPr>
          </a:p>
          <a:p>
            <a:pPr eaLnBrk="1" hangingPunct="1"/>
            <a: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  <a:t>def __init__(self,card,suit):</a:t>
            </a:r>
          </a:p>
          <a:p>
            <a:pPr eaLnBrk="1" hangingPunct="1"/>
            <a: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  <a:t>    self.cardName = card</a:t>
            </a:r>
          </a:p>
          <a:p>
            <a:pPr eaLnBrk="1" hangingPunct="1"/>
            <a: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  <a:t>    self.suitName = suit</a:t>
            </a:r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381000" y="2895600"/>
            <a:ext cx="3429000" cy="950913"/>
            <a:chOff x="381000" y="2895600"/>
            <a:chExt cx="3429000" cy="951131"/>
          </a:xfrm>
        </p:grpSpPr>
        <p:sp>
          <p:nvSpPr>
            <p:cNvPr id="25620" name="TextBox 10"/>
            <p:cNvSpPr txBox="1">
              <a:spLocks noChangeArrowheads="1"/>
            </p:cNvSpPr>
            <p:nvPr/>
          </p:nvSpPr>
          <p:spPr bwMode="auto">
            <a:xfrm>
              <a:off x="381000" y="3200400"/>
              <a:ext cx="3429000" cy="64633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Arial" charset="0"/>
                </a:rPr>
                <a:t>Create instance variables just by assigning to them</a:t>
              </a:r>
            </a:p>
          </p:txBody>
        </p:sp>
        <p:cxnSp>
          <p:nvCxnSpPr>
            <p:cNvPr id="22" name="Elbow Connector 21"/>
            <p:cNvCxnSpPr>
              <a:stCxn id="25620" idx="1"/>
            </p:cNvCxnSpPr>
            <p:nvPr/>
          </p:nvCxnSpPr>
          <p:spPr>
            <a:xfrm rot="10800000" flipH="1">
              <a:off x="381000" y="2895600"/>
              <a:ext cx="914400" cy="627207"/>
            </a:xfrm>
            <a:prstGeom prst="bentConnector3">
              <a:avLst>
                <a:gd name="adj1" fmla="val -25000"/>
              </a:avLst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105400" y="4038600"/>
            <a:ext cx="3962400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800" dirty="0">
                <a:latin typeface="+mn-lt"/>
                <a:ea typeface="+mn-ea"/>
              </a:rPr>
              <a:t>A sample constructor call:</a:t>
            </a:r>
          </a:p>
          <a:p>
            <a:pPr eaLnBrk="1" hangingPunct="1">
              <a:defRPr/>
            </a:pPr>
            <a:r>
              <a:rPr lang="en-US" sz="2800" b="1" dirty="0">
                <a:latin typeface="+mn-lt"/>
                <a:ea typeface="+mn-ea"/>
              </a:rPr>
              <a:t>c = Card('Ace', 'Hearts')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715000" y="5105400"/>
            <a:ext cx="106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/>
              <a:t>'Ace'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19800" y="6019800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/>
              <a:t>'Hearts'</a:t>
            </a:r>
          </a:p>
        </p:txBody>
      </p:sp>
      <p:cxnSp>
        <p:nvCxnSpPr>
          <p:cNvPr id="36" name="Elbow Connector 35"/>
          <p:cNvCxnSpPr>
            <a:endCxn id="27" idx="1"/>
          </p:cNvCxnSpPr>
          <p:nvPr/>
        </p:nvCxnSpPr>
        <p:spPr>
          <a:xfrm flipV="1">
            <a:off x="3276600" y="5334000"/>
            <a:ext cx="2438400" cy="304800"/>
          </a:xfrm>
          <a:prstGeom prst="bentConnector3">
            <a:avLst>
              <a:gd name="adj1" fmla="val -184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28" idx="1"/>
          </p:cNvCxnSpPr>
          <p:nvPr/>
        </p:nvCxnSpPr>
        <p:spPr>
          <a:xfrm>
            <a:off x="4038600" y="5943600"/>
            <a:ext cx="1981200" cy="304800"/>
          </a:xfrm>
          <a:prstGeom prst="bentConnector3">
            <a:avLst>
              <a:gd name="adj1" fmla="val 10634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838200" y="4419600"/>
            <a:ext cx="4876800" cy="914400"/>
            <a:chOff x="838200" y="4419600"/>
            <a:chExt cx="4876800" cy="914400"/>
          </a:xfrm>
        </p:grpSpPr>
        <p:sp>
          <p:nvSpPr>
            <p:cNvPr id="25618" name="TextBox 23"/>
            <p:cNvSpPr txBox="1">
              <a:spLocks noChangeArrowheads="1"/>
            </p:cNvSpPr>
            <p:nvPr/>
          </p:nvSpPr>
          <p:spPr bwMode="auto">
            <a:xfrm>
              <a:off x="838200" y="4419600"/>
              <a:ext cx="248818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>
                  <a:solidFill>
                    <a:srgbClr val="FFFFFF"/>
                  </a:solidFill>
                </a:rPr>
                <a:t>cardName ______</a:t>
              </a:r>
              <a:endParaRPr lang="en-US" sz="2400">
                <a:latin typeface="Arial" charset="0"/>
              </a:endParaRPr>
            </a:p>
          </p:txBody>
        </p:sp>
        <p:cxnSp>
          <p:nvCxnSpPr>
            <p:cNvPr id="46" name="Elbow Connector 45"/>
            <p:cNvCxnSpPr>
              <a:endCxn id="27" idx="1"/>
            </p:cNvCxnSpPr>
            <p:nvPr/>
          </p:nvCxnSpPr>
          <p:spPr>
            <a:xfrm>
              <a:off x="2743200" y="4648200"/>
              <a:ext cx="2971800" cy="685800"/>
            </a:xfrm>
            <a:prstGeom prst="bentConnector3">
              <a:avLst>
                <a:gd name="adj1" fmla="val 75339"/>
              </a:avLst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914400" y="4845050"/>
            <a:ext cx="5181600" cy="1479550"/>
            <a:chOff x="838200" y="4769241"/>
            <a:chExt cx="5181600" cy="1479138"/>
          </a:xfrm>
        </p:grpSpPr>
        <p:sp>
          <p:nvSpPr>
            <p:cNvPr id="25616" name="TextBox 24"/>
            <p:cNvSpPr txBox="1">
              <a:spLocks noChangeArrowheads="1"/>
            </p:cNvSpPr>
            <p:nvPr/>
          </p:nvSpPr>
          <p:spPr bwMode="auto">
            <a:xfrm>
              <a:off x="838200" y="4769241"/>
              <a:ext cx="23150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>
                  <a:solidFill>
                    <a:srgbClr val="FFFFFF"/>
                  </a:solidFill>
                </a:rPr>
                <a:t>suitName ______</a:t>
              </a:r>
              <a:endParaRPr lang="en-US" sz="2400">
                <a:latin typeface="Arial" charset="0"/>
              </a:endParaRPr>
            </a:p>
          </p:txBody>
        </p:sp>
        <p:cxnSp>
          <p:nvCxnSpPr>
            <p:cNvPr id="50" name="Elbow Connector 49"/>
            <p:cNvCxnSpPr>
              <a:endCxn id="28" idx="1"/>
            </p:cNvCxnSpPr>
            <p:nvPr/>
          </p:nvCxnSpPr>
          <p:spPr>
            <a:xfrm>
              <a:off x="2743200" y="5105697"/>
              <a:ext cx="3276600" cy="1142682"/>
            </a:xfrm>
            <a:prstGeom prst="bentConnector3">
              <a:avLst>
                <a:gd name="adj1" fmla="val 66826"/>
              </a:avLst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381000" y="3962400"/>
            <a:ext cx="609600" cy="5334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/>
      <p:bldP spid="27" grpId="0" animBg="1"/>
      <p:bldP spid="28" grpId="0" animBg="1"/>
      <p:bldP spid="29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3"/>
          <p:cNvSpPr txBox="1">
            <a:spLocks noChangeArrowheads="1"/>
          </p:cNvSpPr>
          <p:nvPr/>
        </p:nvSpPr>
        <p:spPr bwMode="auto">
          <a:xfrm>
            <a:off x="304800" y="1752600"/>
            <a:ext cx="84582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9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2pPr>
            <a:lvl3pPr marL="1143000">
              <a:defRPr sz="23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5pPr>
            <a:lvl6pPr marL="2514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6pPr>
            <a:lvl7pPr marL="29718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7pPr>
            <a:lvl8pPr marL="34290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8pPr>
            <a:lvl9pPr marL="3886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urier New" charset="0"/>
              </a:rPr>
              <a:t>Card: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sz="1800" b="1" i="1">
                <a:solidFill>
                  <a:srgbClr val="00AA00"/>
                </a:solidFill>
                <a:latin typeface="Courier New" charset="0"/>
              </a:rPr>
              <a:t>"""This class represents a card from a standard deck."""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def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urier New" charset="0"/>
              </a:rPr>
              <a:t>__init__(</a:t>
            </a:r>
            <a:r>
              <a:rPr lang="en-US" sz="1800" b="1" i="1">
                <a:solidFill>
                  <a:srgbClr val="000000"/>
                </a:solidFill>
                <a:latin typeface="Courier New" charset="0"/>
              </a:rPr>
              <a:t>self, card, suit):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800" i="1">
                <a:solidFill>
                  <a:srgbClr val="000000"/>
                </a:solidFill>
                <a:latin typeface="Courier New" charset="0"/>
              </a:rPr>
              <a:t>self.cardName = card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800" i="1">
                <a:solidFill>
                  <a:srgbClr val="000000"/>
                </a:solidFill>
                <a:latin typeface="Courier New" charset="0"/>
              </a:rPr>
              <a:t>self.suitName = suit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	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def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urier New" charset="0"/>
              </a:rPr>
              <a:t>getValue(</a:t>
            </a:r>
            <a:r>
              <a:rPr lang="en-US" sz="1800" b="1" i="1">
                <a:solidFill>
                  <a:srgbClr val="000000"/>
                </a:solidFill>
                <a:latin typeface="Courier New" charset="0"/>
              </a:rPr>
              <a:t>self):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800" b="1" i="1">
                <a:solidFill>
                  <a:srgbClr val="00AA00"/>
                </a:solidFill>
                <a:latin typeface="Courier New" charset="0"/>
              </a:rPr>
              <a:t>"""Returns the value of this card in BlackJack.  </a:t>
            </a:r>
          </a:p>
          <a:p>
            <a:pPr eaLnBrk="1" hangingPunct="1"/>
            <a:r>
              <a:rPr lang="en-US" sz="1800" b="1" i="1">
                <a:solidFill>
                  <a:srgbClr val="00AA00"/>
                </a:solidFill>
                <a:latin typeface="Courier New" charset="0"/>
              </a:rPr>
              <a:t>        Aces always count as one, so hands need to adjust </a:t>
            </a:r>
          </a:p>
          <a:p>
            <a:pPr eaLnBrk="1" hangingPunct="1"/>
            <a:r>
              <a:rPr lang="en-US" sz="1800" b="1" i="1">
                <a:solidFill>
                  <a:srgbClr val="00AA00"/>
                </a:solidFill>
                <a:latin typeface="Courier New" charset="0"/>
              </a:rPr>
              <a:t>        to count aces as 11."""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pos = cardNames.index(</a:t>
            </a:r>
            <a:r>
              <a:rPr lang="en-US" sz="1800" i="1">
                <a:solidFill>
                  <a:srgbClr val="000000"/>
                </a:solidFill>
                <a:latin typeface="Courier New" charset="0"/>
              </a:rPr>
              <a:t>self.cardName)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if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pos &lt; </a:t>
            </a:r>
            <a:r>
              <a:rPr lang="en-US" sz="1800">
                <a:solidFill>
                  <a:srgbClr val="800000"/>
                </a:solidFill>
                <a:latin typeface="Courier New" charset="0"/>
              </a:rPr>
              <a:t>10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: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   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pos + </a:t>
            </a:r>
            <a:r>
              <a:rPr lang="en-US" sz="1800">
                <a:solidFill>
                  <a:srgbClr val="800000"/>
                </a:solidFill>
                <a:latin typeface="Courier New" charset="0"/>
              </a:rPr>
              <a:t>1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charset="0"/>
              </a:rPr>
              <a:t>10</a:t>
            </a:r>
          </a:p>
        </p:txBody>
      </p:sp>
      <p:sp>
        <p:nvSpPr>
          <p:cNvPr id="2765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w Cen MT" charset="0"/>
              </a:rPr>
              <a:t>Code to Define a Class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276600" y="2362200"/>
            <a:ext cx="4953000" cy="1143000"/>
            <a:chOff x="1676400" y="2286359"/>
            <a:chExt cx="4953000" cy="1143386"/>
          </a:xfrm>
        </p:grpSpPr>
        <p:sp>
          <p:nvSpPr>
            <p:cNvPr id="27664" name="TextBox 5"/>
            <p:cNvSpPr txBox="1">
              <a:spLocks noChangeArrowheads="1"/>
            </p:cNvSpPr>
            <p:nvPr/>
          </p:nvSpPr>
          <p:spPr bwMode="auto">
            <a:xfrm>
              <a:off x="3733800" y="2286359"/>
              <a:ext cx="2895600" cy="646549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i="1">
                  <a:latin typeface="Arial" charset="0"/>
                </a:rPr>
                <a:t>self parameter </a:t>
              </a:r>
              <a:r>
                <a:rPr lang="en-US" sz="1800">
                  <a:latin typeface="Arial" charset="0"/>
                </a:rPr>
                <a:t>again, no other formal parameters</a:t>
              </a:r>
            </a:p>
          </p:txBody>
        </p:sp>
        <p:cxnSp>
          <p:nvCxnSpPr>
            <p:cNvPr id="8" name="Straight Arrow Connector 7"/>
            <p:cNvCxnSpPr>
              <a:stCxn id="27664" idx="1"/>
            </p:cNvCxnSpPr>
            <p:nvPr/>
          </p:nvCxnSpPr>
          <p:spPr>
            <a:xfrm rot="10800000" flipV="1">
              <a:off x="1676400" y="2610318"/>
              <a:ext cx="2057400" cy="819427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562600" y="4800600"/>
            <a:ext cx="3505200" cy="646113"/>
            <a:chOff x="5562600" y="4800600"/>
            <a:chExt cx="3505200" cy="646331"/>
          </a:xfrm>
        </p:grpSpPr>
        <p:sp>
          <p:nvSpPr>
            <p:cNvPr id="27662" name="TextBox 10"/>
            <p:cNvSpPr txBox="1">
              <a:spLocks noChangeArrowheads="1"/>
            </p:cNvSpPr>
            <p:nvPr/>
          </p:nvSpPr>
          <p:spPr bwMode="auto">
            <a:xfrm>
              <a:off x="6248400" y="4800600"/>
              <a:ext cx="2819400" cy="64633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Arial" charset="0"/>
                </a:rPr>
                <a:t>use </a:t>
              </a:r>
              <a:r>
                <a:rPr lang="en-US" sz="1800">
                  <a:latin typeface="Courier New" charset="0"/>
                  <a:cs typeface="Courier New" charset="0"/>
                </a:rPr>
                <a:t>self.</a:t>
              </a:r>
              <a:r>
                <a:rPr lang="en-US" sz="1800" i="1">
                  <a:latin typeface="Courier New" charset="0"/>
                  <a:cs typeface="Courier New" charset="0"/>
                </a:rPr>
                <a:t>&lt;varName&gt;</a:t>
              </a:r>
              <a:r>
                <a:rPr lang="en-US" sz="1800">
                  <a:latin typeface="Arial" charset="0"/>
                </a:rPr>
                <a:t> to </a:t>
              </a:r>
              <a:r>
                <a:rPr lang="en-US" sz="1800" b="1" i="1">
                  <a:latin typeface="Arial" charset="0"/>
                </a:rPr>
                <a:t>read instance variable</a:t>
              </a:r>
              <a:endParaRPr lang="en-US" sz="1800">
                <a:latin typeface="Arial" charset="0"/>
              </a:endParaRPr>
            </a:p>
          </p:txBody>
        </p:sp>
        <p:cxnSp>
          <p:nvCxnSpPr>
            <p:cNvPr id="12" name="Straight Arrow Connector 11"/>
            <p:cNvCxnSpPr>
              <a:stCxn id="27662" idx="1"/>
            </p:cNvCxnSpPr>
            <p:nvPr/>
          </p:nvCxnSpPr>
          <p:spPr>
            <a:xfrm rot="10800000">
              <a:off x="5562600" y="4800600"/>
              <a:ext cx="685800" cy="323959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4876800" y="5334000"/>
            <a:ext cx="3962400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800" dirty="0">
                <a:latin typeface="+mn-lt"/>
                <a:ea typeface="+mn-ea"/>
              </a:rPr>
              <a:t>A sample method call:</a:t>
            </a:r>
          </a:p>
          <a:p>
            <a:pPr eaLnBrk="1" hangingPunct="1">
              <a:defRPr/>
            </a:pPr>
            <a:r>
              <a:rPr lang="en-US" sz="2800" b="1" dirty="0" err="1">
                <a:latin typeface="+mn-lt"/>
                <a:ea typeface="+mn-ea"/>
              </a:rPr>
              <a:t>c.getValue</a:t>
            </a:r>
            <a:r>
              <a:rPr lang="en-US" sz="2800" b="1" dirty="0">
                <a:latin typeface="+mn-lt"/>
                <a:ea typeface="+mn-ea"/>
              </a:rPr>
              <a:t>()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048000" y="6248400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  <a:t>Card…</a:t>
            </a:r>
          </a:p>
        </p:txBody>
      </p:sp>
      <p:cxnSp>
        <p:nvCxnSpPr>
          <p:cNvPr id="22" name="Elbow Connector 21"/>
          <p:cNvCxnSpPr>
            <a:endCxn id="20" idx="3"/>
          </p:cNvCxnSpPr>
          <p:nvPr/>
        </p:nvCxnSpPr>
        <p:spPr>
          <a:xfrm rot="10800000" flipV="1">
            <a:off x="4267200" y="6172200"/>
            <a:ext cx="762000" cy="304800"/>
          </a:xfrm>
          <a:prstGeom prst="bentConnector3">
            <a:avLst>
              <a:gd name="adj1" fmla="val -1177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20" idx="0"/>
          </p:cNvCxnSpPr>
          <p:nvPr/>
        </p:nvCxnSpPr>
        <p:spPr>
          <a:xfrm rot="16200000" flipH="1">
            <a:off x="2019300" y="4610100"/>
            <a:ext cx="2590800" cy="685800"/>
          </a:xfrm>
          <a:prstGeom prst="bentConnector3">
            <a:avLst>
              <a:gd name="adj1" fmla="val 84256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20" idx="0"/>
          </p:cNvCxnSpPr>
          <p:nvPr/>
        </p:nvCxnSpPr>
        <p:spPr>
          <a:xfrm rot="5400000">
            <a:off x="3505200" y="5029200"/>
            <a:ext cx="1371600" cy="106680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5486400" y="3124200"/>
            <a:ext cx="3276600" cy="609600"/>
            <a:chOff x="5486400" y="3124200"/>
            <a:chExt cx="3276600" cy="609600"/>
          </a:xfrm>
        </p:grpSpPr>
        <p:sp>
          <p:nvSpPr>
            <p:cNvPr id="27660" name="TextBox 10"/>
            <p:cNvSpPr txBox="1">
              <a:spLocks noChangeArrowheads="1"/>
            </p:cNvSpPr>
            <p:nvPr/>
          </p:nvSpPr>
          <p:spPr bwMode="auto">
            <a:xfrm>
              <a:off x="6172200" y="3124200"/>
              <a:ext cx="2590800" cy="36933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i="1">
                  <a:latin typeface="Arial" charset="0"/>
                </a:rPr>
                <a:t>docstring</a:t>
              </a:r>
              <a:r>
                <a:rPr lang="en-US" sz="1800">
                  <a:latin typeface="Arial" charset="0"/>
                </a:rPr>
                <a:t> for method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rot="10800000" flipV="1">
              <a:off x="5486400" y="3505200"/>
              <a:ext cx="685800" cy="22860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6042</TotalTime>
  <Words>1278</Words>
  <Application>Microsoft Macintosh PowerPoint</Application>
  <PresentationFormat>On-screen Show (4:3)</PresentationFormat>
  <Paragraphs>245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Tw Cen MT</vt:lpstr>
      <vt:lpstr>Wingdings</vt:lpstr>
      <vt:lpstr>Wingdings 2</vt:lpstr>
      <vt:lpstr>Calibri</vt:lpstr>
      <vt:lpstr>Courier New</vt:lpstr>
      <vt:lpstr>Median</vt:lpstr>
      <vt:lpstr>Defining Classes in python</vt:lpstr>
      <vt:lpstr>We’ve actually been using Objects</vt:lpstr>
      <vt:lpstr>Object Terminology</vt:lpstr>
      <vt:lpstr>Key Concept!</vt:lpstr>
      <vt:lpstr>Example</vt:lpstr>
      <vt:lpstr>Creating Custom Objects:  Defining Your Own Classes</vt:lpstr>
      <vt:lpstr>Code to Define a Class</vt:lpstr>
      <vt:lpstr>Code to Define a Class</vt:lpstr>
      <vt:lpstr>Code to Define a Class</vt:lpstr>
      <vt:lpstr>Code to Define a Class</vt:lpstr>
      <vt:lpstr>Stepping Through Some Code</vt:lpstr>
      <vt:lpstr>Key Ideas</vt:lpstr>
      <vt:lpstr>Let's look at an example!</vt:lpstr>
    </vt:vector>
  </TitlesOfParts>
  <Manager/>
  <Company>Rose-Hulman Institute of Technology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That Return Results,  Decision Structures</dc:title>
  <dc:subject/>
  <dc:creator>Curt Clifton &amp; Steve Chenoweth</dc:creator>
  <cp:keywords/>
  <dc:description/>
  <cp:lastModifiedBy>Steve Chenoweth</cp:lastModifiedBy>
  <cp:revision>663</cp:revision>
  <dcterms:created xsi:type="dcterms:W3CDTF">2007-09-13T17:25:00Z</dcterms:created>
  <dcterms:modified xsi:type="dcterms:W3CDTF">2018-07-12T20:59:58Z</dcterms:modified>
  <cp:category/>
</cp:coreProperties>
</file>