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315200" cy="96012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A21"/>
    <a:srgbClr val="00FF00"/>
    <a:srgbClr val="996633"/>
    <a:srgbClr val="FF99CC"/>
    <a:srgbClr val="FF9900"/>
    <a:srgbClr val="3399FF"/>
    <a:srgbClr val="003399"/>
    <a:srgbClr val="66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4" d="100"/>
          <a:sy n="14" d="100"/>
        </p:scale>
        <p:origin x="-1950" y="-31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8CA0028-D3D7-443F-9CEC-1AD6E684B0FD}" type="datetimeFigureOut">
              <a:rPr lang="en-US" smtClean="0"/>
              <a:pPr/>
              <a:t>6/29/2010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A672AA2-41FD-4098-8F48-CD7E14B6541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56B935D-9D29-4E80-A7CA-9313B2779802}" type="datetimeFigureOut">
              <a:rPr lang="en-US" smtClean="0"/>
              <a:pPr/>
              <a:t>6/29/2010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0956FB-7703-4CD4-BBC3-7B188EE183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0956FB-7703-4CD4-BBC3-7B188EE183E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6/29/2010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6/29/2010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6/29/2010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9A2EE-9653-4275-B13F-2F0E87C3BA8F}" type="datetimeFigureOut">
              <a:rPr lang="en-US" smtClean="0"/>
              <a:pPr/>
              <a:t>6/29/2010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F9A2EE-9653-4275-B13F-2F0E87C3BA8F}" type="datetimeFigureOut">
              <a:rPr lang="en-US" smtClean="0"/>
              <a:pPr/>
              <a:t>6/29/2010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F9A2EE-9653-4275-B13F-2F0E87C3BA8F}" type="datetimeFigureOut">
              <a:rPr lang="en-US" smtClean="0"/>
              <a:pPr/>
              <a:t>6/29/2010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F9A2EE-9653-4275-B13F-2F0E87C3BA8F}" type="datetimeFigureOut">
              <a:rPr lang="en-US" smtClean="0"/>
              <a:pPr/>
              <a:t>6/29/2010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F9A2EE-9653-4275-B13F-2F0E87C3BA8F}" type="datetimeFigureOut">
              <a:rPr lang="en-US" smtClean="0"/>
              <a:pPr/>
              <a:t>6/29/2010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9A2EE-9653-4275-B13F-2F0E87C3BA8F}" type="datetimeFigureOut">
              <a:rPr lang="en-US" smtClean="0"/>
              <a:pPr/>
              <a:t>6/29/2010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9A2EE-9653-4275-B13F-2F0E87C3BA8F}" type="datetimeFigureOut">
              <a:rPr lang="en-US" smtClean="0"/>
              <a:pPr/>
              <a:t>6/29/2010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9A2EE-9653-4275-B13F-2F0E87C3BA8F}" type="datetimeFigureOut">
              <a:rPr lang="en-US" smtClean="0"/>
              <a:pPr/>
              <a:t>6/29/2010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33D2-52C9-4BF4-AB94-F230EED433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F9A2EE-9653-4275-B13F-2F0E87C3BA8F}" type="datetimeFigureOut">
              <a:rPr lang="en-US" smtClean="0"/>
              <a:pPr/>
              <a:t>6/29/2010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81A33D2-52C9-4BF4-AB94-F230EED433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34671000" y="0"/>
            <a:ext cx="8575853" cy="1773476"/>
          </a:xfrm>
          <a:prstGeom prst="rect">
            <a:avLst/>
          </a:prstGeom>
          <a:noFill/>
          <a:ln w="9525">
            <a:noFill/>
            <a:miter lim="800000"/>
            <a:headEnd/>
            <a:tailEnd/>
          </a:ln>
        </p:spPr>
      </p:pic>
      <p:sp>
        <p:nvSpPr>
          <p:cNvPr id="7" name="TextBox 6"/>
          <p:cNvSpPr txBox="1"/>
          <p:nvPr/>
        </p:nvSpPr>
        <p:spPr>
          <a:xfrm>
            <a:off x="11125200" y="0"/>
            <a:ext cx="21640800" cy="31700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0" b="1" cap="all" dirty="0" smtClean="0">
                <a:ln w="9000" cmpd="sng">
                  <a:solidFill>
                    <a:schemeClr val="accent4">
                      <a:shade val="50000"/>
                      <a:satMod val="120000"/>
                    </a:schemeClr>
                  </a:solidFill>
                  <a:prstDash val="solid"/>
                </a:ln>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0"/>
                  <a:tileRect/>
                </a:gradFill>
                <a:effectLst>
                  <a:glow rad="228600">
                    <a:schemeClr val="accent4">
                      <a:satMod val="175000"/>
                      <a:alpha val="40000"/>
                    </a:schemeClr>
                  </a:glow>
                  <a:reflection blurRad="12700" stA="28000" endPos="45000" dist="1000" dir="5400000" sy="-100000" algn="bl" rotWithShape="0"/>
                </a:effectLst>
                <a:latin typeface="Bauhaus 93" pitchFamily="82" charset="0"/>
              </a:rPr>
              <a:t>Quintris</a:t>
            </a:r>
            <a:endParaRPr lang="en-US" sz="20000" b="1" cap="all" dirty="0">
              <a:ln w="9000" cmpd="sng">
                <a:solidFill>
                  <a:schemeClr val="accent4">
                    <a:shade val="50000"/>
                    <a:satMod val="120000"/>
                  </a:schemeClr>
                </a:solidFill>
                <a:prstDash val="solid"/>
              </a:ln>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0"/>
                <a:tileRect/>
              </a:gradFill>
              <a:effectLst>
                <a:glow rad="228600">
                  <a:schemeClr val="accent4">
                    <a:satMod val="175000"/>
                    <a:alpha val="40000"/>
                  </a:schemeClr>
                </a:glow>
                <a:reflection blurRad="12700" stA="28000" endPos="45000" dist="1000" dir="5400000" sy="-100000" algn="bl" rotWithShape="0"/>
              </a:effectLst>
              <a:latin typeface="Bauhaus 93" pitchFamily="82" charset="0"/>
            </a:endParaRPr>
          </a:p>
        </p:txBody>
      </p:sp>
      <p:sp>
        <p:nvSpPr>
          <p:cNvPr id="8" name="TextBox 7"/>
          <p:cNvSpPr txBox="1"/>
          <p:nvPr/>
        </p:nvSpPr>
        <p:spPr>
          <a:xfrm>
            <a:off x="11201400" y="3276600"/>
            <a:ext cx="21640800" cy="1015663"/>
          </a:xfrm>
          <a:prstGeom prst="rect">
            <a:avLst/>
          </a:prstGeom>
          <a:noFill/>
        </p:spPr>
        <p:txBody>
          <a:bodyPr wrap="square" rtlCol="0">
            <a:spAutoFit/>
          </a:bodyPr>
          <a:lstStyle/>
          <a:p>
            <a:pPr algn="ctr"/>
            <a:r>
              <a:rPr lang="en-US" sz="6000" dirty="0" smtClean="0">
                <a:effectLst>
                  <a:glow rad="228600">
                    <a:schemeClr val="accent1">
                      <a:satMod val="175000"/>
                      <a:alpha val="40000"/>
                    </a:schemeClr>
                  </a:glow>
                </a:effectLst>
                <a:latin typeface="Berlin Sans FB" pitchFamily="34" charset="0"/>
              </a:rPr>
              <a:t>Jason Kohl</a:t>
            </a:r>
            <a:r>
              <a:rPr lang="en-US" sz="6000" dirty="0" smtClean="0">
                <a:latin typeface="Berlin Sans FB" pitchFamily="34" charset="0"/>
              </a:rPr>
              <a:t>,  </a:t>
            </a:r>
            <a:r>
              <a:rPr lang="en-US" sz="6000" dirty="0" smtClean="0">
                <a:effectLst>
                  <a:glow rad="228600">
                    <a:schemeClr val="accent2">
                      <a:satMod val="175000"/>
                      <a:alpha val="40000"/>
                    </a:schemeClr>
                  </a:glow>
                </a:effectLst>
                <a:latin typeface="Berlin Sans FB" pitchFamily="34" charset="0"/>
              </a:rPr>
              <a:t>Max Olivares</a:t>
            </a:r>
            <a:r>
              <a:rPr lang="en-US" sz="6000" dirty="0" smtClean="0">
                <a:latin typeface="Berlin Sans FB" pitchFamily="34" charset="0"/>
              </a:rPr>
              <a:t>, </a:t>
            </a:r>
            <a:r>
              <a:rPr lang="en-US" sz="6000" dirty="0" smtClean="0">
                <a:effectLst>
                  <a:glow rad="228600">
                    <a:schemeClr val="accent3">
                      <a:satMod val="175000"/>
                      <a:alpha val="40000"/>
                    </a:schemeClr>
                  </a:glow>
                </a:effectLst>
                <a:latin typeface="Berlin Sans FB" pitchFamily="34" charset="0"/>
              </a:rPr>
              <a:t>Spencer Smith</a:t>
            </a:r>
            <a:r>
              <a:rPr lang="en-US" sz="6000" dirty="0" smtClean="0">
                <a:latin typeface="Berlin Sans FB" pitchFamily="34" charset="0"/>
              </a:rPr>
              <a:t>,  </a:t>
            </a:r>
            <a:r>
              <a:rPr lang="en-US" sz="6000" dirty="0" smtClean="0">
                <a:effectLst>
                  <a:glow rad="228600">
                    <a:schemeClr val="accent4">
                      <a:satMod val="175000"/>
                      <a:alpha val="40000"/>
                    </a:schemeClr>
                  </a:glow>
                </a:effectLst>
                <a:latin typeface="Berlin Sans FB" pitchFamily="34" charset="0"/>
              </a:rPr>
              <a:t>David Tran</a:t>
            </a:r>
            <a:endParaRPr lang="en-US" sz="6000" dirty="0">
              <a:effectLst>
                <a:glow rad="228600">
                  <a:schemeClr val="accent4">
                    <a:satMod val="175000"/>
                    <a:alpha val="40000"/>
                  </a:schemeClr>
                </a:glow>
              </a:effectLst>
              <a:latin typeface="Berlin Sans FB" pitchFamily="34" charset="0"/>
            </a:endParaRPr>
          </a:p>
        </p:txBody>
      </p:sp>
      <p:sp>
        <p:nvSpPr>
          <p:cNvPr id="9" name="TextBox 8"/>
          <p:cNvSpPr txBox="1"/>
          <p:nvPr/>
        </p:nvSpPr>
        <p:spPr>
          <a:xfrm>
            <a:off x="34975800" y="1371600"/>
            <a:ext cx="8229600" cy="1107996"/>
          </a:xfrm>
          <a:prstGeom prst="rect">
            <a:avLst/>
          </a:prstGeom>
          <a:noFill/>
        </p:spPr>
        <p:txBody>
          <a:bodyPr wrap="square" rtlCol="0">
            <a:spAutoFit/>
          </a:bodyPr>
          <a:lstStyle/>
          <a:p>
            <a:pPr algn="r"/>
            <a:r>
              <a:rPr lang="en-US" sz="6600" b="1" dirty="0" smtClean="0">
                <a:latin typeface="Century Gothic" pitchFamily="34" charset="0"/>
              </a:rPr>
              <a:t>Operation Catapult</a:t>
            </a:r>
            <a:endParaRPr lang="en-US" sz="6600" b="1" dirty="0">
              <a:latin typeface="Century Gothic" pitchFamily="34" charset="0"/>
            </a:endParaRPr>
          </a:p>
        </p:txBody>
      </p:sp>
      <p:sp>
        <p:nvSpPr>
          <p:cNvPr id="12" name="TextBox 11"/>
          <p:cNvSpPr txBox="1"/>
          <p:nvPr/>
        </p:nvSpPr>
        <p:spPr>
          <a:xfrm>
            <a:off x="762000" y="2743200"/>
            <a:ext cx="922020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8000" b="1" dirty="0" smtClean="0">
                <a:ln w="10541" cmpd="sng">
                  <a:solidFill>
                    <a:schemeClr val="tx1"/>
                  </a:solidFill>
                  <a:prstDash val="solid"/>
                </a:ln>
                <a:solidFill>
                  <a:srgbClr val="66FF99"/>
                </a:solidFill>
                <a:effectLst>
                  <a:glow rad="228600">
                    <a:schemeClr val="accent3">
                      <a:satMod val="175000"/>
                      <a:alpha val="40000"/>
                    </a:schemeClr>
                  </a:glow>
                </a:effectLst>
                <a:latin typeface="Berlin Sans FB" pitchFamily="34" charset="0"/>
              </a:rPr>
              <a:t>Features</a:t>
            </a:r>
            <a:endParaRPr lang="en-US" sz="8000" dirty="0">
              <a:ln w="10541" cmpd="sng">
                <a:solidFill>
                  <a:schemeClr val="tx1"/>
                </a:solidFill>
                <a:prstDash val="solid"/>
              </a:ln>
              <a:solidFill>
                <a:srgbClr val="66FF99"/>
              </a:solidFill>
              <a:effectLst>
                <a:glow rad="228600">
                  <a:schemeClr val="accent3">
                    <a:satMod val="175000"/>
                    <a:alpha val="40000"/>
                  </a:schemeClr>
                </a:glow>
              </a:effectLst>
              <a:latin typeface="Berlin Sans FB" pitchFamily="34" charset="0"/>
            </a:endParaRPr>
          </a:p>
        </p:txBody>
      </p:sp>
      <p:sp>
        <p:nvSpPr>
          <p:cNvPr id="13" name="TextBox 12"/>
          <p:cNvSpPr txBox="1"/>
          <p:nvPr/>
        </p:nvSpPr>
        <p:spPr>
          <a:xfrm>
            <a:off x="33451800" y="2743200"/>
            <a:ext cx="96774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7200" b="1" dirty="0" smtClean="0">
                <a:ln w="10541" cmpd="sng">
                  <a:solidFill>
                    <a:schemeClr val="tx1"/>
                  </a:solidFill>
                  <a:prstDash val="solid"/>
                </a:ln>
                <a:solidFill>
                  <a:srgbClr val="3399FF"/>
                </a:solidFill>
                <a:effectLst>
                  <a:glow rad="228600">
                    <a:schemeClr val="accent5">
                      <a:satMod val="175000"/>
                      <a:alpha val="40000"/>
                    </a:schemeClr>
                  </a:glow>
                </a:effectLst>
                <a:latin typeface="Berlin Sans FB" pitchFamily="34" charset="0"/>
              </a:rPr>
              <a:t>Problems Encountered</a:t>
            </a:r>
            <a:endParaRPr lang="en-US" sz="7200" b="1" dirty="0">
              <a:ln w="10541" cmpd="sng">
                <a:solidFill>
                  <a:schemeClr val="tx1"/>
                </a:solidFill>
                <a:prstDash val="solid"/>
              </a:ln>
              <a:solidFill>
                <a:srgbClr val="3399FF"/>
              </a:solidFill>
              <a:effectLst>
                <a:glow rad="228600">
                  <a:schemeClr val="accent5">
                    <a:satMod val="175000"/>
                    <a:alpha val="40000"/>
                  </a:schemeClr>
                </a:glow>
              </a:effectLst>
              <a:latin typeface="Berlin Sans FB" pitchFamily="34" charset="0"/>
            </a:endParaRPr>
          </a:p>
        </p:txBody>
      </p:sp>
      <p:sp>
        <p:nvSpPr>
          <p:cNvPr id="14" name="Rectangle 13"/>
          <p:cNvSpPr/>
          <p:nvPr/>
        </p:nvSpPr>
        <p:spPr>
          <a:xfrm>
            <a:off x="457200" y="457200"/>
            <a:ext cx="4767652"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entury Gothic" pitchFamily="34" charset="0"/>
              </a:rPr>
              <a:t>Team 30</a:t>
            </a:r>
            <a:endParaRPr lang="en-US" sz="8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Rectangle 19"/>
          <p:cNvSpPr/>
          <p:nvPr/>
        </p:nvSpPr>
        <p:spPr>
          <a:xfrm>
            <a:off x="14859000" y="5029200"/>
            <a:ext cx="142494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8000" b="1" cap="none" spc="0" dirty="0" smtClean="0">
                <a:ln w="10541" cmpd="sng">
                  <a:solidFill>
                    <a:schemeClr val="tx1"/>
                  </a:solidFill>
                  <a:prstDash val="solid"/>
                </a:ln>
                <a:solidFill>
                  <a:srgbClr val="FF0000"/>
                </a:solidFill>
                <a:effectLst>
                  <a:glow rad="228600">
                    <a:schemeClr val="accent2">
                      <a:satMod val="175000"/>
                      <a:alpha val="40000"/>
                    </a:schemeClr>
                  </a:glow>
                </a:effectLst>
                <a:latin typeface="Berlin Sans FB" pitchFamily="34" charset="0"/>
              </a:rPr>
              <a:t>Project Description</a:t>
            </a:r>
            <a:endParaRPr lang="en-US" sz="8000" b="1" cap="none" spc="0" dirty="0">
              <a:ln w="10541" cmpd="sng">
                <a:solidFill>
                  <a:schemeClr val="tx1"/>
                </a:solidFill>
                <a:prstDash val="solid"/>
              </a:ln>
              <a:solidFill>
                <a:srgbClr val="FF0000"/>
              </a:solidFill>
              <a:effectLst>
                <a:glow rad="228600">
                  <a:schemeClr val="accent2">
                    <a:satMod val="175000"/>
                    <a:alpha val="40000"/>
                  </a:schemeClr>
                </a:glow>
              </a:effectLst>
              <a:latin typeface="Berlin Sans FB" pitchFamily="34" charset="0"/>
            </a:endParaRPr>
          </a:p>
        </p:txBody>
      </p:sp>
      <p:sp>
        <p:nvSpPr>
          <p:cNvPr id="24" name="Rectangle 23"/>
          <p:cNvSpPr/>
          <p:nvPr/>
        </p:nvSpPr>
        <p:spPr>
          <a:xfrm>
            <a:off x="33375600" y="21231761"/>
            <a:ext cx="9144000" cy="1323439"/>
          </a:xfrm>
          <a:prstGeom prst="rect">
            <a:avLst/>
          </a:prstGeom>
          <a:ln/>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algn="ctr"/>
            <a:r>
              <a:rPr lang="en-US" sz="8000" b="1" cap="none" spc="0" dirty="0" smtClean="0">
                <a:ln w="10541" cmpd="sng">
                  <a:solidFill>
                    <a:schemeClr val="tx1"/>
                  </a:solidFill>
                  <a:prstDash val="solid"/>
                </a:ln>
                <a:solidFill>
                  <a:srgbClr val="FF9900"/>
                </a:solidFill>
                <a:effectLst>
                  <a:glow rad="228600">
                    <a:schemeClr val="accent6">
                      <a:satMod val="175000"/>
                      <a:alpha val="40000"/>
                    </a:schemeClr>
                  </a:glow>
                </a:effectLst>
                <a:latin typeface="Berlin Sans FB" pitchFamily="34" charset="0"/>
              </a:rPr>
              <a:t>Conclusion</a:t>
            </a:r>
            <a:endParaRPr lang="en-US" sz="8000" b="1" cap="none" spc="0" dirty="0">
              <a:ln w="10541" cmpd="sng">
                <a:solidFill>
                  <a:schemeClr val="tx1"/>
                </a:solidFill>
                <a:prstDash val="solid"/>
              </a:ln>
              <a:solidFill>
                <a:srgbClr val="FF9900"/>
              </a:solidFill>
              <a:effectLst>
                <a:glow rad="228600">
                  <a:schemeClr val="accent6">
                    <a:satMod val="175000"/>
                    <a:alpha val="40000"/>
                  </a:schemeClr>
                </a:glow>
              </a:effectLst>
              <a:latin typeface="Berlin Sans FB" pitchFamily="34" charset="0"/>
            </a:endParaRPr>
          </a:p>
        </p:txBody>
      </p:sp>
      <p:sp>
        <p:nvSpPr>
          <p:cNvPr id="27" name="Rectangle 26"/>
          <p:cNvSpPr/>
          <p:nvPr/>
        </p:nvSpPr>
        <p:spPr>
          <a:xfrm>
            <a:off x="838200" y="22631400"/>
            <a:ext cx="8991600" cy="2554545"/>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algn="ctr"/>
            <a:r>
              <a:rPr lang="en-US" sz="8000" b="1" cap="none" spc="0" dirty="0" smtClean="0">
                <a:ln w="10541" cmpd="sng">
                  <a:solidFill>
                    <a:schemeClr val="tx1"/>
                  </a:solidFill>
                  <a:prstDash val="solid"/>
                </a:ln>
                <a:solidFill>
                  <a:srgbClr val="FF99CC"/>
                </a:solidFill>
                <a:effectLst>
                  <a:glow rad="228600">
                    <a:schemeClr val="accent2">
                      <a:satMod val="175000"/>
                      <a:alpha val="40000"/>
                    </a:schemeClr>
                  </a:glow>
                </a:effectLst>
                <a:latin typeface="Berlin Sans FB" pitchFamily="34" charset="0"/>
              </a:rPr>
              <a:t>Future Improvements</a:t>
            </a:r>
            <a:endParaRPr lang="en-US" sz="8000" b="1" cap="none" spc="0" dirty="0">
              <a:ln w="10541" cmpd="sng">
                <a:solidFill>
                  <a:schemeClr val="tx1"/>
                </a:solidFill>
                <a:prstDash val="solid"/>
              </a:ln>
              <a:solidFill>
                <a:srgbClr val="FF99CC"/>
              </a:solidFill>
              <a:effectLst>
                <a:glow rad="228600">
                  <a:schemeClr val="accent2">
                    <a:satMod val="175000"/>
                    <a:alpha val="40000"/>
                  </a:schemeClr>
                </a:glow>
              </a:effectLst>
              <a:latin typeface="Berlin Sans FB" pitchFamily="34" charset="0"/>
            </a:endParaRPr>
          </a:p>
        </p:txBody>
      </p:sp>
      <p:sp>
        <p:nvSpPr>
          <p:cNvPr id="28" name="Rectangle 27"/>
          <p:cNvSpPr/>
          <p:nvPr/>
        </p:nvSpPr>
        <p:spPr>
          <a:xfrm>
            <a:off x="16230600" y="20421600"/>
            <a:ext cx="110490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8000" b="1" cap="none" spc="0" dirty="0" smtClean="0">
                <a:ln w="10541" cmpd="sng">
                  <a:solidFill>
                    <a:schemeClr val="tx1"/>
                  </a:solidFill>
                  <a:prstDash val="solid"/>
                </a:ln>
                <a:solidFill>
                  <a:srgbClr val="F3DA21"/>
                </a:solidFill>
                <a:effectLst>
                  <a:glow rad="228600">
                    <a:schemeClr val="accent6">
                      <a:lumMod val="75000"/>
                      <a:alpha val="40000"/>
                    </a:schemeClr>
                  </a:glow>
                </a:effectLst>
                <a:latin typeface="Berlin Sans FB" pitchFamily="34" charset="0"/>
              </a:rPr>
              <a:t>Screen Layouts</a:t>
            </a:r>
            <a:endParaRPr lang="en-US" sz="8000" b="1" cap="none" spc="0" dirty="0">
              <a:ln w="10541" cmpd="sng">
                <a:solidFill>
                  <a:schemeClr val="tx1"/>
                </a:solidFill>
                <a:prstDash val="solid"/>
              </a:ln>
              <a:solidFill>
                <a:srgbClr val="F3DA21"/>
              </a:solidFill>
              <a:effectLst>
                <a:glow rad="228600">
                  <a:schemeClr val="accent6">
                    <a:lumMod val="75000"/>
                    <a:alpha val="40000"/>
                  </a:schemeClr>
                </a:glow>
              </a:effectLst>
              <a:latin typeface="Berlin Sans FB" pitchFamily="34" charset="0"/>
            </a:endParaRPr>
          </a:p>
        </p:txBody>
      </p:sp>
      <p:sp>
        <p:nvSpPr>
          <p:cNvPr id="29" name="TextBox 28"/>
          <p:cNvSpPr txBox="1"/>
          <p:nvPr/>
        </p:nvSpPr>
        <p:spPr>
          <a:xfrm>
            <a:off x="33528000" y="5410200"/>
            <a:ext cx="9677400" cy="1117228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buFont typeface="Wingdings" pitchFamily="2" charset="2"/>
              <a:buChar char="q"/>
            </a:pPr>
            <a:r>
              <a:rPr lang="en-US" sz="6000" dirty="0" smtClean="0"/>
              <a:t>Creating </a:t>
            </a:r>
            <a:r>
              <a:rPr lang="en-US" sz="6000" dirty="0" smtClean="0"/>
              <a:t>extra pentominoes </a:t>
            </a:r>
            <a:endParaRPr lang="en-US" sz="6000" dirty="0" smtClean="0"/>
          </a:p>
          <a:p>
            <a:pPr>
              <a:buFont typeface="Wingdings" pitchFamily="2" charset="2"/>
              <a:buChar char="q"/>
            </a:pPr>
            <a:r>
              <a:rPr lang="en-US" sz="6000" dirty="0" smtClean="0"/>
              <a:t>Getting the pentominoes to have simultaneous x and y movement </a:t>
            </a:r>
          </a:p>
          <a:p>
            <a:pPr>
              <a:buFont typeface="Wingdings" pitchFamily="2" charset="2"/>
              <a:buChar char="q"/>
            </a:pPr>
            <a:r>
              <a:rPr lang="en-US" sz="6000" dirty="0" smtClean="0"/>
              <a:t>Having </a:t>
            </a:r>
            <a:r>
              <a:rPr lang="en-US" sz="6000" dirty="0" smtClean="0"/>
              <a:t>the pentomino rotate in a fixed position by one key</a:t>
            </a:r>
          </a:p>
          <a:p>
            <a:pPr>
              <a:buFont typeface="Wingdings" pitchFamily="2" charset="2"/>
              <a:buChar char="q"/>
            </a:pPr>
            <a:r>
              <a:rPr lang="en-US" sz="6000" dirty="0" smtClean="0"/>
              <a:t>Keeping the shapes from rotating out of the game board</a:t>
            </a:r>
            <a:endParaRPr lang="en-US" sz="6000" dirty="0" smtClean="0"/>
          </a:p>
          <a:p>
            <a:pPr>
              <a:buFont typeface="Wingdings" pitchFamily="2" charset="2"/>
              <a:buChar char="q"/>
            </a:pPr>
            <a:r>
              <a:rPr lang="en-US" sz="4400" dirty="0" smtClean="0"/>
              <a:t> </a:t>
            </a:r>
            <a:r>
              <a:rPr lang="en-US" sz="6000" dirty="0" smtClean="0"/>
              <a:t>Deleting a row and making the blocks above it fall after</a:t>
            </a:r>
            <a:endParaRPr lang="en-US" sz="4400" dirty="0" smtClean="0"/>
          </a:p>
        </p:txBody>
      </p:sp>
      <p:sp>
        <p:nvSpPr>
          <p:cNvPr id="32" name="TextBox 31"/>
          <p:cNvSpPr txBox="1"/>
          <p:nvPr/>
        </p:nvSpPr>
        <p:spPr>
          <a:xfrm>
            <a:off x="11582400" y="6781800"/>
            <a:ext cx="20574000" cy="1301894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buFont typeface="Wingdings" pitchFamily="2" charset="2"/>
              <a:buChar char="q"/>
            </a:pPr>
            <a:r>
              <a:rPr lang="en-US" sz="6000" dirty="0" smtClean="0"/>
              <a:t>Quintris is a strategic, puzzle game that requires the player to fit five-block shaped pieces together in complete rows in order to score points.</a:t>
            </a:r>
          </a:p>
          <a:p>
            <a:pPr>
              <a:buFont typeface="Wingdings" pitchFamily="2" charset="2"/>
              <a:buChar char="q"/>
            </a:pPr>
            <a:r>
              <a:rPr lang="en-US" sz="6000" dirty="0" smtClean="0"/>
              <a:t>Falling </a:t>
            </a:r>
            <a:r>
              <a:rPr lang="en-US" sz="6000" dirty="0" err="1" smtClean="0"/>
              <a:t>pentominoes</a:t>
            </a:r>
            <a:r>
              <a:rPr lang="en-US" sz="6000" dirty="0" smtClean="0"/>
              <a:t>, five-blocked shapes, continue one after another while the user controls where the shape falls.</a:t>
            </a:r>
          </a:p>
          <a:p>
            <a:pPr>
              <a:buFont typeface="Wingdings" pitchFamily="2" charset="2"/>
              <a:buChar char="q"/>
            </a:pPr>
            <a:r>
              <a:rPr lang="en-US" sz="6000" dirty="0" smtClean="0"/>
              <a:t>Freely move the </a:t>
            </a:r>
            <a:r>
              <a:rPr lang="en-US" sz="6000" dirty="0" err="1" smtClean="0"/>
              <a:t>pentominoes</a:t>
            </a:r>
            <a:r>
              <a:rPr lang="en-US" sz="6000" dirty="0" smtClean="0"/>
              <a:t> left and right and speed up the downward movement of the </a:t>
            </a:r>
            <a:r>
              <a:rPr lang="en-US" sz="6000" dirty="0" err="1" smtClean="0"/>
              <a:t>pentomino</a:t>
            </a:r>
            <a:r>
              <a:rPr lang="en-US" sz="6000" dirty="0" smtClean="0"/>
              <a:t> to play with a chance of  gaining a bonus.</a:t>
            </a:r>
          </a:p>
          <a:p>
            <a:pPr>
              <a:buFont typeface="Wingdings" pitchFamily="2" charset="2"/>
              <a:buChar char="q"/>
            </a:pPr>
            <a:r>
              <a:rPr lang="en-US" sz="6000" dirty="0" smtClean="0"/>
              <a:t>The objective of the game is to survive each level by not </a:t>
            </a:r>
            <a:r>
              <a:rPr lang="en-US" sz="6000" dirty="0" smtClean="0"/>
              <a:t>letting</a:t>
            </a:r>
            <a:r>
              <a:rPr lang="en-US" sz="6000" dirty="0" smtClean="0"/>
              <a:t> </a:t>
            </a:r>
            <a:r>
              <a:rPr lang="en-US" sz="6000" dirty="0" smtClean="0"/>
              <a:t>the pentominoes stack high enough to fill the screen</a:t>
            </a:r>
          </a:p>
          <a:p>
            <a:pPr>
              <a:buFont typeface="Wingdings" pitchFamily="2" charset="2"/>
              <a:buChar char="q"/>
            </a:pPr>
            <a:r>
              <a:rPr lang="en-US" sz="6000" dirty="0" smtClean="0"/>
              <a:t>The more points scored can only help, as aiming for the number one rank is the most treasured objective in the game.</a:t>
            </a:r>
          </a:p>
          <a:p>
            <a:pPr>
              <a:buFont typeface="Wingdings" pitchFamily="2" charset="2"/>
              <a:buChar char="q"/>
            </a:pPr>
            <a:r>
              <a:rPr lang="en-US" sz="6000" dirty="0" smtClean="0"/>
              <a:t>Get the classic feel of Tetris, but with tons of fun in an extensive game that will test the user’s skill and determination.</a:t>
            </a:r>
          </a:p>
        </p:txBody>
      </p:sp>
      <p:sp>
        <p:nvSpPr>
          <p:cNvPr id="34" name="TextBox 33"/>
          <p:cNvSpPr txBox="1"/>
          <p:nvPr/>
        </p:nvSpPr>
        <p:spPr>
          <a:xfrm>
            <a:off x="838200" y="4495800"/>
            <a:ext cx="9067800" cy="176355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buFont typeface="Wingdings" pitchFamily="2" charset="2"/>
              <a:buChar char="q"/>
            </a:pPr>
            <a:r>
              <a:rPr lang="en-US" sz="6000" dirty="0" smtClean="0">
                <a:cs typeface="Arial" pitchFamily="34" charset="0"/>
              </a:rPr>
              <a:t>Uses pentominoes in replacement of the original tetrominoes</a:t>
            </a:r>
          </a:p>
          <a:p>
            <a:pPr>
              <a:buFont typeface="Wingdings" pitchFamily="2" charset="2"/>
              <a:buChar char="q"/>
            </a:pPr>
            <a:r>
              <a:rPr lang="en-US" sz="6000" dirty="0" smtClean="0">
                <a:cs typeface="Arial" pitchFamily="34" charset="0"/>
              </a:rPr>
              <a:t>Allows for the rotation of pentominoes</a:t>
            </a:r>
          </a:p>
          <a:p>
            <a:pPr>
              <a:buFont typeface="Wingdings" pitchFamily="2" charset="2"/>
              <a:buChar char="q"/>
            </a:pPr>
            <a:r>
              <a:rPr lang="en-US" sz="6000" dirty="0" smtClean="0">
                <a:cs typeface="Arial" pitchFamily="34" charset="0"/>
              </a:rPr>
              <a:t>Free movement across the board and a quick-motion key for the advanced players to dominate the competition</a:t>
            </a:r>
          </a:p>
          <a:p>
            <a:pPr>
              <a:buFont typeface="Wingdings" pitchFamily="2" charset="2"/>
              <a:buChar char="q"/>
            </a:pPr>
            <a:r>
              <a:rPr lang="en-US" sz="6000" dirty="0" smtClean="0">
                <a:cs typeface="Arial" pitchFamily="34" charset="0"/>
              </a:rPr>
              <a:t>Bigger game board for more fun and excitement.</a:t>
            </a:r>
          </a:p>
          <a:p>
            <a:pPr>
              <a:buFont typeface="Wingdings" pitchFamily="2" charset="2"/>
              <a:buChar char="q"/>
            </a:pPr>
            <a:r>
              <a:rPr lang="en-US" sz="6000" dirty="0" smtClean="0">
                <a:cs typeface="Arial" pitchFamily="34" charset="0"/>
              </a:rPr>
              <a:t>Plan for double, triple, or more line busts to earn  an even bigger bonus score!</a:t>
            </a:r>
          </a:p>
          <a:p>
            <a:pPr>
              <a:buFont typeface="Wingdings" pitchFamily="2" charset="2"/>
              <a:buChar char="q"/>
            </a:pPr>
            <a:r>
              <a:rPr lang="en-US" sz="6000" dirty="0" smtClean="0">
                <a:cs typeface="Arial" pitchFamily="34" charset="0"/>
              </a:rPr>
              <a:t>Fall in love with your favorite childhood video game all over again, but enhanced!</a:t>
            </a:r>
          </a:p>
        </p:txBody>
      </p:sp>
      <p:sp>
        <p:nvSpPr>
          <p:cNvPr id="35" name="TextBox 34"/>
          <p:cNvSpPr txBox="1"/>
          <p:nvPr/>
        </p:nvSpPr>
        <p:spPr>
          <a:xfrm>
            <a:off x="914400" y="25450800"/>
            <a:ext cx="8991600" cy="65556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buFont typeface="Wingdings" pitchFamily="2" charset="2"/>
              <a:buChar char="q"/>
            </a:pPr>
            <a:r>
              <a:rPr lang="en-US" sz="6000" dirty="0" smtClean="0"/>
              <a:t>More levels of gameplay.</a:t>
            </a:r>
          </a:p>
          <a:p>
            <a:pPr>
              <a:buFont typeface="Wingdings" pitchFamily="2" charset="2"/>
              <a:buChar char="q"/>
            </a:pPr>
            <a:r>
              <a:rPr lang="en-US" sz="6000" dirty="0" smtClean="0"/>
              <a:t>A multiplayer system, allowing two or more users to play on the same, or different  computers.</a:t>
            </a:r>
          </a:p>
          <a:p>
            <a:pPr>
              <a:buFont typeface="Wingdings" pitchFamily="2" charset="2"/>
              <a:buChar char="q"/>
            </a:pPr>
            <a:r>
              <a:rPr lang="en-US" sz="6000" dirty="0" smtClean="0"/>
              <a:t>More controls and methods to play the game.</a:t>
            </a:r>
            <a:endParaRPr lang="en-US" sz="6000" dirty="0"/>
          </a:p>
        </p:txBody>
      </p:sp>
      <p:pic>
        <p:nvPicPr>
          <p:cNvPr id="1034" name="Picture 10"/>
          <p:cNvPicPr>
            <a:picLocks noChangeAspect="1" noChangeArrowheads="1"/>
          </p:cNvPicPr>
          <p:nvPr/>
        </p:nvPicPr>
        <p:blipFill>
          <a:blip r:embed="rId4" cstate="print"/>
          <a:srcRect/>
          <a:stretch>
            <a:fillRect/>
          </a:stretch>
        </p:blipFill>
        <p:spPr bwMode="auto">
          <a:xfrm>
            <a:off x="28879800" y="0"/>
            <a:ext cx="3962400" cy="3276600"/>
          </a:xfrm>
          <a:prstGeom prst="rect">
            <a:avLst/>
          </a:prstGeom>
          <a:noFill/>
          <a:ln w="9525">
            <a:noFill/>
            <a:miter lim="800000"/>
            <a:headEnd/>
            <a:tailEnd/>
          </a:ln>
        </p:spPr>
      </p:pic>
      <p:pic>
        <p:nvPicPr>
          <p:cNvPr id="1035" name="Picture 11"/>
          <p:cNvPicPr>
            <a:picLocks noChangeAspect="1" noChangeArrowheads="1"/>
          </p:cNvPicPr>
          <p:nvPr/>
        </p:nvPicPr>
        <p:blipFill>
          <a:blip r:embed="rId5" cstate="print"/>
          <a:srcRect/>
          <a:stretch>
            <a:fillRect/>
          </a:stretch>
        </p:blipFill>
        <p:spPr bwMode="auto">
          <a:xfrm>
            <a:off x="11125200" y="0"/>
            <a:ext cx="3962400" cy="3276600"/>
          </a:xfrm>
          <a:prstGeom prst="rect">
            <a:avLst/>
          </a:prstGeom>
          <a:noFill/>
          <a:ln w="9525">
            <a:noFill/>
            <a:miter lim="800000"/>
            <a:headEnd/>
            <a:tailEnd/>
          </a:ln>
        </p:spPr>
      </p:pic>
      <p:pic>
        <p:nvPicPr>
          <p:cNvPr id="1036" name="Picture 12"/>
          <p:cNvPicPr>
            <a:picLocks noChangeAspect="1" noChangeArrowheads="1"/>
          </p:cNvPicPr>
          <p:nvPr/>
        </p:nvPicPr>
        <p:blipFill>
          <a:blip r:embed="rId6" cstate="print"/>
          <a:srcRect/>
          <a:stretch>
            <a:fillRect/>
          </a:stretch>
        </p:blipFill>
        <p:spPr bwMode="auto">
          <a:xfrm>
            <a:off x="6172200" y="0"/>
            <a:ext cx="3657600" cy="2755075"/>
          </a:xfrm>
          <a:prstGeom prst="rect">
            <a:avLst/>
          </a:prstGeom>
          <a:noFill/>
          <a:ln w="9525">
            <a:noFill/>
            <a:miter lim="800000"/>
            <a:headEnd/>
            <a:tailEnd/>
          </a:ln>
        </p:spPr>
      </p:pic>
      <p:pic>
        <p:nvPicPr>
          <p:cNvPr id="1037" name="Picture 13"/>
          <p:cNvPicPr>
            <a:picLocks noChangeAspect="1" noChangeArrowheads="1"/>
          </p:cNvPicPr>
          <p:nvPr/>
        </p:nvPicPr>
        <p:blipFill>
          <a:blip r:embed="rId7" cstate="print"/>
          <a:srcRect/>
          <a:stretch>
            <a:fillRect/>
          </a:stretch>
        </p:blipFill>
        <p:spPr bwMode="auto">
          <a:xfrm>
            <a:off x="35953390" y="16764000"/>
            <a:ext cx="4585010" cy="4144963"/>
          </a:xfrm>
          <a:prstGeom prst="rect">
            <a:avLst/>
          </a:prstGeom>
          <a:noFill/>
          <a:ln w="9525">
            <a:noFill/>
            <a:miter lim="800000"/>
            <a:headEnd/>
            <a:tailEnd/>
          </a:ln>
        </p:spPr>
      </p:pic>
      <p:pic>
        <p:nvPicPr>
          <p:cNvPr id="1039" name="Picture 15"/>
          <p:cNvPicPr>
            <a:picLocks noChangeAspect="1" noChangeArrowheads="1"/>
          </p:cNvPicPr>
          <p:nvPr/>
        </p:nvPicPr>
        <p:blipFill>
          <a:blip r:embed="rId8" cstate="print"/>
          <a:srcRect/>
          <a:stretch>
            <a:fillRect/>
          </a:stretch>
        </p:blipFill>
        <p:spPr bwMode="auto">
          <a:xfrm>
            <a:off x="11506200" y="20040600"/>
            <a:ext cx="2952750" cy="4724400"/>
          </a:xfrm>
          <a:prstGeom prst="rect">
            <a:avLst/>
          </a:prstGeom>
          <a:noFill/>
          <a:ln w="9525">
            <a:noFill/>
            <a:miter lim="800000"/>
            <a:headEnd/>
            <a:tailEnd/>
          </a:ln>
        </p:spPr>
      </p:pic>
      <p:pic>
        <p:nvPicPr>
          <p:cNvPr id="1040" name="Picture 16"/>
          <p:cNvPicPr>
            <a:picLocks noChangeAspect="1" noChangeArrowheads="1"/>
          </p:cNvPicPr>
          <p:nvPr/>
        </p:nvPicPr>
        <p:blipFill>
          <a:blip r:embed="rId9" cstate="print"/>
          <a:srcRect/>
          <a:stretch>
            <a:fillRect/>
          </a:stretch>
        </p:blipFill>
        <p:spPr bwMode="auto">
          <a:xfrm>
            <a:off x="29641800" y="20116800"/>
            <a:ext cx="2667000" cy="4876800"/>
          </a:xfrm>
          <a:prstGeom prst="rect">
            <a:avLst/>
          </a:prstGeom>
          <a:noFill/>
          <a:ln w="9525">
            <a:noFill/>
            <a:miter lim="800000"/>
            <a:headEnd/>
            <a:tailEnd/>
          </a:ln>
        </p:spPr>
      </p:pic>
      <p:pic>
        <p:nvPicPr>
          <p:cNvPr id="1041" name="Picture 17"/>
          <p:cNvPicPr>
            <a:picLocks noChangeAspect="1" noChangeArrowheads="1"/>
          </p:cNvPicPr>
          <p:nvPr/>
        </p:nvPicPr>
        <p:blipFill>
          <a:blip r:embed="rId10" cstate="print"/>
          <a:srcRect/>
          <a:stretch>
            <a:fillRect/>
          </a:stretch>
        </p:blipFill>
        <p:spPr bwMode="auto">
          <a:xfrm>
            <a:off x="29184600" y="26670000"/>
            <a:ext cx="3429000" cy="5638800"/>
          </a:xfrm>
          <a:prstGeom prst="rect">
            <a:avLst/>
          </a:prstGeom>
          <a:noFill/>
          <a:ln w="9525">
            <a:noFill/>
            <a:miter lim="800000"/>
            <a:headEnd/>
            <a:tailEnd/>
          </a:ln>
        </p:spPr>
      </p:pic>
      <p:pic>
        <p:nvPicPr>
          <p:cNvPr id="1042" name="Picture 18"/>
          <p:cNvPicPr>
            <a:picLocks noChangeAspect="1" noChangeArrowheads="1"/>
          </p:cNvPicPr>
          <p:nvPr/>
        </p:nvPicPr>
        <p:blipFill>
          <a:blip r:embed="rId11" cstate="print"/>
          <a:srcRect/>
          <a:stretch>
            <a:fillRect/>
          </a:stretch>
        </p:blipFill>
        <p:spPr bwMode="auto">
          <a:xfrm>
            <a:off x="11125200" y="26898600"/>
            <a:ext cx="3217020" cy="5343525"/>
          </a:xfrm>
          <a:prstGeom prst="rect">
            <a:avLst/>
          </a:prstGeom>
          <a:noFill/>
          <a:ln w="9525">
            <a:noFill/>
            <a:miter lim="800000"/>
            <a:headEnd/>
            <a:tailEnd/>
          </a:ln>
        </p:spPr>
      </p:pic>
      <p:pic>
        <p:nvPicPr>
          <p:cNvPr id="1046" name="Picture 22"/>
          <p:cNvPicPr>
            <a:picLocks noChangeAspect="1" noChangeArrowheads="1"/>
          </p:cNvPicPr>
          <p:nvPr/>
        </p:nvPicPr>
        <p:blipFill>
          <a:blip r:embed="rId12" cstate="print"/>
          <a:srcRect/>
          <a:stretch>
            <a:fillRect/>
          </a:stretch>
        </p:blipFill>
        <p:spPr bwMode="auto">
          <a:xfrm>
            <a:off x="40157400" y="16730685"/>
            <a:ext cx="3657600" cy="4452915"/>
          </a:xfrm>
          <a:prstGeom prst="rect">
            <a:avLst/>
          </a:prstGeom>
          <a:noFill/>
          <a:ln w="9525">
            <a:noFill/>
            <a:miter lim="800000"/>
            <a:headEnd/>
            <a:tailEnd/>
          </a:ln>
        </p:spPr>
      </p:pic>
      <p:pic>
        <p:nvPicPr>
          <p:cNvPr id="1051" name="Picture 27"/>
          <p:cNvPicPr>
            <a:picLocks noChangeAspect="1" noChangeArrowheads="1"/>
          </p:cNvPicPr>
          <p:nvPr/>
        </p:nvPicPr>
        <p:blipFill>
          <a:blip r:embed="rId13" cstate="print"/>
          <a:srcRect/>
          <a:stretch>
            <a:fillRect/>
          </a:stretch>
        </p:blipFill>
        <p:spPr bwMode="auto">
          <a:xfrm>
            <a:off x="20040600" y="27965400"/>
            <a:ext cx="3886200" cy="3942521"/>
          </a:xfrm>
          <a:prstGeom prst="rect">
            <a:avLst/>
          </a:prstGeom>
          <a:noFill/>
          <a:ln w="9525">
            <a:noFill/>
            <a:miter lim="800000"/>
            <a:headEnd/>
            <a:tailEnd/>
          </a:ln>
        </p:spPr>
      </p:pic>
      <p:pic>
        <p:nvPicPr>
          <p:cNvPr id="1055" name="Picture 31"/>
          <p:cNvPicPr>
            <a:picLocks noChangeAspect="1" noChangeArrowheads="1"/>
          </p:cNvPicPr>
          <p:nvPr/>
        </p:nvPicPr>
        <p:blipFill>
          <a:blip r:embed="rId14" cstate="print"/>
          <a:srcRect/>
          <a:stretch>
            <a:fillRect/>
          </a:stretch>
        </p:blipFill>
        <p:spPr bwMode="auto">
          <a:xfrm>
            <a:off x="33524952" y="16940213"/>
            <a:ext cx="2781871" cy="4090987"/>
          </a:xfrm>
          <a:prstGeom prst="rect">
            <a:avLst/>
          </a:prstGeom>
          <a:noFill/>
          <a:ln w="9525">
            <a:noFill/>
            <a:miter lim="800000"/>
            <a:headEnd/>
            <a:tailEnd/>
          </a:ln>
        </p:spPr>
      </p:pic>
      <p:sp>
        <p:nvSpPr>
          <p:cNvPr id="31" name="TextBox 30"/>
          <p:cNvSpPr txBox="1"/>
          <p:nvPr/>
        </p:nvSpPr>
        <p:spPr>
          <a:xfrm>
            <a:off x="33451800" y="22906970"/>
            <a:ext cx="9220200" cy="93256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6000" dirty="0" smtClean="0"/>
              <a:t>In conclusion, the important aspects of Quintris were completed.  Only few  additional things were able to be added with the time. By using different methods in Python, we were able to finish what we intended too, with more to come in the future.</a:t>
            </a:r>
            <a:endParaRPr lang="en-US" sz="6000" dirty="0"/>
          </a:p>
        </p:txBody>
      </p:sp>
      <p:pic>
        <p:nvPicPr>
          <p:cNvPr id="1026" name="Picture 2" descr="C:\Documents and Settings\catapult\Desktop\quintris 2.JPG"/>
          <p:cNvPicPr>
            <a:picLocks noChangeAspect="1" noChangeArrowheads="1"/>
          </p:cNvPicPr>
          <p:nvPr/>
        </p:nvPicPr>
        <p:blipFill>
          <a:blip r:embed="rId15" cstate="print"/>
          <a:srcRect/>
          <a:stretch>
            <a:fillRect/>
          </a:stretch>
        </p:blipFill>
        <p:spPr bwMode="auto">
          <a:xfrm>
            <a:off x="18211800" y="22479001"/>
            <a:ext cx="7272337" cy="4572000"/>
          </a:xfrm>
          <a:prstGeom prst="rect">
            <a:avLst/>
          </a:prstGeom>
          <a:noFill/>
        </p:spPr>
      </p:pic>
      <p:pic>
        <p:nvPicPr>
          <p:cNvPr id="1027" name="Picture 3" descr="C:\Documents and Settings\catapult\Desktop\Presentation2.jpg"/>
          <p:cNvPicPr>
            <a:picLocks noChangeAspect="1" noChangeArrowheads="1"/>
          </p:cNvPicPr>
          <p:nvPr/>
        </p:nvPicPr>
        <p:blipFill>
          <a:blip r:embed="rId16" cstate="print"/>
          <a:srcRect/>
          <a:stretch>
            <a:fillRect/>
          </a:stretch>
        </p:blipFill>
        <p:spPr bwMode="auto">
          <a:xfrm>
            <a:off x="26060400" y="24155400"/>
            <a:ext cx="4419600" cy="6019800"/>
          </a:xfrm>
          <a:prstGeom prst="rect">
            <a:avLst/>
          </a:prstGeom>
          <a:noFill/>
        </p:spPr>
      </p:pic>
      <p:pic>
        <p:nvPicPr>
          <p:cNvPr id="2" name="Picture 2"/>
          <p:cNvPicPr>
            <a:picLocks noChangeAspect="1" noChangeArrowheads="1"/>
          </p:cNvPicPr>
          <p:nvPr/>
        </p:nvPicPr>
        <p:blipFill>
          <a:blip r:embed="rId17" cstate="print"/>
          <a:srcRect/>
          <a:stretch>
            <a:fillRect/>
          </a:stretch>
        </p:blipFill>
        <p:spPr bwMode="auto">
          <a:xfrm>
            <a:off x="13182600" y="24155400"/>
            <a:ext cx="4343400" cy="5943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2675</TotalTime>
  <Words>371</Words>
  <Application>Microsoft Office PowerPoint</Application>
  <PresentationFormat>Custom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Rose-Hulman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boutell</dc:creator>
  <cp:lastModifiedBy>catapult</cp:lastModifiedBy>
  <cp:revision>109</cp:revision>
  <dcterms:created xsi:type="dcterms:W3CDTF">2010-06-22T14:09:34Z</dcterms:created>
  <dcterms:modified xsi:type="dcterms:W3CDTF">2010-06-29T14:28:25Z</dcterms:modified>
</cp:coreProperties>
</file>