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59" r:id="rId1"/>
  </p:sldMasterIdLst>
  <p:notesMasterIdLst>
    <p:notesMasterId r:id="rId27"/>
  </p:notesMasterIdLst>
  <p:handoutMasterIdLst>
    <p:handoutMasterId r:id="rId28"/>
  </p:handoutMasterIdLst>
  <p:sldIdLst>
    <p:sldId id="371" r:id="rId2"/>
    <p:sldId id="372" r:id="rId3"/>
    <p:sldId id="282" r:id="rId4"/>
    <p:sldId id="285" r:id="rId5"/>
    <p:sldId id="380" r:id="rId6"/>
    <p:sldId id="381" r:id="rId7"/>
    <p:sldId id="382" r:id="rId8"/>
    <p:sldId id="386" r:id="rId9"/>
    <p:sldId id="387" r:id="rId10"/>
    <p:sldId id="404" r:id="rId11"/>
    <p:sldId id="405" r:id="rId12"/>
    <p:sldId id="406" r:id="rId13"/>
    <p:sldId id="390" r:id="rId14"/>
    <p:sldId id="391" r:id="rId15"/>
    <p:sldId id="392" r:id="rId16"/>
    <p:sldId id="393" r:id="rId17"/>
    <p:sldId id="401" r:id="rId18"/>
    <p:sldId id="402" r:id="rId19"/>
    <p:sldId id="394" r:id="rId20"/>
    <p:sldId id="399" r:id="rId21"/>
    <p:sldId id="403" r:id="rId22"/>
    <p:sldId id="395" r:id="rId23"/>
    <p:sldId id="396" r:id="rId24"/>
    <p:sldId id="397" r:id="rId25"/>
    <p:sldId id="407" r:id="rId26"/>
  </p:sldIdLst>
  <p:sldSz cx="9144000" cy="6858000" type="screen4x3"/>
  <p:notesSz cx="9296400" cy="68818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CC"/>
    <a:srgbClr val="F3540D"/>
    <a:srgbClr val="33CC33"/>
    <a:srgbClr val="0000FF"/>
    <a:srgbClr val="CCCCFF"/>
    <a:srgbClr val="FF0066"/>
    <a:srgbClr val="000099"/>
    <a:srgbClr val="CC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8" autoAdjust="0"/>
    <p:restoredTop sz="83015" autoAdjust="0"/>
  </p:normalViewPr>
  <p:slideViewPr>
    <p:cSldViewPr>
      <p:cViewPr varScale="1">
        <p:scale>
          <a:sx n="73" d="100"/>
          <a:sy n="73" d="100"/>
        </p:scale>
        <p:origin x="1675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6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9075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Verdana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738" y="0"/>
            <a:ext cx="4029075" cy="3444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F54820F-1A80-48CE-8971-4239B1DA0518}" type="datetimeFigureOut">
              <a:rPr lang="en-US" altLang="en-US"/>
              <a:pPr/>
              <a:t>7/10/2017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35738"/>
            <a:ext cx="4029075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Verdana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738" y="6535738"/>
            <a:ext cx="4029075" cy="3444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037CE19-7D8F-44EF-BBA3-D0CDF516CC1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66642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29075" cy="34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65738" y="0"/>
            <a:ext cx="4029075" cy="34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27350" y="515938"/>
            <a:ext cx="3441700" cy="2581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0275" y="3268663"/>
            <a:ext cx="7435850" cy="3097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6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35738"/>
            <a:ext cx="4029075" cy="344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6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65738" y="6535738"/>
            <a:ext cx="4029075" cy="344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fld id="{A6847198-3970-4ADF-9003-A1BA77F9711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50981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38AF040-3E47-4CF4-88AF-452CCDE218ED}" type="slidenum">
              <a:rPr lang="en-US" altLang="en-US" sz="1200">
                <a:latin typeface="Arial" panose="020B0604020202020204" pitchFamily="34" charset="0"/>
              </a:rPr>
              <a:pPr/>
              <a:t>3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97949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49151E4-9758-4493-A3D1-8E12E0A619EA}" type="slidenum">
              <a:rPr lang="en-US" altLang="en-US"/>
              <a:pPr eaLnBrk="1" hangingPunct="1"/>
              <a:t>15</a:t>
            </a:fld>
            <a:endParaRPr lang="en-US" altLang="en-US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88017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A4221E9-FADC-440E-81D7-0F1C8DF586A2}" type="slidenum">
              <a:rPr lang="en-US" altLang="en-US"/>
              <a:pPr eaLnBrk="1" hangingPunct="1"/>
              <a:t>16</a:t>
            </a:fld>
            <a:endParaRPr lang="en-US" altLang="en-US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09768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May be a five minutes break at this point.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47198-3970-4ADF-9003-A1BA77F9711E}" type="slidenum">
              <a:rPr lang="en-US" altLang="en-US" smtClean="0"/>
              <a:pPr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19556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8A0FE26-042A-404A-BDB9-35678A0E6C94}" type="slidenum">
              <a:rPr lang="en-US" altLang="en-US"/>
              <a:pPr eaLnBrk="1" hangingPunct="1"/>
              <a:t>19</a:t>
            </a:fld>
            <a:endParaRPr lang="en-US" altLang="en-U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65470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8A0FE26-042A-404A-BDB9-35678A0E6C94}" type="slidenum">
              <a:rPr lang="en-US" altLang="en-US"/>
              <a:pPr eaLnBrk="1" hangingPunct="1"/>
              <a:t>20</a:t>
            </a:fld>
            <a:endParaRPr lang="en-US" altLang="en-U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8392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05D03D3-FBBE-45BF-86BC-0B15955F752C}" type="slidenum">
              <a:rPr lang="en-US" altLang="en-US"/>
              <a:pPr eaLnBrk="1" hangingPunct="1"/>
              <a:t>22</a:t>
            </a:fld>
            <a:endParaRPr lang="en-US" altLang="en-US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50608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E3DE0C9-E076-41FF-87B8-C211418A1E12}" type="slidenum">
              <a:rPr lang="en-US" altLang="en-US"/>
              <a:pPr eaLnBrk="1" hangingPunct="1"/>
              <a:t>23</a:t>
            </a:fld>
            <a:endParaRPr lang="en-US" altLang="en-US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dirty="0" smtClean="0">
                <a:latin typeface="Arial" panose="020B0604020202020204" pitchFamily="34" charset="0"/>
              </a:rPr>
              <a:t>Demo tic </a:t>
            </a:r>
            <a:r>
              <a:rPr lang="en-US" altLang="en-US" dirty="0" err="1" smtClean="0">
                <a:latin typeface="Arial" panose="020B0604020202020204" pitchFamily="34" charset="0"/>
              </a:rPr>
              <a:t>tac</a:t>
            </a:r>
            <a:r>
              <a:rPr lang="en-US" altLang="en-US" dirty="0" smtClean="0">
                <a:latin typeface="Arial" panose="020B0604020202020204" pitchFamily="34" charset="0"/>
              </a:rPr>
              <a:t> toe and circle programs.</a:t>
            </a:r>
          </a:p>
          <a:p>
            <a:pPr eaLnBrk="1" hangingPunct="1"/>
            <a:r>
              <a:rPr lang="en-US" altLang="en-US" dirty="0" smtClean="0">
                <a:latin typeface="Arial" panose="020B0604020202020204" pitchFamily="34" charset="0"/>
              </a:rPr>
              <a:t>Variables, calculations. If time allows, do loops and strings.</a:t>
            </a:r>
          </a:p>
          <a:p>
            <a:pPr eaLnBrk="1" hangingPunct="1"/>
            <a:r>
              <a:rPr lang="en-US" altLang="en-US" dirty="0" smtClean="0">
                <a:latin typeface="Arial" panose="020B0604020202020204" pitchFamily="34" charset="0"/>
              </a:rPr>
              <a:t>See transcript</a:t>
            </a:r>
          </a:p>
        </p:txBody>
      </p:sp>
    </p:spTree>
    <p:extLst>
      <p:ext uri="{BB962C8B-B14F-4D97-AF65-F5344CB8AC3E}">
        <p14:creationId xmlns:p14="http://schemas.microsoft.com/office/powerpoint/2010/main" val="3441586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6A9159E-F050-47D9-86A1-61247C899613}" type="slidenum">
              <a:rPr lang="en-US" altLang="en-US"/>
              <a:pPr eaLnBrk="1" hangingPunct="1"/>
              <a:t>24</a:t>
            </a:fld>
            <a:endParaRPr lang="en-US" altLang="en-US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Arial" panose="020B0604020202020204" pitchFamily="34" charset="0"/>
              </a:rPr>
              <a:t>Demo tic tac toe and circle programs.</a:t>
            </a:r>
          </a:p>
          <a:p>
            <a:pPr eaLnBrk="1" hangingPunct="1"/>
            <a:r>
              <a:rPr lang="en-US" altLang="en-US" smtClean="0">
                <a:latin typeface="Arial" panose="020B0604020202020204" pitchFamily="34" charset="0"/>
              </a:rPr>
              <a:t>Variables, calculations. If time allows, do loops and strings.</a:t>
            </a:r>
          </a:p>
          <a:p>
            <a:pPr eaLnBrk="1" hangingPunct="1"/>
            <a:r>
              <a:rPr lang="en-US" altLang="en-US" smtClean="0">
                <a:latin typeface="Arial" panose="020B0604020202020204" pitchFamily="34" charset="0"/>
              </a:rPr>
              <a:t>See transcript</a:t>
            </a:r>
          </a:p>
        </p:txBody>
      </p:sp>
    </p:spTree>
    <p:extLst>
      <p:ext uri="{BB962C8B-B14F-4D97-AF65-F5344CB8AC3E}">
        <p14:creationId xmlns:p14="http://schemas.microsoft.com/office/powerpoint/2010/main" val="36415724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9C0ADA3-0C1C-40EB-99E7-42D031EB7F15}" type="slidenum">
              <a:rPr lang="en-US" altLang="en-US" sz="1200">
                <a:latin typeface="Arial" panose="020B0604020202020204" pitchFamily="34" charset="0"/>
              </a:rPr>
              <a:pPr/>
              <a:t>4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75557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47198-3970-4ADF-9003-A1BA77F9711E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71017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FFE4F67-1872-41A2-83C9-961EE28462F9}" type="slidenum">
              <a:rPr lang="en-US" altLang="en-US"/>
              <a:pPr eaLnBrk="1" hangingPunct="1"/>
              <a:t>8</a:t>
            </a:fld>
            <a:endParaRPr lang="en-US" alt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43861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13AB944-EC80-4011-BC6C-176B565DE395}" type="slidenum">
              <a:rPr lang="en-US" altLang="en-US"/>
              <a:pPr eaLnBrk="1" hangingPunct="1"/>
              <a:t>9</a:t>
            </a:fld>
            <a:endParaRPr lang="en-US" altLang="en-US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48815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506008F-5668-427E-87DC-4B76620E37A4}" type="slidenum">
              <a:rPr lang="en-US" altLang="en-US"/>
              <a:pPr eaLnBrk="1" hangingPunct="1"/>
              <a:t>11</a:t>
            </a:fld>
            <a:endParaRPr lang="en-US" altLang="en-US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86079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143F520-A849-438C-95D2-81574CBEA4A5}" type="slidenum">
              <a:rPr lang="en-US" altLang="en-US"/>
              <a:pPr eaLnBrk="1" hangingPunct="1"/>
              <a:t>12</a:t>
            </a:fld>
            <a:endParaRPr lang="en-US" altLang="en-US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66662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308F5BF-1776-454B-B5AD-53CE7FD6585A}" type="slidenum">
              <a:rPr lang="en-US" altLang="en-US"/>
              <a:pPr eaLnBrk="1" hangingPunct="1"/>
              <a:t>13</a:t>
            </a:fld>
            <a:endParaRPr lang="en-US" altLang="en-US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21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90D2329-4BFD-4927-84C6-C7BCFEFAF004}" type="slidenum">
              <a:rPr lang="en-US" altLang="en-US"/>
              <a:pPr eaLnBrk="1" hangingPunct="1"/>
              <a:t>14</a:t>
            </a:fld>
            <a:endParaRPr lang="en-US" alt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6447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3103F-1255-4B4C-A562-B31B81CDAE1B}" type="slidenum">
              <a:rPr lang="en-US" altLang="en-US" smtClean="0"/>
              <a:pPr/>
              <a:t>‹#›</a:t>
            </a:fld>
            <a:endParaRPr lang="en-US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6931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9979C-2786-4A2B-B6F9-36FA732F1B8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029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FAE66-D279-45B4-ABF9-A03115152AC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581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C76-5234-4F7A-A0BB-9A9E91F1FD2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9175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489A3-B613-4EE5-9C96-63077C435877}" type="slidenum">
              <a:rPr lang="en-US" altLang="en-US" smtClean="0"/>
              <a:pPr/>
              <a:t>‹#›</a:t>
            </a:fld>
            <a:endParaRPr lang="en-US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6043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D00C8-E32E-4A2D-BD1E-10C3E281006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42228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091DD-5EE7-4CC8-B1F8-2AF7F042882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3184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CBBB-B378-446B-9258-0B909E1C62D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4330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C184C-E518-435D-BE86-1CC6FC5A0B8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842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D3D6A2-CA79-4F38-95EF-E05E716B2C8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7755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0B79-0A0C-46F8-9B9C-A17A24168B0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887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AE590E8-482A-480B-B962-10A97DE67A1E}" type="slidenum">
              <a:rPr lang="en-US" altLang="en-US" smtClean="0"/>
              <a:pPr/>
              <a:t>‹#›</a:t>
            </a:fld>
            <a:endParaRPr lang="en-US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0458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0" r:id="rId1"/>
    <p:sldLayoutId id="2147483961" r:id="rId2"/>
    <p:sldLayoutId id="2147483962" r:id="rId3"/>
    <p:sldLayoutId id="2147483963" r:id="rId4"/>
    <p:sldLayoutId id="2147483964" r:id="rId5"/>
    <p:sldLayoutId id="2147483965" r:id="rId6"/>
    <p:sldLayoutId id="2147483966" r:id="rId7"/>
    <p:sldLayoutId id="2147483967" r:id="rId8"/>
    <p:sldLayoutId id="2147483968" r:id="rId9"/>
    <p:sldLayoutId id="2147483969" r:id="rId10"/>
    <p:sldLayoutId id="2147483970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8.png"/><Relationship Id="rId4" Type="http://schemas.openxmlformats.org/officeDocument/2006/relationships/oleObject" Target="../embeddings/oleObject1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ython.org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ython.org/download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hyperlink" Target="http://www.python.org/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rose-hulman.edu/offices-and-services/logan-library.aspx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xkcd.com/353/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hyperlink" Target="mailto:crawfoaj@rose-hulman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gateslm@rose-hulman.edu" TargetMode="External"/><Relationship Id="rId5" Type="http://schemas.openxmlformats.org/officeDocument/2006/relationships/hyperlink" Target="mailto:rupakhet@rose-hulman.edu" TargetMode="Externa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ose-hulman.edu/class/csse/catapult/2017-S1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533400" y="481736"/>
            <a:ext cx="8610600" cy="1139825"/>
          </a:xfrm>
        </p:spPr>
        <p:txBody>
          <a:bodyPr>
            <a:normAutofit/>
          </a:bodyPr>
          <a:lstStyle/>
          <a:p>
            <a:r>
              <a:rPr lang="en-US" altLang="en-US" sz="3800" dirty="0" smtClean="0"/>
              <a:t>Operation Catapult </a:t>
            </a:r>
            <a:br>
              <a:rPr lang="en-US" altLang="en-US" sz="3800" dirty="0" smtClean="0"/>
            </a:br>
            <a:r>
              <a:rPr lang="en-US" altLang="en-US" sz="3800" dirty="0" smtClean="0"/>
              <a:t>Python Programming Projects – Day 1</a:t>
            </a:r>
          </a:p>
        </p:txBody>
      </p:sp>
      <p:sp>
        <p:nvSpPr>
          <p:cNvPr id="17410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7330441" cy="4023360"/>
          </a:xfrm>
        </p:spPr>
        <p:txBody>
          <a:bodyPr>
            <a:normAutofit/>
          </a:bodyPr>
          <a:lstStyle/>
          <a:p>
            <a:pPr marL="0" indent="0" algn="r">
              <a:buFont typeface="Wingdings" panose="05000000000000000000" pitchFamily="2" charset="2"/>
              <a:buNone/>
            </a:pPr>
            <a:endParaRPr lang="en-US" altLang="en-US" sz="3400" dirty="0" smtClean="0"/>
          </a:p>
          <a:p>
            <a:pPr marL="0" indent="0" algn="r">
              <a:buFont typeface="Wingdings" panose="05000000000000000000" pitchFamily="2" charset="2"/>
              <a:buNone/>
            </a:pPr>
            <a:r>
              <a:rPr lang="en-US" altLang="en-US" sz="3400" dirty="0" smtClean="0"/>
              <a:t>Welcome!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C76-5234-4F7A-A0BB-9A9E91F1FD20}" type="slidenum">
              <a:rPr lang="en-US" altLang="en-US" smtClean="0"/>
              <a:pPr/>
              <a:t>1</a:t>
            </a:fld>
            <a:endParaRPr lang="en-US" altLang="en-US"/>
          </a:p>
        </p:txBody>
      </p:sp>
      <p:pic>
        <p:nvPicPr>
          <p:cNvPr id="17411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59" y="2294079"/>
            <a:ext cx="4835525" cy="3722688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sp>
        <p:nvSpPr>
          <p:cNvPr id="17412" name="TextBox 2"/>
          <p:cNvSpPr txBox="1">
            <a:spLocks noChangeArrowheads="1"/>
          </p:cNvSpPr>
          <p:nvPr/>
        </p:nvSpPr>
        <p:spPr bwMode="auto">
          <a:xfrm>
            <a:off x="6053744" y="3352800"/>
            <a:ext cx="2743200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just"/>
            <a:r>
              <a:rPr lang="en-US" altLang="en-US" sz="1400" i="1" dirty="0"/>
              <a:t>Left</a:t>
            </a:r>
            <a:r>
              <a:rPr lang="en-US" altLang="en-US" sz="1400" dirty="0"/>
              <a:t> – </a:t>
            </a:r>
            <a:r>
              <a:rPr lang="en-US" altLang="en-US" sz="1400" dirty="0" smtClean="0"/>
              <a:t>A </a:t>
            </a:r>
            <a:r>
              <a:rPr lang="en-US" altLang="en-US" sz="1400" smtClean="0"/>
              <a:t>past Catapult team </a:t>
            </a:r>
            <a:r>
              <a:rPr lang="en-US" altLang="en-US" sz="1400" dirty="0"/>
              <a:t>in action.  They built a system to help solve high-school geometry problems.  On the way, the team invented a new design tool, seen on the board here, which combines story boards and user stories (the Post-its on the pictures).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Maximize your learning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Your share of the driving</a:t>
            </a:r>
          </a:p>
          <a:p>
            <a:r>
              <a:rPr lang="en-US" dirty="0" smtClean="0"/>
              <a:t>Ask questions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Ask for help when you are stuck</a:t>
            </a:r>
          </a:p>
          <a:p>
            <a:r>
              <a:rPr lang="en-US" dirty="0" smtClean="0"/>
              <a:t>Help </a:t>
            </a:r>
            <a:r>
              <a:rPr lang="en-US" dirty="0"/>
              <a:t>others around you </a:t>
            </a:r>
            <a:r>
              <a:rPr lang="en-US" dirty="0" smtClean="0"/>
              <a:t>or try new things if you are experienced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Don’t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Let your partner take over</a:t>
            </a:r>
          </a:p>
          <a:p>
            <a:r>
              <a:rPr lang="en-US" dirty="0" smtClean="0"/>
              <a:t>Think you are the only one who is confused</a:t>
            </a:r>
          </a:p>
          <a:p>
            <a:r>
              <a:rPr lang="en-US" dirty="0" smtClean="0"/>
              <a:t>Try to figure it all out alone</a:t>
            </a:r>
          </a:p>
          <a:p>
            <a:r>
              <a:rPr lang="en-US" dirty="0" smtClean="0"/>
              <a:t>Sit idle while waiting for others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C76-5234-4F7A-A0BB-9A9E91F1FD20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6633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600" dirty="0" smtClean="0"/>
              <a:t>Class Discussion-Time Etiquette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b="1" dirty="0" smtClean="0"/>
              <a:t>Goal</a:t>
            </a:r>
            <a:r>
              <a:rPr lang="en-US" altLang="en-US" dirty="0" smtClean="0"/>
              <a:t>: learn Python quickly, so can get to projects</a:t>
            </a:r>
          </a:p>
          <a:p>
            <a:endParaRPr lang="en-US" altLang="en-US" b="1" dirty="0" smtClean="0"/>
          </a:p>
          <a:p>
            <a:r>
              <a:rPr lang="en-US" altLang="en-US" b="1" dirty="0" smtClean="0"/>
              <a:t>Do</a:t>
            </a:r>
            <a:r>
              <a:rPr lang="en-US" altLang="en-US" dirty="0" smtClean="0"/>
              <a:t> ask me questions at any time</a:t>
            </a:r>
          </a:p>
          <a:p>
            <a:endParaRPr lang="en-US" altLang="en-US" b="1" dirty="0" smtClean="0"/>
          </a:p>
          <a:p>
            <a:r>
              <a:rPr lang="en-US" altLang="en-US" b="1" dirty="0" smtClean="0"/>
              <a:t>Do</a:t>
            </a:r>
            <a:r>
              <a:rPr lang="en-US" altLang="en-US" dirty="0" smtClean="0"/>
              <a:t> interact with your neighbors about the things we are discussing, exercises you are doing. Always think, whether typing or observing!</a:t>
            </a:r>
          </a:p>
          <a:p>
            <a:endParaRPr lang="en-US" altLang="en-US" b="1" dirty="0" smtClean="0"/>
          </a:p>
          <a:p>
            <a:r>
              <a:rPr lang="en-US" altLang="en-US" b="1" dirty="0" smtClean="0"/>
              <a:t>Don’t</a:t>
            </a:r>
            <a:r>
              <a:rPr lang="en-US" altLang="en-US" dirty="0" smtClean="0"/>
              <a:t> do things that will distract us from the learning process such as …</a:t>
            </a:r>
          </a:p>
          <a:p>
            <a:pPr lvl="1"/>
            <a:r>
              <a:rPr lang="en-US" altLang="en-US" dirty="0" smtClean="0"/>
              <a:t>IM, email, …</a:t>
            </a:r>
          </a:p>
          <a:p>
            <a:pPr lvl="1"/>
            <a:r>
              <a:rPr lang="en-US" altLang="en-US" dirty="0" smtClean="0"/>
              <a:t>using the speakers on your computer or other audio device.</a:t>
            </a:r>
          </a:p>
        </p:txBody>
      </p:sp>
    </p:spTree>
    <p:extLst>
      <p:ext uri="{BB962C8B-B14F-4D97-AF65-F5344CB8AC3E}">
        <p14:creationId xmlns:p14="http://schemas.microsoft.com/office/powerpoint/2010/main" val="1719327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Lab Etiquette				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2959" y="1845734"/>
            <a:ext cx="7543801" cy="4402666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dirty="0"/>
              <a:t>Project time is </a:t>
            </a:r>
            <a:r>
              <a:rPr lang="en-US" altLang="en-US" dirty="0" smtClean="0"/>
              <a:t>time to focus on your project</a:t>
            </a:r>
          </a:p>
          <a:p>
            <a:pPr lvl="1"/>
            <a:r>
              <a:rPr lang="en-US" altLang="en-US" b="1" dirty="0" smtClean="0"/>
              <a:t>not</a:t>
            </a:r>
            <a:r>
              <a:rPr lang="en-US" altLang="en-US" dirty="0" smtClean="0"/>
              <a:t> </a:t>
            </a:r>
            <a:r>
              <a:rPr lang="en-US" altLang="en-US" dirty="0"/>
              <a:t>the time </a:t>
            </a:r>
            <a:r>
              <a:rPr lang="en-US" altLang="en-US" dirty="0" smtClean="0"/>
              <a:t>to </a:t>
            </a:r>
            <a:r>
              <a:rPr lang="en-US" altLang="en-US" dirty="0"/>
              <a:t>surf the </a:t>
            </a:r>
            <a:r>
              <a:rPr lang="en-US" altLang="en-US" dirty="0" smtClean="0"/>
              <a:t>web or send email </a:t>
            </a:r>
            <a:r>
              <a:rPr lang="en-US" altLang="en-US" dirty="0"/>
              <a:t>or </a:t>
            </a:r>
            <a:r>
              <a:rPr lang="en-US" altLang="en-US" dirty="0" smtClean="0"/>
              <a:t>texts</a:t>
            </a:r>
            <a:endParaRPr lang="en-US" altLang="en-US" dirty="0"/>
          </a:p>
          <a:p>
            <a:pPr lvl="1"/>
            <a:r>
              <a:rPr lang="en-US" altLang="en-US" dirty="0" smtClean="0"/>
              <a:t>If a partner </a:t>
            </a:r>
            <a:r>
              <a:rPr lang="en-US" altLang="en-US" dirty="0"/>
              <a:t>begins to get “off track”, a reminder from you may </a:t>
            </a:r>
            <a:r>
              <a:rPr lang="en-US" altLang="en-US" dirty="0" smtClean="0"/>
              <a:t>help</a:t>
            </a:r>
          </a:p>
          <a:p>
            <a:pPr lvl="1"/>
            <a:r>
              <a:rPr lang="en-US" altLang="en-US" dirty="0" smtClean="0"/>
              <a:t>We will take breaks</a:t>
            </a:r>
            <a:endParaRPr lang="en-US" altLang="en-US" dirty="0"/>
          </a:p>
          <a:p>
            <a:endParaRPr lang="en-US" altLang="en-US" dirty="0" smtClean="0"/>
          </a:p>
          <a:p>
            <a:r>
              <a:rPr lang="en-US" altLang="en-US" dirty="0" smtClean="0"/>
              <a:t>Let’s speak to each other kindly, and only with words that our mothers would not be embarrassed to hear us say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Be very careful with drink in the labs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If you need to use the bathroom, get a drink of water, etc., it is not necessary to ask first</a:t>
            </a:r>
          </a:p>
        </p:txBody>
      </p:sp>
    </p:spTree>
    <p:extLst>
      <p:ext uri="{BB962C8B-B14F-4D97-AF65-F5344CB8AC3E}">
        <p14:creationId xmlns:p14="http://schemas.microsoft.com/office/powerpoint/2010/main" val="1671304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en-US" sz="4000" dirty="0" smtClean="0"/>
              <a:t>What if you already know something (or lots!) about programming?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You’ll still probably learn some new and important things in the next couple of days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If you find a concept or assignment to be easy, please put that to good use by patiently helping others around you to understand it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And think of “extra” features to add to the assigned programs</a:t>
            </a:r>
          </a:p>
        </p:txBody>
      </p:sp>
    </p:spTree>
    <p:extLst>
      <p:ext uri="{BB962C8B-B14F-4D97-AF65-F5344CB8AC3E}">
        <p14:creationId xmlns:p14="http://schemas.microsoft.com/office/powerpoint/2010/main" val="269141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Algorithms, Languages, Translators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What is an algorithm?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How do we communicate an algorithm to another person?</a:t>
            </a:r>
          </a:p>
          <a:p>
            <a:pPr lvl="1"/>
            <a:endParaRPr lang="en-US" altLang="en-US" dirty="0" smtClean="0"/>
          </a:p>
          <a:p>
            <a:pPr lvl="1"/>
            <a:r>
              <a:rPr lang="en-US" altLang="en-US" dirty="0" smtClean="0"/>
              <a:t>Depends on the person.  Has to be in a language they can understand.</a:t>
            </a:r>
          </a:p>
          <a:p>
            <a:pPr lvl="1"/>
            <a:endParaRPr lang="en-US" altLang="en-US" dirty="0" smtClean="0"/>
          </a:p>
          <a:p>
            <a:pPr lvl="1"/>
            <a:r>
              <a:rPr lang="en-US" altLang="en-US" dirty="0" smtClean="0"/>
              <a:t>Baking a cake.  Telling my mother vs. telling my 5-year old son.</a:t>
            </a:r>
          </a:p>
        </p:txBody>
      </p:sp>
    </p:spTree>
    <p:extLst>
      <p:ext uri="{BB962C8B-B14F-4D97-AF65-F5344CB8AC3E}">
        <p14:creationId xmlns:p14="http://schemas.microsoft.com/office/powerpoint/2010/main" val="810207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 bldLvl="4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Language Barriers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2959" y="1845734"/>
            <a:ext cx="7330441" cy="4097866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What if we want to have Pierre perform an algorithm                             for us, but we do not know his language?</a:t>
            </a:r>
          </a:p>
          <a:p>
            <a:pPr lvl="1"/>
            <a:endParaRPr lang="en-US" altLang="en-US" dirty="0" smtClean="0"/>
          </a:p>
          <a:p>
            <a:pPr lvl="1"/>
            <a:r>
              <a:rPr lang="en-US" altLang="en-US" dirty="0" smtClean="0"/>
              <a:t>We could hire a translator (a.k.a. compiler) to translate all of the instructions into French, and give them to Pierre.</a:t>
            </a:r>
          </a:p>
          <a:p>
            <a:pPr lvl="1"/>
            <a:endParaRPr lang="en-US" altLang="en-US" dirty="0" smtClean="0"/>
          </a:p>
          <a:p>
            <a:pPr lvl="1"/>
            <a:r>
              <a:rPr lang="en-US" altLang="en-US" dirty="0" smtClean="0"/>
              <a:t>We could instead hire an interpreter.  We read the next instruction to be done, the interpreter translates it into French, and Pierre does it.</a:t>
            </a:r>
          </a:p>
          <a:p>
            <a:pPr lvl="1"/>
            <a:endParaRPr lang="en-US" altLang="en-US" dirty="0" smtClean="0"/>
          </a:p>
          <a:p>
            <a:pPr lvl="1"/>
            <a:r>
              <a:rPr lang="en-US" altLang="en-US" dirty="0" smtClean="0"/>
              <a:t>In the first case, it takes longer before Pierre can get started; in the second case, execution of each instruction is a little bit slower.</a:t>
            </a:r>
          </a:p>
          <a:p>
            <a:pPr lvl="1"/>
            <a:endParaRPr lang="en-US" altLang="en-US" dirty="0" smtClean="0"/>
          </a:p>
          <a:p>
            <a:pPr lvl="1"/>
            <a:r>
              <a:rPr lang="en-US" altLang="en-US" dirty="0" smtClean="0"/>
              <a:t>Python is more like that interpreter.</a:t>
            </a:r>
          </a:p>
        </p:txBody>
      </p:sp>
      <p:pic>
        <p:nvPicPr>
          <p:cNvPr id="6" name="Picture 5" descr="http://i.telegraph.co.uk/multimedia/archive/01004/Taxis-PARIS-460_1004996c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3264" y="178231"/>
            <a:ext cx="2422097" cy="1516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6563264" y="1845734"/>
            <a:ext cx="259080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400" b="1" dirty="0"/>
              <a:t>You</a:t>
            </a:r>
            <a:r>
              <a:rPr lang="en-US" altLang="en-US" sz="1400" dirty="0"/>
              <a:t>:   Can you take me</a:t>
            </a:r>
            <a:br>
              <a:rPr lang="en-US" altLang="en-US" sz="1400" dirty="0"/>
            </a:br>
            <a:r>
              <a:rPr lang="en-US" altLang="en-US" sz="1400" dirty="0"/>
              <a:t>          to the Eiffel tower?</a:t>
            </a:r>
          </a:p>
          <a:p>
            <a:r>
              <a:rPr lang="en-US" altLang="en-US" sz="1400" b="1" dirty="0"/>
              <a:t>Pierre</a:t>
            </a:r>
            <a:r>
              <a:rPr lang="en-US" altLang="en-US" sz="1400" dirty="0"/>
              <a:t>: Eh?</a:t>
            </a:r>
          </a:p>
        </p:txBody>
      </p:sp>
    </p:spTree>
    <p:extLst>
      <p:ext uri="{BB962C8B-B14F-4D97-AF65-F5344CB8AC3E}">
        <p14:creationId xmlns:p14="http://schemas.microsoft.com/office/powerpoint/2010/main" val="3801699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 bldLvl="2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4000" dirty="0" smtClean="0"/>
              <a:t>Understanding terminology and using it properly can enhance communication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18948" y="4340225"/>
            <a:ext cx="3258504" cy="18288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77500" lnSpcReduction="20000"/>
          </a:bodyPr>
          <a:lstStyle/>
          <a:p>
            <a:r>
              <a:rPr lang="en-US" altLang="en-US" dirty="0" smtClean="0"/>
              <a:t>Some important terms you will learn:</a:t>
            </a:r>
          </a:p>
          <a:p>
            <a:pPr lvl="1"/>
            <a:r>
              <a:rPr lang="en-US" altLang="en-US" dirty="0" smtClean="0"/>
              <a:t>function</a:t>
            </a:r>
          </a:p>
          <a:p>
            <a:pPr lvl="1"/>
            <a:r>
              <a:rPr lang="en-US" altLang="en-US" dirty="0" smtClean="0"/>
              <a:t>argument</a:t>
            </a:r>
          </a:p>
          <a:p>
            <a:pPr lvl="1"/>
            <a:r>
              <a:rPr lang="en-US" altLang="en-US" dirty="0" smtClean="0"/>
              <a:t>parameter</a:t>
            </a:r>
          </a:p>
          <a:p>
            <a:pPr lvl="1"/>
            <a:r>
              <a:rPr lang="en-US" altLang="en-US" dirty="0" smtClean="0"/>
              <a:t>string</a:t>
            </a:r>
          </a:p>
          <a:p>
            <a:pPr lvl="1"/>
            <a:r>
              <a:rPr lang="en-US" altLang="en-US" dirty="0" smtClean="0"/>
              <a:t>list</a:t>
            </a:r>
          </a:p>
          <a:p>
            <a:pPr lvl="1"/>
            <a:r>
              <a:rPr lang="en-US" altLang="en-US" dirty="0" smtClean="0"/>
              <a:t>class</a:t>
            </a:r>
          </a:p>
          <a:p>
            <a:pPr lvl="1"/>
            <a:r>
              <a:rPr lang="en-US" altLang="en-US" dirty="0" smtClean="0"/>
              <a:t>method</a:t>
            </a:r>
          </a:p>
        </p:txBody>
      </p:sp>
      <p:graphicFrame>
        <p:nvGraphicFramePr>
          <p:cNvPr id="2458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7605346"/>
              </p:ext>
            </p:extLst>
          </p:nvPr>
        </p:nvGraphicFramePr>
        <p:xfrm>
          <a:off x="762000" y="1905000"/>
          <a:ext cx="7772400" cy="243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1" name="Photo Editor Photo" r:id="rId4" imgW="5714286" imgH="1790476" progId="MSPhotoEd.3">
                  <p:embed/>
                </p:oleObj>
              </mc:Choice>
              <mc:Fallback>
                <p:oleObj name="Photo Editor Photo" r:id="rId4" imgW="5714286" imgH="1790476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905000"/>
                        <a:ext cx="7772400" cy="2435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6278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/>
              <a:t>Experimenting with the person next to you – a fun exercise!</a:t>
            </a:r>
          </a:p>
        </p:txBody>
      </p:sp>
      <p:sp>
        <p:nvSpPr>
          <p:cNvPr id="5734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Take a card</a:t>
            </a:r>
          </a:p>
          <a:p>
            <a:r>
              <a:rPr lang="en-US" altLang="en-US" dirty="0" smtClean="0"/>
              <a:t>Find something to write with</a:t>
            </a:r>
          </a:p>
          <a:p>
            <a:r>
              <a:rPr lang="en-US" altLang="en-US" dirty="0" smtClean="0"/>
              <a:t>Number off – 1, 2, 1, 2, 1, 2, 1, 2, …</a:t>
            </a:r>
          </a:p>
          <a:p>
            <a:r>
              <a:rPr lang="en-US" altLang="en-US" dirty="0" smtClean="0"/>
              <a:t>Without looking at what anyone else is doing…</a:t>
            </a:r>
          </a:p>
          <a:p>
            <a:pPr lvl="1"/>
            <a:r>
              <a:rPr lang="en-US" altLang="en-US" dirty="0" smtClean="0"/>
              <a:t>If you are a “1”, write down any problem!</a:t>
            </a:r>
          </a:p>
          <a:p>
            <a:pPr lvl="1"/>
            <a:r>
              <a:rPr lang="en-US" altLang="en-US" dirty="0" smtClean="0"/>
              <a:t>If you are a “2”, write down any solution!</a:t>
            </a:r>
          </a:p>
          <a:p>
            <a:r>
              <a:rPr lang="en-US" altLang="en-US" dirty="0" smtClean="0"/>
              <a:t>Then…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C76-5234-4F7A-A0BB-9A9E91F1FD20}" type="slidenum">
              <a:rPr lang="en-US" altLang="en-US" smtClean="0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840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The experiment, continued…</a:t>
            </a:r>
          </a:p>
        </p:txBody>
      </p:sp>
      <p:sp>
        <p:nvSpPr>
          <p:cNvPr id="5837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Pair up with someone next to you who is the other number</a:t>
            </a:r>
          </a:p>
          <a:p>
            <a:r>
              <a:rPr lang="en-US" altLang="en-US" dirty="0" smtClean="0"/>
              <a:t>Find some harebrained way to make the solution solve the problem!</a:t>
            </a:r>
          </a:p>
          <a:p>
            <a:r>
              <a:rPr lang="en-US" altLang="en-US" dirty="0" smtClean="0"/>
              <a:t>Let’s hear about some of the interesting problems and solutions!!!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C76-5234-4F7A-A0BB-9A9E91F1FD20}" type="slidenum">
              <a:rPr lang="en-US" altLang="en-US" smtClean="0"/>
              <a:pPr/>
              <a:t>18</a:t>
            </a:fld>
            <a:endParaRPr lang="en-US" altLang="en-US"/>
          </a:p>
        </p:txBody>
      </p:sp>
      <p:pic>
        <p:nvPicPr>
          <p:cNvPr id="58371" name="Picture 2" descr="http://www.designboom.com/history/useless/1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3646704"/>
            <a:ext cx="2971800" cy="2222390"/>
          </a:xfrm>
          <a:prstGeom prst="rect">
            <a:avLst/>
          </a:prstGeom>
          <a:ln/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870418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Python						1/2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Invented in 1990 by Guido van Rossum.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Named for “Monty Python’s Flying Circus”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Now has a huge worldwide following.</a:t>
            </a:r>
          </a:p>
        </p:txBody>
      </p:sp>
      <p:pic>
        <p:nvPicPr>
          <p:cNvPr id="4" name="Picture 6" descr="homepag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5530956"/>
            <a:ext cx="2009775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77135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Turn on machines now</a:t>
            </a:r>
          </a:p>
        </p:txBody>
      </p:sp>
      <p:sp>
        <p:nvSpPr>
          <p:cNvPr id="1843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They are not to leave the room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Use only for projects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Who has a laptop they want to use?</a:t>
            </a:r>
          </a:p>
          <a:p>
            <a:pPr lvl="1"/>
            <a:r>
              <a:rPr lang="en-US" altLang="en-US" dirty="0" smtClean="0"/>
              <a:t>Please bring them tomorrow</a:t>
            </a:r>
          </a:p>
          <a:p>
            <a:pPr lvl="1"/>
            <a:r>
              <a:rPr lang="en-US" altLang="en-US" dirty="0" smtClean="0"/>
              <a:t>We’ll help install the software for you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C76-5234-4F7A-A0BB-9A9E91F1FD20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Python						2/2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Makes it simple to do simple things.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Has the power to do complex things.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We think you will like it!</a:t>
            </a:r>
          </a:p>
          <a:p>
            <a:pPr eaLnBrk="1" hangingPunct="1"/>
            <a:endParaRPr lang="en-US" altLang="en-US" dirty="0"/>
          </a:p>
          <a:p>
            <a:r>
              <a:rPr lang="en-US" altLang="en-US" dirty="0"/>
              <a:t>“Official” web site is </a:t>
            </a:r>
            <a:r>
              <a:rPr lang="en-US" altLang="en-US" dirty="0">
                <a:hlinkClick r:id="rId3"/>
              </a:rPr>
              <a:t>python.org </a:t>
            </a:r>
            <a:r>
              <a:rPr lang="en-US" altLang="en-US" dirty="0" smtClean="0"/>
              <a:t>.</a:t>
            </a:r>
          </a:p>
          <a:p>
            <a:pPr lvl="1"/>
            <a:r>
              <a:rPr lang="en-US" altLang="en-US" dirty="0" smtClean="0"/>
              <a:t>Also links on our website</a:t>
            </a:r>
            <a:endParaRPr lang="en-US" altLang="en-US" dirty="0"/>
          </a:p>
          <a:p>
            <a:pPr eaLnBrk="1" hangingPunct="1"/>
            <a:endParaRPr lang="en-US" altLang="en-US" dirty="0" smtClean="0"/>
          </a:p>
        </p:txBody>
      </p:sp>
      <p:pic>
        <p:nvPicPr>
          <p:cNvPr id="4" name="Picture 6" descr="homepage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5530956"/>
            <a:ext cx="2009775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59907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Other Resources</a:t>
            </a:r>
          </a:p>
        </p:txBody>
      </p:sp>
      <p:sp>
        <p:nvSpPr>
          <p:cNvPr id="86018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en-US" sz="2200" dirty="0" smtClean="0"/>
              <a:t>See resources linked to from our website</a:t>
            </a:r>
          </a:p>
          <a:p>
            <a:pPr>
              <a:lnSpc>
                <a:spcPct val="80000"/>
              </a:lnSpc>
            </a:pPr>
            <a:r>
              <a:rPr lang="en-US" altLang="en-US" sz="2200" dirty="0" smtClean="0"/>
              <a:t>Python Tutorials</a:t>
            </a:r>
          </a:p>
          <a:p>
            <a:pPr lvl="1">
              <a:lnSpc>
                <a:spcPct val="80000"/>
              </a:lnSpc>
            </a:pPr>
            <a:r>
              <a:rPr lang="en-US" altLang="en-US" dirty="0" smtClean="0"/>
              <a:t>https</a:t>
            </a:r>
            <a:r>
              <a:rPr lang="en-US" altLang="en-US" dirty="0"/>
              <a:t>://docs.python.org/3/tutorial</a:t>
            </a:r>
            <a:r>
              <a:rPr lang="en-US" altLang="en-US" dirty="0" smtClean="0"/>
              <a:t>/ </a:t>
            </a:r>
          </a:p>
          <a:p>
            <a:pPr>
              <a:lnSpc>
                <a:spcPct val="80000"/>
              </a:lnSpc>
            </a:pPr>
            <a:r>
              <a:rPr lang="en-US" altLang="en-US" sz="2200" dirty="0" smtClean="0"/>
              <a:t>Python Programming E-Books</a:t>
            </a:r>
          </a:p>
          <a:p>
            <a:pPr lvl="1">
              <a:lnSpc>
                <a:spcPct val="80000"/>
              </a:lnSpc>
            </a:pPr>
            <a:r>
              <a:rPr lang="en-US" altLang="en-US" sz="1900" dirty="0"/>
              <a:t>Go to </a:t>
            </a:r>
            <a:r>
              <a:rPr lang="en-US" altLang="en-US" sz="1900" dirty="0">
                <a:hlinkClick r:id="rId2"/>
              </a:rPr>
              <a:t>http</a:t>
            </a:r>
            <a:r>
              <a:rPr lang="en-US" altLang="en-US" sz="1900" dirty="0" smtClean="0">
                <a:hlinkClick r:id="rId2"/>
              </a:rPr>
              <a:t>://rose-hulman.edu/offices-and-services/logan-library.aspx</a:t>
            </a:r>
            <a:r>
              <a:rPr lang="en-US" altLang="en-US" sz="1900" dirty="0" smtClean="0"/>
              <a:t> </a:t>
            </a:r>
          </a:p>
          <a:p>
            <a:pPr lvl="1">
              <a:lnSpc>
                <a:spcPct val="80000"/>
              </a:lnSpc>
            </a:pPr>
            <a:r>
              <a:rPr lang="en-US" altLang="en-US" sz="1900" dirty="0" smtClean="0"/>
              <a:t>Under Research Center, click Library Catalog</a:t>
            </a:r>
          </a:p>
          <a:p>
            <a:pPr lvl="1">
              <a:lnSpc>
                <a:spcPct val="80000"/>
              </a:lnSpc>
            </a:pPr>
            <a:r>
              <a:rPr lang="en-US" altLang="en-US" sz="1900" dirty="0" smtClean="0"/>
              <a:t>Use “Python Programming” as the search term</a:t>
            </a:r>
          </a:p>
          <a:p>
            <a:pPr lvl="1">
              <a:lnSpc>
                <a:spcPct val="80000"/>
              </a:lnSpc>
            </a:pPr>
            <a:r>
              <a:rPr lang="en-US" altLang="en-US" sz="1900" dirty="0" smtClean="0"/>
              <a:t>Select a book that you like, log in, and download the pdf</a:t>
            </a:r>
          </a:p>
          <a:p>
            <a:pPr lvl="3">
              <a:lnSpc>
                <a:spcPct val="80000"/>
              </a:lnSpc>
            </a:pPr>
            <a:endParaRPr lang="en-US" altLang="en-US" sz="1400" dirty="0" smtClean="0"/>
          </a:p>
          <a:p>
            <a:pPr lvl="2">
              <a:lnSpc>
                <a:spcPct val="80000"/>
              </a:lnSpc>
            </a:pPr>
            <a:endParaRPr lang="en-US" altLang="en-US" sz="16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C76-5234-4F7A-A0BB-9A9E91F1FD20}" type="slidenum">
              <a:rPr lang="en-US" altLang="en-US" smtClean="0"/>
              <a:pPr/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9519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I have no idea what you are talking about!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If I go too fast, or for any other reason you are not getting it, don’t let me go on.</a:t>
            </a:r>
          </a:p>
          <a:p>
            <a:r>
              <a:rPr lang="en-US" altLang="en-US" b="1" dirty="0" smtClean="0"/>
              <a:t>Stop me, ask a question!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During demo times, if you are stuck, raise your hand and we will come to help you.</a:t>
            </a:r>
          </a:p>
        </p:txBody>
      </p:sp>
    </p:spTree>
    <p:extLst>
      <p:ext uri="{BB962C8B-B14F-4D97-AF65-F5344CB8AC3E}">
        <p14:creationId xmlns:p14="http://schemas.microsoft.com/office/powerpoint/2010/main" val="6889857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Python Demo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sz="2600" dirty="0" smtClean="0"/>
              <a:t>Open up the IDLE program from your desktop and follow along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600" dirty="0" smtClean="0"/>
              <a:t>Ask questions as they come up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200" dirty="0" smtClean="0"/>
              <a:t>If your questions are “advanced programming” questions, I may defer the answer so as not to confuse the beginning programmers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600" dirty="0" smtClean="0"/>
              <a:t>Demo of some Python features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200" dirty="0" smtClean="0"/>
              <a:t>Enjoy the ride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200" dirty="0" smtClean="0"/>
              <a:t>I will post most everything I show you to the website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200" dirty="0" smtClean="0"/>
              <a:t>You’ll use many of these features tomorrow</a:t>
            </a:r>
          </a:p>
        </p:txBody>
      </p:sp>
    </p:spTree>
    <p:extLst>
      <p:ext uri="{BB962C8B-B14F-4D97-AF65-F5344CB8AC3E}">
        <p14:creationId xmlns:p14="http://schemas.microsoft.com/office/powerpoint/2010/main" val="33554437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5" name="Picture 2" descr="Pyth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33375"/>
            <a:ext cx="4933950" cy="560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6" name="TextBox 2"/>
          <p:cNvSpPr txBox="1">
            <a:spLocks noChangeArrowheads="1"/>
          </p:cNvSpPr>
          <p:nvPr/>
        </p:nvSpPr>
        <p:spPr bwMode="auto">
          <a:xfrm>
            <a:off x="3886200" y="5972175"/>
            <a:ext cx="15621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>
                <a:hlinkClick r:id="rId4"/>
              </a:rPr>
              <a:t>http://xkcd.com/353/</a:t>
            </a:r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3622873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Catapult Survey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 Moodle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C76-5234-4F7A-A0BB-9A9E91F1FD20}" type="slidenum">
              <a:rPr lang="en-US" altLang="en-US" smtClean="0"/>
              <a:pPr/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934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Your teaching team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C76-5234-4F7A-A0BB-9A9E91F1FD20}" type="slidenum">
              <a:rPr lang="en-US" altLang="en-US" smtClean="0"/>
              <a:pPr/>
              <a:t>3</a:t>
            </a:fld>
            <a:endParaRPr lang="en-US" altLang="en-US"/>
          </a:p>
        </p:txBody>
      </p:sp>
      <p:pic>
        <p:nvPicPr>
          <p:cNvPr id="20483" name="Picture 6" descr="catapul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7359" y="38344"/>
            <a:ext cx="1622425" cy="164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9" name="Picture 9" descr="https://media.licdn.com/mpr/mpr/shrinknp_400_400/p/6/005/026/2df/286c45c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123971"/>
            <a:ext cx="1676400" cy="167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897759" y="2305323"/>
            <a:ext cx="4419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Dr. </a:t>
            </a:r>
            <a:r>
              <a:rPr lang="en-US" dirty="0" err="1" smtClean="0"/>
              <a:t>Chandan</a:t>
            </a:r>
            <a:r>
              <a:rPr lang="en-US" dirty="0" smtClean="0"/>
              <a:t> </a:t>
            </a:r>
            <a:r>
              <a:rPr lang="en-US" dirty="0" err="1" smtClean="0"/>
              <a:t>Rupakheti</a:t>
            </a:r>
            <a:endParaRPr lang="en-US" dirty="0" smtClean="0"/>
          </a:p>
          <a:p>
            <a:r>
              <a:rPr lang="en-US" dirty="0" smtClean="0"/>
              <a:t>Assistant </a:t>
            </a:r>
            <a:r>
              <a:rPr lang="en-US" dirty="0" smtClean="0"/>
              <a:t>Professor CSSE</a:t>
            </a:r>
          </a:p>
          <a:p>
            <a:r>
              <a:rPr lang="en-US" dirty="0" smtClean="0">
                <a:hlinkClick r:id="rId5"/>
              </a:rPr>
              <a:t>rupakhet@rose-hulman.edu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smtClean="0"/>
              <a:t>Office @ </a:t>
            </a:r>
            <a:r>
              <a:rPr lang="en-US" dirty="0" err="1" smtClean="0"/>
              <a:t>Monech</a:t>
            </a:r>
            <a:r>
              <a:rPr lang="en-US" dirty="0" smtClean="0"/>
              <a:t> Hall, </a:t>
            </a:r>
            <a:r>
              <a:rPr lang="en-US" dirty="0" smtClean="0"/>
              <a:t>F212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09600" y="4598773"/>
            <a:ext cx="304929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Larry Gates</a:t>
            </a:r>
          </a:p>
          <a:p>
            <a:r>
              <a:rPr lang="en-US" sz="1400" dirty="0" smtClean="0"/>
              <a:t>Programming Student Assistant</a:t>
            </a:r>
          </a:p>
          <a:p>
            <a:r>
              <a:rPr lang="en-US" sz="1400" dirty="0" smtClean="0"/>
              <a:t>CSSE</a:t>
            </a:r>
          </a:p>
          <a:p>
            <a:r>
              <a:rPr lang="en-US" sz="1400" dirty="0" smtClean="0">
                <a:hlinkClick r:id="rId6"/>
              </a:rPr>
              <a:t>gateslm@rose-hulman.edu</a:t>
            </a:r>
            <a:r>
              <a:rPr lang="en-US" sz="1400" dirty="0" smtClean="0"/>
              <a:t>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952352" y="4598773"/>
            <a:ext cx="304929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Alyssa Crawford</a:t>
            </a:r>
          </a:p>
          <a:p>
            <a:r>
              <a:rPr lang="en-US" sz="1400" dirty="0" smtClean="0"/>
              <a:t>Programming Student Assistant</a:t>
            </a:r>
          </a:p>
          <a:p>
            <a:r>
              <a:rPr lang="en-US" sz="1400" dirty="0" smtClean="0"/>
              <a:t>CSSE</a:t>
            </a:r>
          </a:p>
          <a:p>
            <a:r>
              <a:rPr lang="en-US" altLang="en-US" sz="1400" dirty="0" smtClean="0">
                <a:hlinkClick r:id="rId7"/>
              </a:rPr>
              <a:t>crawfoaj@rose-hulman.edu</a:t>
            </a:r>
            <a:r>
              <a:rPr lang="en-US" altLang="en-US" sz="1400" dirty="0" smtClean="0"/>
              <a:t>  </a:t>
            </a:r>
            <a:endParaRPr lang="en-US" sz="1400" dirty="0" smtClean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914400" y="4267200"/>
            <a:ext cx="716280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419600" y="4267200"/>
            <a:ext cx="0" cy="1285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://1.bp.blogspot.com/-p26ndAthJiI/TVQkmjaZ20I/AAAAAAAAAAY/LEMqH9trVdI/s1600/Hello1IntroductionPos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4800" y="2133600"/>
            <a:ext cx="3759200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Get to know each other</a:t>
            </a:r>
          </a:p>
        </p:txBody>
      </p:sp>
      <p:sp>
        <p:nvSpPr>
          <p:cNvPr id="22530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1828800"/>
            <a:ext cx="5715000" cy="35814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en-US" dirty="0" smtClean="0"/>
              <a:t>We will be in this room for 70+ hours over 3 weeks.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 smtClean="0"/>
              <a:t>Name, hometown, and something interesting or unusual about yourself.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 smtClean="0"/>
              <a:t>Why did you pick this project? What you hope to learn/do?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 smtClean="0"/>
              <a:t>If you have programming experience, tell us about it.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C76-5234-4F7A-A0BB-9A9E91F1FD20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 to: </a:t>
            </a:r>
            <a:r>
              <a:rPr lang="en-US" dirty="0" smtClean="0">
                <a:hlinkClick r:id="rId3"/>
              </a:rPr>
              <a:t>http://www.rose-hulman.edu/class/csse/catapult/2017-S1/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r>
              <a:rPr lang="en-US" dirty="0" smtClean="0"/>
              <a:t>Take 5 </a:t>
            </a:r>
            <a:r>
              <a:rPr lang="en-US" dirty="0" err="1" smtClean="0"/>
              <a:t>mins</a:t>
            </a:r>
            <a:r>
              <a:rPr lang="en-US" dirty="0" smtClean="0"/>
              <a:t> to explore what’s there</a:t>
            </a:r>
          </a:p>
          <a:p>
            <a:endParaRPr lang="en-US" dirty="0"/>
          </a:p>
          <a:p>
            <a:r>
              <a:rPr lang="en-US" dirty="0" smtClean="0"/>
              <a:t>If you have a laptop, the assistant will help you start to download the software.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C76-5234-4F7A-A0BB-9A9E91F1FD20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1475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Plan				1/2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the first </a:t>
            </a:r>
            <a:r>
              <a:rPr lang="en-US" dirty="0" smtClean="0"/>
              <a:t>5 </a:t>
            </a:r>
            <a:r>
              <a:rPr lang="en-US" dirty="0"/>
              <a:t>days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Instruction </a:t>
            </a:r>
            <a:r>
              <a:rPr lang="en-US" dirty="0"/>
              <a:t>in the </a:t>
            </a:r>
            <a:r>
              <a:rPr lang="en-US" dirty="0" smtClean="0"/>
              <a:t>classroom aimed </a:t>
            </a:r>
            <a:r>
              <a:rPr lang="en-US" dirty="0"/>
              <a:t>at those with no programming </a:t>
            </a:r>
            <a:r>
              <a:rPr lang="en-US" dirty="0" smtClean="0"/>
              <a:t>background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Work </a:t>
            </a:r>
            <a:r>
              <a:rPr lang="en-US" dirty="0"/>
              <a:t>in the lab on programs that </a:t>
            </a:r>
            <a:r>
              <a:rPr lang="en-US" dirty="0" smtClean="0"/>
              <a:t>we assign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Start </a:t>
            </a:r>
            <a:r>
              <a:rPr lang="en-US" dirty="0"/>
              <a:t>thinking about </a:t>
            </a:r>
            <a:r>
              <a:rPr lang="en-US" dirty="0" smtClean="0"/>
              <a:t>projects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C76-5234-4F7A-A0BB-9A9E91F1FD20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6229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Plan				2/2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Monday </a:t>
            </a:r>
            <a:r>
              <a:rPr lang="en-US" dirty="0"/>
              <a:t>(or so)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Finalize </a:t>
            </a:r>
            <a:r>
              <a:rPr lang="en-US" dirty="0"/>
              <a:t>groups and </a:t>
            </a:r>
            <a:r>
              <a:rPr lang="en-US" dirty="0" smtClean="0"/>
              <a:t>projects</a:t>
            </a:r>
          </a:p>
          <a:p>
            <a:pPr lvl="1"/>
            <a:endParaRPr lang="en-US" dirty="0"/>
          </a:p>
          <a:p>
            <a:r>
              <a:rPr lang="en-US" dirty="0"/>
              <a:t>After that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Work </a:t>
            </a:r>
            <a:r>
              <a:rPr lang="en-US" dirty="0"/>
              <a:t>on your group’s </a:t>
            </a:r>
            <a:r>
              <a:rPr lang="en-US" dirty="0" smtClean="0"/>
              <a:t>project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Get </a:t>
            </a:r>
            <a:r>
              <a:rPr lang="en-US" dirty="0"/>
              <a:t>help from </a:t>
            </a:r>
            <a:r>
              <a:rPr lang="en-US" dirty="0" smtClean="0"/>
              <a:t>your instructors and assistants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There </a:t>
            </a:r>
            <a:r>
              <a:rPr lang="en-US" dirty="0"/>
              <a:t>will be occasional “all together” classroom </a:t>
            </a:r>
            <a:r>
              <a:rPr lang="en-US" dirty="0" smtClean="0"/>
              <a:t>time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C76-5234-4F7A-A0BB-9A9E91F1FD20}" type="slidenum">
              <a:rPr lang="en-US" altLang="en-US" smtClean="0"/>
              <a:pPr/>
              <a:t>7</a:t>
            </a:fld>
            <a:endParaRPr lang="en-US" altLang="en-US"/>
          </a:p>
        </p:txBody>
      </p:sp>
      <p:pic>
        <p:nvPicPr>
          <p:cNvPr id="5" name="Picture 4" descr="http://2.bp.blogspot.com/-1YvEuPPG2p0/U0GcCmQ8o9I/AAAAAAAACPE/YxNpjUTiDtM/s1600/Funny+Engineering+Pictur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981200"/>
            <a:ext cx="4291924" cy="2019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9928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Computer Programming with</a:t>
            </a:r>
            <a:br>
              <a:rPr lang="en-US" altLang="en-US" dirty="0" smtClean="0"/>
            </a:br>
            <a:r>
              <a:rPr lang="en-US" altLang="en-US" dirty="0" smtClean="0"/>
              <a:t>Python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b="1" dirty="0" smtClean="0"/>
              <a:t>A lot of fun.  </a:t>
            </a:r>
            <a:r>
              <a:rPr lang="en-US" altLang="en-US" dirty="0" smtClean="0"/>
              <a:t>You should have a great sense of accomplishment by the end.</a:t>
            </a:r>
          </a:p>
          <a:p>
            <a:endParaRPr lang="en-US" altLang="en-US" b="1" dirty="0" smtClean="0"/>
          </a:p>
          <a:p>
            <a:r>
              <a:rPr lang="en-US" altLang="en-US" b="1" dirty="0" smtClean="0"/>
              <a:t>A lot of learning.  </a:t>
            </a:r>
            <a:r>
              <a:rPr lang="en-US" altLang="en-US" dirty="0" smtClean="0"/>
              <a:t>About programming, about Python, about using pre-defined packages to handle many of the details.</a:t>
            </a:r>
          </a:p>
          <a:p>
            <a:pPr marL="0" indent="0">
              <a:buNone/>
            </a:pPr>
            <a:endParaRPr lang="en-US" altLang="en-US" b="1" dirty="0" smtClean="0"/>
          </a:p>
          <a:p>
            <a:r>
              <a:rPr lang="en-US" altLang="en-US" b="1" dirty="0" smtClean="0"/>
              <a:t>A lot of work.</a:t>
            </a:r>
            <a:r>
              <a:rPr lang="en-US" altLang="en-US" dirty="0" smtClean="0"/>
              <a:t>  Some of the things you will accomplish will not come easily.  But you’ll feel great when you have done them!</a:t>
            </a:r>
          </a:p>
        </p:txBody>
      </p:sp>
    </p:spTree>
    <p:extLst>
      <p:ext uri="{BB962C8B-B14F-4D97-AF65-F5344CB8AC3E}">
        <p14:creationId xmlns:p14="http://schemas.microsoft.com/office/powerpoint/2010/main" val="540982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Learning and Doing		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Learning </a:t>
            </a:r>
            <a:r>
              <a:rPr lang="en-US" altLang="en-US" b="1" dirty="0" smtClean="0"/>
              <a:t>Python</a:t>
            </a:r>
            <a:r>
              <a:rPr lang="en-US" altLang="en-US" dirty="0" smtClean="0"/>
              <a:t>:</a:t>
            </a:r>
          </a:p>
          <a:p>
            <a:r>
              <a:rPr lang="en-US" altLang="en-US" dirty="0" smtClean="0"/>
              <a:t>Repeat…</a:t>
            </a:r>
          </a:p>
          <a:p>
            <a:pPr lvl="1"/>
            <a:r>
              <a:rPr lang="en-US" altLang="en-US" dirty="0" smtClean="0"/>
              <a:t>Discussion time, followed by time for you to learn by writing small programs</a:t>
            </a:r>
          </a:p>
          <a:p>
            <a:r>
              <a:rPr lang="en-US" altLang="en-US" dirty="0" smtClean="0"/>
              <a:t>…until you have mastered the basic concepts</a:t>
            </a:r>
            <a:endParaRPr lang="en-US" altLang="en-US" dirty="0"/>
          </a:p>
          <a:p>
            <a:r>
              <a:rPr lang="en-US" altLang="en-US" dirty="0" smtClean="0"/>
              <a:t>Everyone will be doing the same small programs.  Students with more programming experience may want to add extra features or they may want to work ahead</a:t>
            </a:r>
          </a:p>
          <a:p>
            <a:r>
              <a:rPr lang="en-US" altLang="en-US" dirty="0" smtClean="0"/>
              <a:t>After that, groups will choose and work on their specific projects</a:t>
            </a:r>
          </a:p>
        </p:txBody>
      </p:sp>
    </p:spTree>
    <p:extLst>
      <p:ext uri="{BB962C8B-B14F-4D97-AF65-F5344CB8AC3E}">
        <p14:creationId xmlns:p14="http://schemas.microsoft.com/office/powerpoint/2010/main" val="1972082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5119</TotalTime>
  <Words>1332</Words>
  <Application>Microsoft Office PowerPoint</Application>
  <PresentationFormat>On-screen Show (4:3)</PresentationFormat>
  <Paragraphs>227</Paragraphs>
  <Slides>25</Slides>
  <Notes>17</Notes>
  <HiddenSlides>5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MS PGothic</vt:lpstr>
      <vt:lpstr>Arial</vt:lpstr>
      <vt:lpstr>Calibri</vt:lpstr>
      <vt:lpstr>Calibri Light</vt:lpstr>
      <vt:lpstr>Verdana</vt:lpstr>
      <vt:lpstr>Wingdings</vt:lpstr>
      <vt:lpstr>Retrospect</vt:lpstr>
      <vt:lpstr>Photo Editor Photo</vt:lpstr>
      <vt:lpstr>Operation Catapult  Python Programming Projects – Day 1</vt:lpstr>
      <vt:lpstr>Turn on machines now</vt:lpstr>
      <vt:lpstr>Your teaching team</vt:lpstr>
      <vt:lpstr>Get to know each other</vt:lpstr>
      <vt:lpstr>Website</vt:lpstr>
      <vt:lpstr>Overall Plan    1/2</vt:lpstr>
      <vt:lpstr>Overall Plan    2/2</vt:lpstr>
      <vt:lpstr>Computer Programming with Python</vt:lpstr>
      <vt:lpstr>Learning and Doing  </vt:lpstr>
      <vt:lpstr>Maximize your learning</vt:lpstr>
      <vt:lpstr>Class Discussion-Time Etiquette</vt:lpstr>
      <vt:lpstr>Lab Etiquette    </vt:lpstr>
      <vt:lpstr>What if you already know something (or lots!) about programming?</vt:lpstr>
      <vt:lpstr>Algorithms, Languages, Translators</vt:lpstr>
      <vt:lpstr>Language Barriers</vt:lpstr>
      <vt:lpstr>Understanding terminology and using it properly can enhance communication</vt:lpstr>
      <vt:lpstr>Experimenting with the person next to you – a fun exercise!</vt:lpstr>
      <vt:lpstr>The experiment, continued…</vt:lpstr>
      <vt:lpstr>Python      1/2</vt:lpstr>
      <vt:lpstr>Python      2/2</vt:lpstr>
      <vt:lpstr>Other Resources</vt:lpstr>
      <vt:lpstr>I have no idea what you are talking about!</vt:lpstr>
      <vt:lpstr>Python Demo</vt:lpstr>
      <vt:lpstr>PowerPoint Presentation</vt:lpstr>
      <vt:lpstr>Catapult Survey</vt:lpstr>
    </vt:vector>
  </TitlesOfParts>
  <Manager/>
  <Company>Rose-Hulman Institute of Technology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Programming</dc:title>
  <dc:subject/>
  <dc:creator>RHIT</dc:creator>
  <cp:keywords/>
  <dc:description/>
  <cp:lastModifiedBy>Alyssa Crawford</cp:lastModifiedBy>
  <cp:revision>298</cp:revision>
  <dcterms:created xsi:type="dcterms:W3CDTF">2002-07-02T15:57:21Z</dcterms:created>
  <dcterms:modified xsi:type="dcterms:W3CDTF">2017-07-10T14:47:50Z</dcterms:modified>
  <cp:category/>
</cp:coreProperties>
</file>