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59" r:id="rId1"/>
  </p:sldMasterIdLst>
  <p:notesMasterIdLst>
    <p:notesMasterId r:id="rId27"/>
  </p:notesMasterIdLst>
  <p:handoutMasterIdLst>
    <p:handoutMasterId r:id="rId28"/>
  </p:handoutMasterIdLst>
  <p:sldIdLst>
    <p:sldId id="371" r:id="rId2"/>
    <p:sldId id="372" r:id="rId3"/>
    <p:sldId id="282" r:id="rId4"/>
    <p:sldId id="285" r:id="rId5"/>
    <p:sldId id="380" r:id="rId6"/>
    <p:sldId id="381" r:id="rId7"/>
    <p:sldId id="382" r:id="rId8"/>
    <p:sldId id="386" r:id="rId9"/>
    <p:sldId id="387" r:id="rId10"/>
    <p:sldId id="404" r:id="rId11"/>
    <p:sldId id="405" r:id="rId12"/>
    <p:sldId id="406" r:id="rId13"/>
    <p:sldId id="390" r:id="rId14"/>
    <p:sldId id="391" r:id="rId15"/>
    <p:sldId id="392" r:id="rId16"/>
    <p:sldId id="393" r:id="rId17"/>
    <p:sldId id="401" r:id="rId18"/>
    <p:sldId id="402" r:id="rId19"/>
    <p:sldId id="394" r:id="rId20"/>
    <p:sldId id="399" r:id="rId21"/>
    <p:sldId id="403" r:id="rId22"/>
    <p:sldId id="395" r:id="rId23"/>
    <p:sldId id="396" r:id="rId24"/>
    <p:sldId id="397" r:id="rId25"/>
    <p:sldId id="407" r:id="rId26"/>
  </p:sldIdLst>
  <p:sldSz cx="9144000" cy="6858000" type="screen4x3"/>
  <p:notesSz cx="9296400" cy="68818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  <a:srgbClr val="F3540D"/>
    <a:srgbClr val="33CC33"/>
    <a:srgbClr val="0000FF"/>
    <a:srgbClr val="CCCCFF"/>
    <a:srgbClr val="FF0066"/>
    <a:srgbClr val="000099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8" autoAdjust="0"/>
    <p:restoredTop sz="83015" autoAdjust="0"/>
  </p:normalViewPr>
  <p:slideViewPr>
    <p:cSldViewPr>
      <p:cViewPr varScale="1">
        <p:scale>
          <a:sx n="96" d="100"/>
          <a:sy n="96" d="100"/>
        </p:scale>
        <p:origin x="195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738" y="0"/>
            <a:ext cx="4029075" cy="3444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F54820F-1A80-48CE-8971-4239B1DA0518}" type="datetimeFigureOut">
              <a:rPr lang="en-US" altLang="en-US"/>
              <a:pPr/>
              <a:t>7/8/2015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35738"/>
            <a:ext cx="4029075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738" y="6535738"/>
            <a:ext cx="4029075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037CE19-7D8F-44EF-BBA3-D0CDF516CC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664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5738" y="0"/>
            <a:ext cx="4029075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27350" y="515938"/>
            <a:ext cx="3441700" cy="2581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3268663"/>
            <a:ext cx="7435850" cy="309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35738"/>
            <a:ext cx="4029075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5738" y="6535738"/>
            <a:ext cx="4029075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A6847198-3970-4ADF-9003-A1BA77F971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50981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38AF040-3E47-4CF4-88AF-452CCDE218ED}" type="slidenum">
              <a:rPr lang="en-US" altLang="en-US" sz="1200">
                <a:latin typeface="Arial" panose="020B0604020202020204" pitchFamily="34" charset="0"/>
              </a:rPr>
              <a:pPr/>
              <a:t>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794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49151E4-9758-4493-A3D1-8E12E0A619EA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801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A4221E9-FADC-440E-81D7-0F1C8DF586A2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976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be a five minutes break at this 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47198-3970-4ADF-9003-A1BA77F9711E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1955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8A0FE26-042A-404A-BDB9-35678A0E6C94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547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8A0FE26-042A-404A-BDB9-35678A0E6C94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839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05D03D3-FBBE-45BF-86BC-0B15955F752C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0608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E3DE0C9-E076-41FF-87B8-C211418A1E12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panose="020B0604020202020204" pitchFamily="34" charset="0"/>
              </a:rPr>
              <a:t>Demo tic </a:t>
            </a:r>
            <a:r>
              <a:rPr lang="en-US" altLang="en-US" dirty="0" err="1" smtClean="0">
                <a:latin typeface="Arial" panose="020B0604020202020204" pitchFamily="34" charset="0"/>
              </a:rPr>
              <a:t>tac</a:t>
            </a:r>
            <a:r>
              <a:rPr lang="en-US" altLang="en-US" dirty="0" smtClean="0">
                <a:latin typeface="Arial" panose="020B0604020202020204" pitchFamily="34" charset="0"/>
              </a:rPr>
              <a:t> toe and circle programs.</a:t>
            </a:r>
          </a:p>
          <a:p>
            <a:pPr eaLnBrk="1" hangingPunct="1"/>
            <a:r>
              <a:rPr lang="en-US" altLang="en-US" dirty="0" smtClean="0">
                <a:latin typeface="Arial" panose="020B0604020202020204" pitchFamily="34" charset="0"/>
              </a:rPr>
              <a:t>Variables, calculations. If time allows, do loops and strings.</a:t>
            </a:r>
          </a:p>
          <a:p>
            <a:pPr eaLnBrk="1" hangingPunct="1"/>
            <a:r>
              <a:rPr lang="en-US" altLang="en-US" dirty="0" smtClean="0">
                <a:latin typeface="Arial" panose="020B0604020202020204" pitchFamily="34" charset="0"/>
              </a:rPr>
              <a:t>See transcript</a:t>
            </a:r>
          </a:p>
        </p:txBody>
      </p:sp>
    </p:spTree>
    <p:extLst>
      <p:ext uri="{BB962C8B-B14F-4D97-AF65-F5344CB8AC3E}">
        <p14:creationId xmlns:p14="http://schemas.microsoft.com/office/powerpoint/2010/main" val="344158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6A9159E-F050-47D9-86A1-61247C899613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Demo tic tac toe and circle programs.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Variables, calculations. If time allows, do loops and strings.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See transcript</a:t>
            </a:r>
          </a:p>
        </p:txBody>
      </p:sp>
    </p:spTree>
    <p:extLst>
      <p:ext uri="{BB962C8B-B14F-4D97-AF65-F5344CB8AC3E}">
        <p14:creationId xmlns:p14="http://schemas.microsoft.com/office/powerpoint/2010/main" val="3641572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9C0ADA3-0C1C-40EB-99E7-42D031EB7F15}" type="slidenum">
              <a:rPr lang="en-US" altLang="en-US" sz="1200">
                <a:latin typeface="Arial" panose="020B0604020202020204" pitchFamily="34" charset="0"/>
              </a:rPr>
              <a:pPr/>
              <a:t>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555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47198-3970-4ADF-9003-A1BA77F9711E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7101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FFE4F67-1872-41A2-83C9-961EE28462F9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386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3AB944-EC80-4011-BC6C-176B565DE395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881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506008F-5668-427E-87DC-4B76620E37A4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607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143F520-A849-438C-95D2-81574CBEA4A5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666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308F5BF-1776-454B-B5AD-53CE7FD6585A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2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90D2329-4BFD-4927-84C6-C7BCFEFAF004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447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103F-1255-4B4C-A562-B31B81CDAE1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93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979C-2786-4A2B-B6F9-36FA732F1B8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02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FAE66-D279-45B4-ABF9-A03115152AC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58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917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89A3-B613-4EE5-9C96-63077C43587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04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D00C8-E32E-4A2D-BD1E-10C3E281006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222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91DD-5EE7-4CC8-B1F8-2AF7F04288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318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CBBB-B378-446B-9258-0B909E1C62D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433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184C-E518-435D-BE86-1CC6FC5A0B8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84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D3D6A2-CA79-4F38-95EF-E05E716B2C8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775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0B79-0A0C-46F8-9B9C-A17A24168B0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8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E590E8-482A-480B-B962-10A97DE67A1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45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download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://www.python.org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rose-hulman.edu/offices-and-services/logan-library.aspx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xkcd.com/353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gibsonjc@rose-hulman.edu" TargetMode="External"/><Relationship Id="rId3" Type="http://schemas.openxmlformats.org/officeDocument/2006/relationships/image" Target="../media/image3.jpeg"/><Relationship Id="rId7" Type="http://schemas.openxmlformats.org/officeDocument/2006/relationships/hyperlink" Target="mailto:rupakhet@rose-hulman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hyperlink" Target="mailto:boutell@rose-hulman.edu" TargetMode="External"/><Relationship Id="rId9" Type="http://schemas.openxmlformats.org/officeDocument/2006/relationships/hyperlink" Target="mailto:trottasm@rose-hulman.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se-hulman.edu/class/csse/catapul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533400" y="481736"/>
            <a:ext cx="8610600" cy="1139825"/>
          </a:xfrm>
        </p:spPr>
        <p:txBody>
          <a:bodyPr>
            <a:normAutofit/>
          </a:bodyPr>
          <a:lstStyle/>
          <a:p>
            <a:r>
              <a:rPr lang="en-US" altLang="en-US" sz="3800" dirty="0" smtClean="0"/>
              <a:t>Operation Catapult </a:t>
            </a:r>
            <a:br>
              <a:rPr lang="en-US" altLang="en-US" sz="3800" dirty="0" smtClean="0"/>
            </a:br>
            <a:r>
              <a:rPr lang="en-US" altLang="en-US" sz="3800" dirty="0" smtClean="0"/>
              <a:t>Python Programming Projects – Day 1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330441" cy="4023360"/>
          </a:xfrm>
        </p:spPr>
        <p:txBody>
          <a:bodyPr>
            <a:normAutofit/>
          </a:bodyPr>
          <a:lstStyle/>
          <a:p>
            <a:pPr marL="0" indent="0" algn="r">
              <a:buFont typeface="Wingdings" panose="05000000000000000000" pitchFamily="2" charset="2"/>
              <a:buNone/>
            </a:pPr>
            <a:endParaRPr lang="en-US" altLang="en-US" sz="3400" dirty="0" smtClean="0"/>
          </a:p>
          <a:p>
            <a:pPr marL="0" indent="0" algn="r">
              <a:buFont typeface="Wingdings" panose="05000000000000000000" pitchFamily="2" charset="2"/>
              <a:buNone/>
            </a:pPr>
            <a:r>
              <a:rPr lang="en-US" altLang="en-US" sz="3400" dirty="0" smtClean="0"/>
              <a:t>Welcome!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1</a:t>
            </a:fld>
            <a:endParaRPr lang="en-US" altLang="en-US"/>
          </a:p>
        </p:txBody>
      </p:sp>
      <p:pic>
        <p:nvPicPr>
          <p:cNvPr id="1741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9" y="2294079"/>
            <a:ext cx="4835525" cy="37226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17412" name="TextBox 2"/>
          <p:cNvSpPr txBox="1">
            <a:spLocks noChangeArrowheads="1"/>
          </p:cNvSpPr>
          <p:nvPr/>
        </p:nvSpPr>
        <p:spPr bwMode="auto">
          <a:xfrm>
            <a:off x="6053744" y="3352800"/>
            <a:ext cx="27432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en-US" altLang="en-US" sz="1400" i="1" dirty="0"/>
              <a:t>Left</a:t>
            </a:r>
            <a:r>
              <a:rPr lang="en-US" altLang="en-US" sz="1400" dirty="0"/>
              <a:t> – One of last summer’s teams in action.  They built a system to help solve high-school geometry problems.  On the way, the team invented a new design tool, seen on the board here, which combines story boards and user stories (the Post-its on the pictures).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Maximize your learning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Your share of the driving</a:t>
            </a:r>
          </a:p>
          <a:p>
            <a:r>
              <a:rPr lang="en-US" dirty="0" smtClean="0"/>
              <a:t>Ask questions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Ask for help when you are stuck</a:t>
            </a:r>
          </a:p>
          <a:p>
            <a:r>
              <a:rPr lang="en-US" dirty="0" smtClean="0"/>
              <a:t>Help </a:t>
            </a:r>
            <a:r>
              <a:rPr lang="en-US" dirty="0"/>
              <a:t>others around you </a:t>
            </a:r>
            <a:r>
              <a:rPr lang="en-US" dirty="0" smtClean="0"/>
              <a:t>or try new things if you are experienced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Don’t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Let your partner take over</a:t>
            </a:r>
          </a:p>
          <a:p>
            <a:r>
              <a:rPr lang="en-US" dirty="0" smtClean="0"/>
              <a:t>Think you are the only one who is confused</a:t>
            </a:r>
          </a:p>
          <a:p>
            <a:r>
              <a:rPr lang="en-US" dirty="0" smtClean="0"/>
              <a:t>Try to figure it all out alone</a:t>
            </a:r>
          </a:p>
          <a:p>
            <a:r>
              <a:rPr lang="en-US" dirty="0" smtClean="0"/>
              <a:t>Sit idle while waiting for others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663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600" dirty="0" smtClean="0"/>
              <a:t>Class Discussion-Time Etiquette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 smtClean="0"/>
              <a:t>Goal</a:t>
            </a:r>
            <a:r>
              <a:rPr lang="en-US" altLang="en-US" dirty="0" smtClean="0"/>
              <a:t>: learn Python quickly, so can get to projects</a:t>
            </a:r>
          </a:p>
          <a:p>
            <a:endParaRPr lang="en-US" altLang="en-US" b="1" dirty="0" smtClean="0"/>
          </a:p>
          <a:p>
            <a:r>
              <a:rPr lang="en-US" altLang="en-US" b="1" dirty="0" smtClean="0"/>
              <a:t>Do</a:t>
            </a:r>
            <a:r>
              <a:rPr lang="en-US" altLang="en-US" dirty="0" smtClean="0"/>
              <a:t> ask me questions at any time</a:t>
            </a:r>
          </a:p>
          <a:p>
            <a:endParaRPr lang="en-US" altLang="en-US" b="1" dirty="0" smtClean="0"/>
          </a:p>
          <a:p>
            <a:r>
              <a:rPr lang="en-US" altLang="en-US" b="1" dirty="0" smtClean="0"/>
              <a:t>Do</a:t>
            </a:r>
            <a:r>
              <a:rPr lang="en-US" altLang="en-US" dirty="0" smtClean="0"/>
              <a:t> interact with your neighbors about the things we are discussing, exercises you are </a:t>
            </a:r>
            <a:r>
              <a:rPr lang="en-US" altLang="en-US" dirty="0" smtClean="0"/>
              <a:t>doing. Always think, whether typing or observing!</a:t>
            </a:r>
            <a:endParaRPr lang="en-US" altLang="en-US" dirty="0" smtClean="0"/>
          </a:p>
          <a:p>
            <a:endParaRPr lang="en-US" altLang="en-US" b="1" dirty="0" smtClean="0"/>
          </a:p>
          <a:p>
            <a:r>
              <a:rPr lang="en-US" altLang="en-US" b="1" dirty="0" smtClean="0"/>
              <a:t>Don’t</a:t>
            </a:r>
            <a:r>
              <a:rPr lang="en-US" altLang="en-US" dirty="0" smtClean="0"/>
              <a:t> do things that will distract us from the learning process such as …</a:t>
            </a:r>
          </a:p>
          <a:p>
            <a:pPr lvl="1"/>
            <a:r>
              <a:rPr lang="en-US" altLang="en-US" dirty="0" smtClean="0"/>
              <a:t>IM, email, …</a:t>
            </a:r>
          </a:p>
          <a:p>
            <a:pPr lvl="1"/>
            <a:r>
              <a:rPr lang="en-US" altLang="en-US" dirty="0" smtClean="0"/>
              <a:t>using the speakers on your computer or other audio device.</a:t>
            </a:r>
          </a:p>
        </p:txBody>
      </p:sp>
    </p:spTree>
    <p:extLst>
      <p:ext uri="{BB962C8B-B14F-4D97-AF65-F5344CB8AC3E}">
        <p14:creationId xmlns:p14="http://schemas.microsoft.com/office/powerpoint/2010/main" val="171932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Lab Etiquette				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59" y="1845734"/>
            <a:ext cx="7543801" cy="4402666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Project time is </a:t>
            </a:r>
            <a:r>
              <a:rPr lang="en-US" altLang="en-US" dirty="0" smtClean="0"/>
              <a:t>time to focus on your project</a:t>
            </a:r>
          </a:p>
          <a:p>
            <a:pPr lvl="1"/>
            <a:r>
              <a:rPr lang="en-US" altLang="en-US" b="1" dirty="0" smtClean="0"/>
              <a:t>not</a:t>
            </a:r>
            <a:r>
              <a:rPr lang="en-US" altLang="en-US" dirty="0" smtClean="0"/>
              <a:t> </a:t>
            </a:r>
            <a:r>
              <a:rPr lang="en-US" altLang="en-US" dirty="0"/>
              <a:t>the time </a:t>
            </a:r>
            <a:r>
              <a:rPr lang="en-US" altLang="en-US" dirty="0" smtClean="0"/>
              <a:t>to </a:t>
            </a:r>
            <a:r>
              <a:rPr lang="en-US" altLang="en-US" dirty="0"/>
              <a:t>surf the </a:t>
            </a:r>
            <a:r>
              <a:rPr lang="en-US" altLang="en-US" dirty="0" smtClean="0"/>
              <a:t>web or send email </a:t>
            </a:r>
            <a:r>
              <a:rPr lang="en-US" altLang="en-US" dirty="0"/>
              <a:t>or </a:t>
            </a:r>
            <a:r>
              <a:rPr lang="en-US" altLang="en-US" dirty="0" smtClean="0"/>
              <a:t>texts</a:t>
            </a:r>
            <a:endParaRPr lang="en-US" altLang="en-US" dirty="0"/>
          </a:p>
          <a:p>
            <a:pPr lvl="1"/>
            <a:r>
              <a:rPr lang="en-US" altLang="en-US" dirty="0" smtClean="0"/>
              <a:t>If a partner </a:t>
            </a:r>
            <a:r>
              <a:rPr lang="en-US" altLang="en-US" dirty="0"/>
              <a:t>begins to get “off track”, a reminder from you may </a:t>
            </a:r>
            <a:r>
              <a:rPr lang="en-US" altLang="en-US" dirty="0" smtClean="0"/>
              <a:t>help</a:t>
            </a:r>
          </a:p>
          <a:p>
            <a:pPr lvl="1"/>
            <a:r>
              <a:rPr lang="en-US" altLang="en-US" dirty="0" smtClean="0"/>
              <a:t>We will take breaks</a:t>
            </a:r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 smtClean="0"/>
              <a:t>Let’s speak to each other kindly, and only with words that our mothers would not be embarrassed to hear us say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Be very careful with drink in the labs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If you need to use the bathroom, get a drink of water, etc., it is not necessary to ask first</a:t>
            </a:r>
          </a:p>
        </p:txBody>
      </p:sp>
    </p:spTree>
    <p:extLst>
      <p:ext uri="{BB962C8B-B14F-4D97-AF65-F5344CB8AC3E}">
        <p14:creationId xmlns:p14="http://schemas.microsoft.com/office/powerpoint/2010/main" val="167130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4000" dirty="0" smtClean="0"/>
              <a:t>What if you already know something (or lots!) about programming?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You’ll still probably learn some new and important things in the next couple of days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If you find a concept or assignment to be easy, please put that to good use by patiently helping others around you to understand it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And think of “extra” features to add to the assigned programs</a:t>
            </a:r>
          </a:p>
        </p:txBody>
      </p:sp>
    </p:spTree>
    <p:extLst>
      <p:ext uri="{BB962C8B-B14F-4D97-AF65-F5344CB8AC3E}">
        <p14:creationId xmlns:p14="http://schemas.microsoft.com/office/powerpoint/2010/main" val="26914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Algorithms, Languages, Translators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What is an algorithm?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How do we communicate an algorithm to another person?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Depends on the person.  Has to be in a language they can understand.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Baking a cake.  Telling my mother vs. telling my 5-year old son.</a:t>
            </a:r>
          </a:p>
        </p:txBody>
      </p:sp>
    </p:spTree>
    <p:extLst>
      <p:ext uri="{BB962C8B-B14F-4D97-AF65-F5344CB8AC3E}">
        <p14:creationId xmlns:p14="http://schemas.microsoft.com/office/powerpoint/2010/main" val="81020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bldLvl="4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Language Barriers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59" y="1845734"/>
            <a:ext cx="7330441" cy="4097866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What if we want to have Pierre perform an algorithm                             for us, but we do not know his language?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We could hire a translator (a.k.a. compiler) to translate all of the instructions into French, and give them to Pierre.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We could instead hire an interpreter.  We read the next instruction to be done, the interpreter translates it into French, and Pierre does it.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In the first case, it takes longer before Pierre can get started; in the second case, execution of each instruction is a little bit slower.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Python is more like that interpreter.</a:t>
            </a:r>
          </a:p>
        </p:txBody>
      </p:sp>
      <p:pic>
        <p:nvPicPr>
          <p:cNvPr id="6" name="Picture 5" descr="http://i.telegraph.co.uk/multimedia/archive/01004/Taxis-PARIS-460_1004996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264" y="178231"/>
            <a:ext cx="2422097" cy="1516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6563264" y="1845734"/>
            <a:ext cx="25908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b="1" dirty="0"/>
              <a:t>You</a:t>
            </a:r>
            <a:r>
              <a:rPr lang="en-US" altLang="en-US" sz="1400" dirty="0"/>
              <a:t>:   Can you take me</a:t>
            </a:r>
            <a:br>
              <a:rPr lang="en-US" altLang="en-US" sz="1400" dirty="0"/>
            </a:br>
            <a:r>
              <a:rPr lang="en-US" altLang="en-US" sz="1400" dirty="0"/>
              <a:t>          to the Eiffel tower?</a:t>
            </a:r>
          </a:p>
          <a:p>
            <a:r>
              <a:rPr lang="en-US" altLang="en-US" sz="1400" b="1" dirty="0"/>
              <a:t>Pierre</a:t>
            </a:r>
            <a:r>
              <a:rPr lang="en-US" altLang="en-US" sz="1400" dirty="0"/>
              <a:t>: Eh?</a:t>
            </a:r>
          </a:p>
        </p:txBody>
      </p:sp>
    </p:spTree>
    <p:extLst>
      <p:ext uri="{BB962C8B-B14F-4D97-AF65-F5344CB8AC3E}">
        <p14:creationId xmlns:p14="http://schemas.microsoft.com/office/powerpoint/2010/main" val="380169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dirty="0" smtClean="0"/>
              <a:t>Understanding terminology and using it properly can enhance communication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8948" y="4340225"/>
            <a:ext cx="3258504" cy="1828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altLang="en-US" dirty="0" smtClean="0"/>
              <a:t>Some important terms you will learn:</a:t>
            </a:r>
          </a:p>
          <a:p>
            <a:pPr lvl="1"/>
            <a:r>
              <a:rPr lang="en-US" altLang="en-US" dirty="0" smtClean="0"/>
              <a:t>function</a:t>
            </a:r>
          </a:p>
          <a:p>
            <a:pPr lvl="1"/>
            <a:r>
              <a:rPr lang="en-US" altLang="en-US" dirty="0" smtClean="0"/>
              <a:t>argument</a:t>
            </a:r>
          </a:p>
          <a:p>
            <a:pPr lvl="1"/>
            <a:r>
              <a:rPr lang="en-US" altLang="en-US" dirty="0" smtClean="0"/>
              <a:t>parameter</a:t>
            </a:r>
          </a:p>
          <a:p>
            <a:pPr lvl="1"/>
            <a:r>
              <a:rPr lang="en-US" altLang="en-US" dirty="0" smtClean="0"/>
              <a:t>string</a:t>
            </a:r>
          </a:p>
          <a:p>
            <a:pPr lvl="1"/>
            <a:r>
              <a:rPr lang="en-US" altLang="en-US" dirty="0" smtClean="0"/>
              <a:t>list</a:t>
            </a:r>
          </a:p>
          <a:p>
            <a:pPr lvl="1"/>
            <a:r>
              <a:rPr lang="en-US" altLang="en-US" dirty="0" smtClean="0"/>
              <a:t>class</a:t>
            </a:r>
          </a:p>
          <a:p>
            <a:pPr lvl="1"/>
            <a:r>
              <a:rPr lang="en-US" altLang="en-US" dirty="0" smtClean="0"/>
              <a:t>method</a:t>
            </a:r>
          </a:p>
        </p:txBody>
      </p:sp>
      <p:graphicFrame>
        <p:nvGraphicFramePr>
          <p:cNvPr id="2458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605346"/>
              </p:ext>
            </p:extLst>
          </p:nvPr>
        </p:nvGraphicFramePr>
        <p:xfrm>
          <a:off x="762000" y="1905000"/>
          <a:ext cx="7772400" cy="243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Photo Editor Photo" r:id="rId4" imgW="5714286" imgH="1790476" progId="MSPhotoEd.3">
                  <p:embed/>
                </p:oleObj>
              </mc:Choice>
              <mc:Fallback>
                <p:oleObj name="Photo Editor Photo" r:id="rId4" imgW="5714286" imgH="1790476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05000"/>
                        <a:ext cx="7772400" cy="243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27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Experimenting with the person next to you – a fun exercise!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Take a card</a:t>
            </a:r>
          </a:p>
          <a:p>
            <a:r>
              <a:rPr lang="en-US" altLang="en-US" dirty="0" smtClean="0"/>
              <a:t>Find something to write with</a:t>
            </a:r>
          </a:p>
          <a:p>
            <a:r>
              <a:rPr lang="en-US" altLang="en-US" dirty="0" smtClean="0"/>
              <a:t>Number off – 1, 2, 1, 2, 1, 2, 1, 2, …</a:t>
            </a:r>
          </a:p>
          <a:p>
            <a:r>
              <a:rPr lang="en-US" altLang="en-US" dirty="0" smtClean="0"/>
              <a:t>Without looking at what anyone else is doing…</a:t>
            </a:r>
          </a:p>
          <a:p>
            <a:pPr lvl="1"/>
            <a:r>
              <a:rPr lang="en-US" altLang="en-US" dirty="0" smtClean="0"/>
              <a:t>If you are a “1”, write down any problem!</a:t>
            </a:r>
          </a:p>
          <a:p>
            <a:pPr lvl="1"/>
            <a:r>
              <a:rPr lang="en-US" altLang="en-US" dirty="0" smtClean="0"/>
              <a:t>If you are a “2”, write down any solution!</a:t>
            </a:r>
          </a:p>
          <a:p>
            <a:r>
              <a:rPr lang="en-US" altLang="en-US" dirty="0" smtClean="0"/>
              <a:t>Then…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84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experiment, continued…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Pair up with someone next to you who is the other number</a:t>
            </a:r>
          </a:p>
          <a:p>
            <a:r>
              <a:rPr lang="en-US" altLang="en-US" dirty="0" smtClean="0"/>
              <a:t>Find some harebrained way to make the solution solve the problem!</a:t>
            </a:r>
          </a:p>
          <a:p>
            <a:r>
              <a:rPr lang="en-US" altLang="en-US" dirty="0" smtClean="0"/>
              <a:t>Let’s hear about some of the interesting problems and solutions!!!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58371" name="Picture 2" descr="http://www.designboom.com/history/useless/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646704"/>
            <a:ext cx="2971800" cy="2222390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7041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Python						1/2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Invented in 1990 by Guido van Rossum.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Named for “Monty Python’s Flying Circus”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Now has a huge worldwide following.</a:t>
            </a:r>
          </a:p>
        </p:txBody>
      </p:sp>
      <p:pic>
        <p:nvPicPr>
          <p:cNvPr id="4" name="Picture 6" descr="homepag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530956"/>
            <a:ext cx="20097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7713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Turn on machines now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They are not to leave the room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Use only for projects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Who has a laptop they want to use?</a:t>
            </a:r>
          </a:p>
          <a:p>
            <a:pPr lvl="1"/>
            <a:r>
              <a:rPr lang="en-US" altLang="en-US" dirty="0" smtClean="0"/>
              <a:t>Please bring them tomorrow</a:t>
            </a:r>
          </a:p>
          <a:p>
            <a:pPr lvl="1"/>
            <a:r>
              <a:rPr lang="en-US" altLang="en-US" dirty="0" smtClean="0"/>
              <a:t>We’ll help install the software for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Python						2/2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Makes it simple to do simple things.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Has the power to do complex things.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We </a:t>
            </a:r>
            <a:r>
              <a:rPr lang="en-US" altLang="en-US" dirty="0" smtClean="0"/>
              <a:t>think </a:t>
            </a:r>
            <a:r>
              <a:rPr lang="en-US" altLang="en-US" dirty="0" smtClean="0"/>
              <a:t>you will like it!</a:t>
            </a:r>
          </a:p>
          <a:p>
            <a:pPr eaLnBrk="1" hangingPunct="1"/>
            <a:endParaRPr lang="en-US" altLang="en-US" dirty="0"/>
          </a:p>
          <a:p>
            <a:r>
              <a:rPr lang="en-US" altLang="en-US" dirty="0"/>
              <a:t>“Official” web site is </a:t>
            </a:r>
            <a:r>
              <a:rPr lang="en-US" altLang="en-US" dirty="0">
                <a:hlinkClick r:id="rId3"/>
              </a:rPr>
              <a:t>python.org </a:t>
            </a:r>
            <a:r>
              <a:rPr lang="en-US" altLang="en-US" dirty="0" smtClean="0"/>
              <a:t>.</a:t>
            </a:r>
          </a:p>
          <a:p>
            <a:pPr lvl="1"/>
            <a:r>
              <a:rPr lang="en-US" altLang="en-US" dirty="0" smtClean="0"/>
              <a:t>Also links on our website</a:t>
            </a:r>
            <a:endParaRPr lang="en-US" altLang="en-US" dirty="0"/>
          </a:p>
          <a:p>
            <a:pPr eaLnBrk="1" hangingPunct="1"/>
            <a:endParaRPr lang="en-US" altLang="en-US" dirty="0" smtClean="0"/>
          </a:p>
        </p:txBody>
      </p:sp>
      <p:pic>
        <p:nvPicPr>
          <p:cNvPr id="4" name="Picture 6" descr="homepag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530956"/>
            <a:ext cx="20097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990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Other Resources</a:t>
            </a:r>
          </a:p>
        </p:txBody>
      </p:sp>
      <p:sp>
        <p:nvSpPr>
          <p:cNvPr id="8601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200" dirty="0" smtClean="0"/>
              <a:t>See resources linked to from our website</a:t>
            </a:r>
          </a:p>
          <a:p>
            <a:pPr>
              <a:lnSpc>
                <a:spcPct val="80000"/>
              </a:lnSpc>
            </a:pPr>
            <a:r>
              <a:rPr lang="en-US" altLang="en-US" sz="2200" dirty="0" smtClean="0"/>
              <a:t>Python Tutorials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https</a:t>
            </a:r>
            <a:r>
              <a:rPr lang="en-US" altLang="en-US" dirty="0"/>
              <a:t>://docs.python.org/3/tutorial</a:t>
            </a:r>
            <a:r>
              <a:rPr lang="en-US" altLang="en-US" dirty="0" smtClean="0"/>
              <a:t>/ </a:t>
            </a:r>
          </a:p>
          <a:p>
            <a:pPr>
              <a:lnSpc>
                <a:spcPct val="80000"/>
              </a:lnSpc>
            </a:pPr>
            <a:r>
              <a:rPr lang="en-US" altLang="en-US" sz="2200" dirty="0" smtClean="0"/>
              <a:t>Python Programming E-Books</a:t>
            </a:r>
          </a:p>
          <a:p>
            <a:pPr lvl="1">
              <a:lnSpc>
                <a:spcPct val="80000"/>
              </a:lnSpc>
            </a:pPr>
            <a:r>
              <a:rPr lang="en-US" altLang="en-US" sz="1900" dirty="0"/>
              <a:t>Go to </a:t>
            </a:r>
            <a:r>
              <a:rPr lang="en-US" altLang="en-US" sz="1900" dirty="0">
                <a:hlinkClick r:id="rId2"/>
              </a:rPr>
              <a:t>http</a:t>
            </a:r>
            <a:r>
              <a:rPr lang="en-US" altLang="en-US" sz="1900" dirty="0" smtClean="0">
                <a:hlinkClick r:id="rId2"/>
              </a:rPr>
              <a:t>://rose-hulman.edu/offices-and-services/logan-library.aspx</a:t>
            </a:r>
            <a:r>
              <a:rPr lang="en-US" altLang="en-US" sz="1900" dirty="0" smtClean="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sz="1900" dirty="0" smtClean="0"/>
              <a:t>Under Research Center, click Library Catalog</a:t>
            </a:r>
          </a:p>
          <a:p>
            <a:pPr lvl="1">
              <a:lnSpc>
                <a:spcPct val="80000"/>
              </a:lnSpc>
            </a:pPr>
            <a:r>
              <a:rPr lang="en-US" altLang="en-US" sz="1900" dirty="0" smtClean="0"/>
              <a:t>Use “Python Programming” as the search term</a:t>
            </a:r>
          </a:p>
          <a:p>
            <a:pPr lvl="1">
              <a:lnSpc>
                <a:spcPct val="80000"/>
              </a:lnSpc>
            </a:pPr>
            <a:r>
              <a:rPr lang="en-US" altLang="en-US" sz="1900" dirty="0" smtClean="0"/>
              <a:t>Select a book that you like, log in, and download the pdf</a:t>
            </a:r>
          </a:p>
          <a:p>
            <a:pPr lvl="3">
              <a:lnSpc>
                <a:spcPct val="80000"/>
              </a:lnSpc>
            </a:pPr>
            <a:endParaRPr lang="en-US" altLang="en-US" sz="1400" dirty="0" smtClean="0"/>
          </a:p>
          <a:p>
            <a:pPr lvl="2">
              <a:lnSpc>
                <a:spcPct val="80000"/>
              </a:lnSpc>
            </a:pPr>
            <a:endParaRPr lang="en-US" altLang="en-US" sz="1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951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 have no idea what you are talking about!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If I go too fast, or for any other reason you are not getting it, don’t let me go on.</a:t>
            </a:r>
          </a:p>
          <a:p>
            <a:r>
              <a:rPr lang="en-US" altLang="en-US" b="1" dirty="0" smtClean="0"/>
              <a:t>Stop me, ask a question!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During demo times, if you are stuck, raise your hand and we will come to help you.</a:t>
            </a:r>
          </a:p>
        </p:txBody>
      </p:sp>
    </p:spTree>
    <p:extLst>
      <p:ext uri="{BB962C8B-B14F-4D97-AF65-F5344CB8AC3E}">
        <p14:creationId xmlns:p14="http://schemas.microsoft.com/office/powerpoint/2010/main" val="688985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Python Demo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600" dirty="0" smtClean="0"/>
              <a:t>Open up the IDLE program from your desktop and follow along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dirty="0" smtClean="0"/>
              <a:t>Ask questions as they come up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If your questions are “advanced programming” questions, I may defer the answer so as not to confuse the beginning programmers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dirty="0" smtClean="0"/>
              <a:t>Demo of some Python features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Enjoy the ride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I will post most everything I show you to the website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You’ll use many of these features tomorrow</a:t>
            </a:r>
          </a:p>
        </p:txBody>
      </p:sp>
    </p:spTree>
    <p:extLst>
      <p:ext uri="{BB962C8B-B14F-4D97-AF65-F5344CB8AC3E}">
        <p14:creationId xmlns:p14="http://schemas.microsoft.com/office/powerpoint/2010/main" val="3355443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2" descr="Pyth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33375"/>
            <a:ext cx="4933950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Box 2"/>
          <p:cNvSpPr txBox="1">
            <a:spLocks noChangeArrowheads="1"/>
          </p:cNvSpPr>
          <p:nvPr/>
        </p:nvSpPr>
        <p:spPr bwMode="auto">
          <a:xfrm>
            <a:off x="3886200" y="5972175"/>
            <a:ext cx="1562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hlinkClick r:id="rId4"/>
              </a:rPr>
              <a:t>http://xkcd.com/353/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3622873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Catapult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Moodle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934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Your teaching team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20483" name="Picture 6" descr="catap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359" y="38344"/>
            <a:ext cx="1622425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05000" y="2404623"/>
            <a:ext cx="25170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Dr. Matt Boutell</a:t>
            </a:r>
          </a:p>
          <a:p>
            <a:r>
              <a:rPr lang="en-US" sz="1400" dirty="0" smtClean="0"/>
              <a:t>Associate Professor</a:t>
            </a:r>
          </a:p>
          <a:p>
            <a:r>
              <a:rPr lang="en-US" sz="1400" dirty="0" smtClean="0"/>
              <a:t>CSSE</a:t>
            </a:r>
          </a:p>
          <a:p>
            <a:r>
              <a:rPr lang="en-US" sz="1400" dirty="0" smtClean="0">
                <a:hlinkClick r:id="rId4"/>
              </a:rPr>
              <a:t>boutell@rose-hulman.edu</a:t>
            </a:r>
            <a:endParaRPr lang="en-US" sz="1400" dirty="0" smtClean="0"/>
          </a:p>
          <a:p>
            <a:r>
              <a:rPr lang="en-US" sz="1400" dirty="0" smtClean="0"/>
              <a:t>Office @ </a:t>
            </a:r>
            <a:r>
              <a:rPr lang="en-US" sz="1400" smtClean="0"/>
              <a:t>Myers M240C</a:t>
            </a:r>
            <a:endParaRPr lang="en-US" sz="1400" dirty="0" smtClean="0"/>
          </a:p>
          <a:p>
            <a:endParaRPr lang="en-US" dirty="0"/>
          </a:p>
        </p:txBody>
      </p:sp>
      <p:pic>
        <p:nvPicPr>
          <p:cNvPr id="20485" name="Picture 5" descr="https://www.rose-hulman.edu/~boutell/images/mugshotSquareSmal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22456"/>
            <a:ext cx="1525616" cy="152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9" name="Picture 9" descr="https://media.licdn.com/mpr/mpr/shrinknp_400_400/p/6/005/026/2df/286c45c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252" y="2322456"/>
            <a:ext cx="1560740" cy="156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216481" y="2485196"/>
            <a:ext cx="277511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Dr. Chandan </a:t>
            </a:r>
            <a:r>
              <a:rPr lang="en-US" sz="1400" dirty="0" err="1" smtClean="0"/>
              <a:t>Rupakheti</a:t>
            </a:r>
            <a:endParaRPr lang="en-US" sz="1400" dirty="0" smtClean="0"/>
          </a:p>
          <a:p>
            <a:r>
              <a:rPr lang="en-US" sz="1400" dirty="0" smtClean="0"/>
              <a:t>Assistant Professor</a:t>
            </a:r>
          </a:p>
          <a:p>
            <a:r>
              <a:rPr lang="en-US" sz="1400" dirty="0" smtClean="0"/>
              <a:t>CSSE</a:t>
            </a:r>
          </a:p>
          <a:p>
            <a:r>
              <a:rPr lang="en-US" sz="1400" dirty="0" smtClean="0">
                <a:hlinkClick r:id="rId7"/>
              </a:rPr>
              <a:t>rupakhet@rose-hulman.edu</a:t>
            </a:r>
            <a:r>
              <a:rPr lang="en-US" sz="1400" dirty="0" smtClean="0"/>
              <a:t> </a:t>
            </a:r>
          </a:p>
          <a:p>
            <a:r>
              <a:rPr lang="en-US" sz="1400" dirty="0" smtClean="0"/>
              <a:t>Office @ Myers M200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" y="4598773"/>
            <a:ext cx="30492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Coleman Gibson</a:t>
            </a:r>
          </a:p>
          <a:p>
            <a:r>
              <a:rPr lang="en-US" sz="1400" dirty="0" smtClean="0"/>
              <a:t>Programming Student Assistant</a:t>
            </a:r>
          </a:p>
          <a:p>
            <a:r>
              <a:rPr lang="en-US" sz="1400" dirty="0" smtClean="0"/>
              <a:t>CSSE</a:t>
            </a:r>
          </a:p>
          <a:p>
            <a:r>
              <a:rPr lang="en-US" altLang="en-US" sz="1400" dirty="0" smtClean="0">
                <a:hlinkClick r:id="rId8"/>
              </a:rPr>
              <a:t>gibsonjc@rose-hulman.edu</a:t>
            </a:r>
            <a:r>
              <a:rPr lang="en-US" altLang="en-US" sz="1400" dirty="0" smtClean="0"/>
              <a:t> </a:t>
            </a:r>
            <a:endParaRPr lang="en-US" sz="1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952352" y="4598773"/>
            <a:ext cx="30492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Steve </a:t>
            </a:r>
            <a:r>
              <a:rPr lang="en-US" sz="1400" dirty="0" err="1" smtClean="0"/>
              <a:t>Trotta</a:t>
            </a:r>
            <a:endParaRPr lang="en-US" sz="1400" dirty="0" smtClean="0"/>
          </a:p>
          <a:p>
            <a:r>
              <a:rPr lang="en-US" sz="1400" dirty="0" smtClean="0"/>
              <a:t>Programming Student Assistant</a:t>
            </a:r>
          </a:p>
          <a:p>
            <a:r>
              <a:rPr lang="en-US" sz="1400" dirty="0" smtClean="0"/>
              <a:t>CSSE</a:t>
            </a:r>
          </a:p>
          <a:p>
            <a:r>
              <a:rPr lang="en-US" altLang="en-US" sz="1400" dirty="0" smtClean="0">
                <a:hlinkClick r:id="rId9"/>
              </a:rPr>
              <a:t>trottasm@rose-hulman.edu</a:t>
            </a:r>
            <a:r>
              <a:rPr lang="en-US" altLang="en-US" sz="1400" dirty="0" smtClean="0"/>
              <a:t>  </a:t>
            </a:r>
            <a:endParaRPr lang="en-US" sz="1400" dirty="0" smtClean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914400" y="4267200"/>
            <a:ext cx="71628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3429000"/>
            <a:ext cx="2436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1.bp.blogspot.com/-p26ndAthJiI/TVQkmjaZ20I/AAAAAAAAAAY/LEMqH9trVdI/s1600/Hello1IntroductionPo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00" y="2133600"/>
            <a:ext cx="37592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Get to know each other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828800"/>
            <a:ext cx="5715000" cy="3581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/>
              <a:t>We will be in this room for 70+ hours over 3 weeks.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smtClean="0"/>
              <a:t>Name, hometown, and something interesting or unusual about yourself.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smtClean="0"/>
              <a:t>Why did you pick this project? What you hope to learn/do?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smtClean="0"/>
              <a:t>If you have programming experience, tell us about it.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://www.rose-hulman.edu/class/csse/catapult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Take 5 </a:t>
            </a:r>
            <a:r>
              <a:rPr lang="en-US" dirty="0" err="1" smtClean="0"/>
              <a:t>mins</a:t>
            </a:r>
            <a:r>
              <a:rPr lang="en-US" dirty="0" smtClean="0"/>
              <a:t> to explore what’s </a:t>
            </a:r>
            <a:r>
              <a:rPr lang="en-US" dirty="0" smtClean="0"/>
              <a:t>there</a:t>
            </a:r>
          </a:p>
          <a:p>
            <a:endParaRPr lang="en-US" dirty="0"/>
          </a:p>
          <a:p>
            <a:r>
              <a:rPr lang="en-US" dirty="0" smtClean="0"/>
              <a:t>If you have a laptop, the assistant will help you start to download the software.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1475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Plan				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the first </a:t>
            </a:r>
            <a:r>
              <a:rPr lang="en-US" dirty="0" smtClean="0"/>
              <a:t>5 </a:t>
            </a:r>
            <a:r>
              <a:rPr lang="en-US" dirty="0"/>
              <a:t>days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Instruction </a:t>
            </a:r>
            <a:r>
              <a:rPr lang="en-US" dirty="0"/>
              <a:t>in the </a:t>
            </a:r>
            <a:r>
              <a:rPr lang="en-US" dirty="0" smtClean="0"/>
              <a:t>classroom aimed </a:t>
            </a:r>
            <a:r>
              <a:rPr lang="en-US" dirty="0"/>
              <a:t>at those with no programming </a:t>
            </a:r>
            <a:r>
              <a:rPr lang="en-US" dirty="0" smtClean="0"/>
              <a:t>background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 </a:t>
            </a:r>
            <a:r>
              <a:rPr lang="en-US" dirty="0"/>
              <a:t>in the lab on programs that </a:t>
            </a:r>
            <a:r>
              <a:rPr lang="en-US" dirty="0" smtClean="0"/>
              <a:t>we assign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Start </a:t>
            </a:r>
            <a:r>
              <a:rPr lang="en-US" dirty="0"/>
              <a:t>thinking about </a:t>
            </a:r>
            <a:r>
              <a:rPr lang="en-US" dirty="0" smtClean="0"/>
              <a:t>projects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6229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Plan				2/2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Monday </a:t>
            </a:r>
            <a:r>
              <a:rPr lang="en-US" dirty="0"/>
              <a:t>(or so)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Finalize </a:t>
            </a:r>
            <a:r>
              <a:rPr lang="en-US" dirty="0"/>
              <a:t>groups and </a:t>
            </a:r>
            <a:r>
              <a:rPr lang="en-US" dirty="0" smtClean="0"/>
              <a:t>projects</a:t>
            </a:r>
          </a:p>
          <a:p>
            <a:pPr lvl="1"/>
            <a:endParaRPr lang="en-US" dirty="0"/>
          </a:p>
          <a:p>
            <a:r>
              <a:rPr lang="en-US" dirty="0"/>
              <a:t>After that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 </a:t>
            </a:r>
            <a:r>
              <a:rPr lang="en-US" dirty="0"/>
              <a:t>on your group’s </a:t>
            </a:r>
            <a:r>
              <a:rPr lang="en-US" dirty="0" smtClean="0"/>
              <a:t>project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Get </a:t>
            </a:r>
            <a:r>
              <a:rPr lang="en-US" dirty="0"/>
              <a:t>help from </a:t>
            </a:r>
            <a:r>
              <a:rPr lang="en-US" dirty="0" smtClean="0"/>
              <a:t>your instructors and assistants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There </a:t>
            </a:r>
            <a:r>
              <a:rPr lang="en-US" dirty="0"/>
              <a:t>will be occasional “all together” classroom </a:t>
            </a:r>
            <a:r>
              <a:rPr lang="en-US" dirty="0" smtClean="0"/>
              <a:t>time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5" name="Picture 4" descr="http://2.bp.blogspot.com/-1YvEuPPG2p0/U0GcCmQ8o9I/AAAAAAAACPE/YxNpjUTiDtM/s1600/Funny+Engineering+Pictur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981200"/>
            <a:ext cx="4291924" cy="201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928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Computer Programming with</a:t>
            </a:r>
            <a:br>
              <a:rPr lang="en-US" altLang="en-US" dirty="0" smtClean="0"/>
            </a:br>
            <a:r>
              <a:rPr lang="en-US" altLang="en-US" dirty="0" smtClean="0"/>
              <a:t>Python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 smtClean="0"/>
              <a:t>A lot of fun.  </a:t>
            </a:r>
            <a:r>
              <a:rPr lang="en-US" altLang="en-US" dirty="0" smtClean="0"/>
              <a:t>You should have a great sense of accomplishment by the end.</a:t>
            </a:r>
          </a:p>
          <a:p>
            <a:endParaRPr lang="en-US" altLang="en-US" b="1" dirty="0" smtClean="0"/>
          </a:p>
          <a:p>
            <a:r>
              <a:rPr lang="en-US" altLang="en-US" b="1" dirty="0" smtClean="0"/>
              <a:t>A lot of learning.  </a:t>
            </a:r>
            <a:r>
              <a:rPr lang="en-US" altLang="en-US" dirty="0" smtClean="0"/>
              <a:t>About programming, about Python, about using pre-defined packages to handle many of the details.</a:t>
            </a:r>
          </a:p>
          <a:p>
            <a:pPr marL="0" indent="0">
              <a:buNone/>
            </a:pPr>
            <a:endParaRPr lang="en-US" altLang="en-US" b="1" dirty="0" smtClean="0"/>
          </a:p>
          <a:p>
            <a:r>
              <a:rPr lang="en-US" altLang="en-US" b="1" dirty="0" smtClean="0"/>
              <a:t>A lot of work.</a:t>
            </a:r>
            <a:r>
              <a:rPr lang="en-US" altLang="en-US" dirty="0" smtClean="0"/>
              <a:t>  Some of the things you will accomplish will not come easily.  But you’ll feel great when you have done them!</a:t>
            </a:r>
          </a:p>
        </p:txBody>
      </p:sp>
    </p:spTree>
    <p:extLst>
      <p:ext uri="{BB962C8B-B14F-4D97-AF65-F5344CB8AC3E}">
        <p14:creationId xmlns:p14="http://schemas.microsoft.com/office/powerpoint/2010/main" val="54098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Learning and Doing		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Learning </a:t>
            </a:r>
            <a:r>
              <a:rPr lang="en-US" altLang="en-US" b="1" dirty="0" smtClean="0"/>
              <a:t>Python</a:t>
            </a:r>
            <a:r>
              <a:rPr lang="en-US" altLang="en-US" dirty="0" smtClean="0"/>
              <a:t>:</a:t>
            </a:r>
          </a:p>
          <a:p>
            <a:r>
              <a:rPr lang="en-US" altLang="en-US" dirty="0" smtClean="0"/>
              <a:t>Repeat…</a:t>
            </a:r>
          </a:p>
          <a:p>
            <a:pPr lvl="1"/>
            <a:r>
              <a:rPr lang="en-US" altLang="en-US" dirty="0" smtClean="0"/>
              <a:t>Discussion time, followed by time for you to learn by writing small programs</a:t>
            </a:r>
          </a:p>
          <a:p>
            <a:r>
              <a:rPr lang="en-US" altLang="en-US" dirty="0" smtClean="0"/>
              <a:t>…until you have mastered the basic concepts</a:t>
            </a:r>
            <a:endParaRPr lang="en-US" altLang="en-US" dirty="0"/>
          </a:p>
          <a:p>
            <a:r>
              <a:rPr lang="en-US" altLang="en-US" dirty="0" smtClean="0"/>
              <a:t>Everyone will be doing the same small programs.  Students with more programming experience may want to add extra features or they may want to work ahead</a:t>
            </a:r>
          </a:p>
          <a:p>
            <a:r>
              <a:rPr lang="en-US" altLang="en-US" dirty="0" smtClean="0"/>
              <a:t>After that, groups will choose and work on their specific projects</a:t>
            </a:r>
          </a:p>
        </p:txBody>
      </p:sp>
    </p:spTree>
    <p:extLst>
      <p:ext uri="{BB962C8B-B14F-4D97-AF65-F5344CB8AC3E}">
        <p14:creationId xmlns:p14="http://schemas.microsoft.com/office/powerpoint/2010/main" val="197208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5090</TotalTime>
  <Words>1343</Words>
  <Application>Microsoft Office PowerPoint</Application>
  <PresentationFormat>On-screen Show (4:3)</PresentationFormat>
  <Paragraphs>233</Paragraphs>
  <Slides>25</Slides>
  <Notes>17</Notes>
  <HiddenSlides>5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MS PGothic</vt:lpstr>
      <vt:lpstr>Arial</vt:lpstr>
      <vt:lpstr>Calibri</vt:lpstr>
      <vt:lpstr>Calibri Light</vt:lpstr>
      <vt:lpstr>Verdana</vt:lpstr>
      <vt:lpstr>Wingdings</vt:lpstr>
      <vt:lpstr>Retrospect</vt:lpstr>
      <vt:lpstr>Photo Editor Photo</vt:lpstr>
      <vt:lpstr>Operation Catapult  Python Programming Projects – Day 1</vt:lpstr>
      <vt:lpstr>Turn on machines now</vt:lpstr>
      <vt:lpstr>Your teaching team</vt:lpstr>
      <vt:lpstr>Get to know each other</vt:lpstr>
      <vt:lpstr>Website</vt:lpstr>
      <vt:lpstr>Overall Plan    1/2</vt:lpstr>
      <vt:lpstr>Overall Plan    2/2</vt:lpstr>
      <vt:lpstr>Computer Programming with Python</vt:lpstr>
      <vt:lpstr>Learning and Doing  </vt:lpstr>
      <vt:lpstr>Maximize your learning</vt:lpstr>
      <vt:lpstr>Class Discussion-Time Etiquette</vt:lpstr>
      <vt:lpstr>Lab Etiquette    </vt:lpstr>
      <vt:lpstr>What if you already know something (or lots!) about programming?</vt:lpstr>
      <vt:lpstr>Algorithms, Languages, Translators</vt:lpstr>
      <vt:lpstr>Language Barriers</vt:lpstr>
      <vt:lpstr>Understanding terminology and using it properly can enhance communication</vt:lpstr>
      <vt:lpstr>Experimenting with the person next to you – a fun exercise!</vt:lpstr>
      <vt:lpstr>The experiment, continued…</vt:lpstr>
      <vt:lpstr>Python      1/2</vt:lpstr>
      <vt:lpstr>Python      2/2</vt:lpstr>
      <vt:lpstr>Other Resources</vt:lpstr>
      <vt:lpstr>I have no idea what you are talking about!</vt:lpstr>
      <vt:lpstr>Python Demo</vt:lpstr>
      <vt:lpstr>PowerPoint Presentation</vt:lpstr>
      <vt:lpstr>Catapult Survey</vt:lpstr>
    </vt:vector>
  </TitlesOfParts>
  <Manager/>
  <Company>Rose-Hulman Institute of Technology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subject/>
  <dc:creator>RHIT</dc:creator>
  <cp:keywords/>
  <dc:description/>
  <cp:lastModifiedBy>Matt Boutell</cp:lastModifiedBy>
  <cp:revision>291</cp:revision>
  <dcterms:created xsi:type="dcterms:W3CDTF">2002-07-02T15:57:21Z</dcterms:created>
  <dcterms:modified xsi:type="dcterms:W3CDTF">2015-07-08T18:38:08Z</dcterms:modified>
  <cp:category/>
</cp:coreProperties>
</file>