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3" r:id="rId12"/>
    <p:sldId id="264" r:id="rId13"/>
    <p:sldId id="274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62107" autoAdjust="0"/>
  </p:normalViewPr>
  <p:slideViewPr>
    <p:cSldViewPr>
      <p:cViewPr varScale="1">
        <p:scale>
          <a:sx n="54" d="100"/>
          <a:sy n="54" d="100"/>
        </p:scale>
        <p:origin x="1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579" tIns="45789" rIns="91579" bIns="45789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1579" tIns="45789" rIns="91579" bIns="457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BADEEA-8514-FC49-84B4-69FC97A02EDD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1579" tIns="45789" rIns="91579" bIns="45789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1579" tIns="45789" rIns="91579" bIns="457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751825-A7F6-D743-9931-6983FF710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1185A19-C92A-424E-882D-B4340210E49A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CE1D48B3-F08B-3F45-A4A4-1E78505E0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1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13A1992-47F7-454E-A884-127EBD48B1D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r>
              <a:rPr lang="en-US">
                <a:latin typeface="Calibri" charset="0"/>
              </a:rPr>
              <a:t>add __str__: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another special name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Ask what the self.cardName and self.suitName expressions do.  (read instance variable values)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code, both `print card` and "First card is " + str(card)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C92C3F6-C9BD-BC42-9008-F9FA5F48966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Add the given code to the end of backjackWithClasses (in EclipseProjects/BallSim Eclipse project, because we give it to students as a reference for writing ballSim)</a:t>
            </a:r>
          </a:p>
          <a:p>
            <a:pPr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Comment out the call to main(), step through the code using "Step Into" and showing: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self in the debugger as we step into the constructor, note that the instance variables aren't there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through the constructor, see instance variables appear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into getValue, show values of instance variables inside self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>
                <a:latin typeface="Calibri" charset="0"/>
              </a:rPr>
              <a:t>step into the print statement, show that control jumps to the special __str__ method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Also while in Eclipse, show how the docstrings show up by putting the insertion point after a constructor call to Card and hitting control-space.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AD033E-E482-0B40-AA3A-6BE395F598F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207B4E-5618-E540-9EC9-628F69C3EEF2}" type="slidenum">
              <a:rPr lang="en-US">
                <a:latin typeface="Calibri" charset="0"/>
              </a:rPr>
              <a:pPr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Calibri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5DB0B24-F969-2043-9794-FB3F7EFF1CB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[Animate this slide to reveal by major bullets]</a:t>
            </a:r>
          </a:p>
          <a:p>
            <a:r>
              <a:rPr lang="en-US" dirty="0">
                <a:latin typeface="Calibri" charset="0"/>
              </a:rPr>
              <a:t>On board: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UML is Unified Modeling Language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Draw together the UML class diagram for Line on the </a:t>
            </a:r>
            <a:r>
              <a:rPr lang="en-US" dirty="0" smtClean="0">
                <a:latin typeface="Calibri" charset="0"/>
              </a:rPr>
              <a:t>board</a:t>
            </a:r>
            <a:endParaRPr lang="en-US" dirty="0">
              <a:latin typeface="Calibri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B0057D1-66ED-1649-B143-FAAA15B304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This slide has two different analogies.  Reveal and discuss each.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F00FB15-DB75-114E-8CA0-DE6B949A6B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[Includes animated builds of objects]</a:t>
            </a:r>
          </a:p>
          <a:p>
            <a:r>
              <a:rPr lang="en-US">
                <a:latin typeface="Calibri" charset="0"/>
              </a:rPr>
              <a:t>-Python stamps out a point object in memory, using the Point class as a template</a:t>
            </a:r>
          </a:p>
          <a:p>
            <a:r>
              <a:rPr lang="en-US">
                <a:latin typeface="Calibri" charset="0"/>
              </a:rPr>
              <a:t>-Point's constructor fills in the slots, using parameters and default values</a:t>
            </a:r>
          </a:p>
          <a:p>
            <a:r>
              <a:rPr lang="en-US">
                <a:latin typeface="Calibri" charset="0"/>
              </a:rPr>
              <a:t>-Python attaches the 'p' variable to the point object</a:t>
            </a:r>
          </a:p>
          <a:p>
            <a:r>
              <a:rPr lang="en-US">
                <a:latin typeface="Calibri" charset="0"/>
              </a:rPr>
              <a:t>-Python stamps out a text object in memory, using the Text class as a template</a:t>
            </a:r>
          </a:p>
          <a:p>
            <a:r>
              <a:rPr lang="en-US">
                <a:latin typeface="Calibri" charset="0"/>
              </a:rPr>
              <a:t>-Text's constructor fills in the slots…</a:t>
            </a:r>
          </a:p>
          <a:p>
            <a:r>
              <a:rPr lang="en-US">
                <a:latin typeface="Calibri" charset="0"/>
              </a:rPr>
              <a:t>-…making a clone of the point object in the process  (Why?  So if we do p.move() the text stays put, and if we do t.move() the point stays put.)</a:t>
            </a:r>
          </a:p>
          <a:p>
            <a:r>
              <a:rPr lang="en-US">
                <a:latin typeface="Calibri" charset="0"/>
              </a:rPr>
              <a:t>- …finishing Text object slots</a:t>
            </a:r>
          </a:p>
          <a:p>
            <a:r>
              <a:rPr lang="en-US">
                <a:latin typeface="Calibri" charset="0"/>
              </a:rPr>
              <a:t>-Python attaches the 't' variable to the text object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1864FD9-E040-1B43-A518-D6148F48789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Develop together on board, class diagrams for Card, Deck. Steer them toward class diagram for Card that goes with code on the next slide.  Can be more creative with Deck.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Questions to ask: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What data do we need to store inside a card object? (card name, suit)</a:t>
            </a:r>
          </a:p>
          <a:p>
            <a:pPr>
              <a:buFontTx/>
              <a:buChar char="-"/>
            </a:pPr>
            <a:r>
              <a:rPr lang="en-US" dirty="0">
                <a:latin typeface="Calibri" charset="0"/>
              </a:rPr>
              <a:t>What kinds of operations do we need to do on a card? (print it, get its value for </a:t>
            </a:r>
            <a:r>
              <a:rPr lang="en-US" dirty="0" err="1">
                <a:latin typeface="Calibri" charset="0"/>
              </a:rPr>
              <a:t>BlackJack</a:t>
            </a:r>
            <a:r>
              <a:rPr lang="en-US" dirty="0">
                <a:latin typeface="Calibri" charset="0"/>
              </a:rPr>
              <a:t>)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Ask the same questions for Deck and for Hand.</a:t>
            </a:r>
          </a:p>
          <a:p>
            <a:r>
              <a:rPr lang="en-US" dirty="0">
                <a:latin typeface="Calibri" charset="0"/>
              </a:rPr>
              <a:t>Is Hand different then Deck?  Maybe just </a:t>
            </a:r>
            <a:r>
              <a:rPr lang="en-US" dirty="0" err="1">
                <a:latin typeface="Calibri" charset="0"/>
              </a:rPr>
              <a:t>CardCollection</a:t>
            </a:r>
            <a:r>
              <a:rPr lang="en-US" dirty="0">
                <a:latin typeface="Calibri" charset="0"/>
              </a:rPr>
              <a:t> for both?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CD4CBFA-075E-CE49-92F1-8B1D10083E9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EED9568-0551-F845-B561-2C081752981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special name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self parameter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 (multi-step animation of object creation and initialization)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create instance variables just by assigning to them</a:t>
            </a:r>
          </a:p>
          <a:p>
            <a:pPr>
              <a:buFontTx/>
              <a:buChar char="•"/>
            </a:pPr>
            <a:endParaRPr lang="en-US">
              <a:latin typeface="Calibri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54207AB-EA31-9C49-84B2-1131742D9AF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Animate call-outs. </a:t>
            </a:r>
          </a:p>
          <a:p>
            <a:r>
              <a:rPr lang="en-US">
                <a:latin typeface="Calibri" charset="0"/>
              </a:rPr>
              <a:t>add accessor: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docstring again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self argument again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show calling code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reading instance variable</a:t>
            </a:r>
          </a:p>
          <a:p>
            <a:endParaRPr lang="en-US">
              <a:latin typeface="Calibri" charset="0"/>
            </a:endParaRPr>
          </a:p>
          <a:p>
            <a:r>
              <a:rPr lang="en-US" b="1">
                <a:latin typeface="Calibri" charset="0"/>
              </a:rPr>
              <a:t>Q5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28C8F68-DB90-5647-9851-D226A9F1889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2012A96-3EAF-584B-9F60-CC32B58E0EA6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2B8BD-AEF9-5240-B812-E04CD3D27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162FE-AEFC-9F41-B84E-F68E1AA6C498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A4375-74C6-F84F-8733-34B60C36D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6BAB9386-8EE8-0A44-9DCC-03246145EC8D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90892B4E-BB20-2540-9D24-EA7D00F70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3B6B3C-1DEE-534E-ACA6-AD52DF2945FE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F613C-AC84-7942-841C-A475E09B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8BCDF-FBA8-FA48-95CB-19A2EADC65B1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CA888B3-F0A3-3E48-B162-850D576A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1D1A9-4331-B944-B810-8C4D3C03FA0F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053B4-2149-4748-8E75-CF742F6EC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70586C-1BFA-454A-8A8C-4A97296A6CC1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B43BE-A53B-7443-B5EE-9AD505408A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48454-70E5-9B40-8B68-C0965CDCAE7A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CA878-A69A-3F47-9008-21FC36AFC9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0FC04-657C-1A43-A966-E98F4ADDEB86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247E3-CCC0-9D40-A19B-180E3111D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A59E1-EA0D-7349-9DEC-6FB02601A25D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5FAF6-43E1-884A-89AC-ACCC22612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8604BAB4-796F-1F47-8149-A12EB7E38C00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7904087C-B595-444A-A57D-8B4A61773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6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019AE733-7B0B-FB47-8B6E-A1E6FC558DD1}" type="datetimeFigureOut">
              <a:rPr lang="en-US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4380DB50-7E27-BA4A-9C00-96FDB6D846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1" r:id="rId2"/>
    <p:sldLayoutId id="2147484566" r:id="rId3"/>
    <p:sldLayoutId id="2147484567" r:id="rId4"/>
    <p:sldLayoutId id="2147484568" r:id="rId5"/>
    <p:sldLayoutId id="2147484562" r:id="rId6"/>
    <p:sldLayoutId id="2147484569" r:id="rId7"/>
    <p:sldLayoutId id="2147484563" r:id="rId8"/>
    <p:sldLayoutId id="2147484570" r:id="rId9"/>
    <p:sldLayoutId id="2147484564" r:id="rId10"/>
    <p:sldLayoutId id="21474845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python_classes_objects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81534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Arial" panose="020B0604020202020204" pitchFamily="34" charset="0"/>
              </a:rPr>
              <a:t>Defining Classes in python</a:t>
            </a:r>
            <a:endParaRPr lang="en-US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Catapult—</a:t>
            </a:r>
            <a:r>
              <a:rPr lang="en-US" dirty="0">
                <a:latin typeface="+mj-lt"/>
                <a:cs typeface="Arial" panose="020B0604020202020204" pitchFamily="34" charset="0"/>
              </a:rPr>
              <a:t>Rose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Hulman</a:t>
            </a:r>
            <a:r>
              <a:rPr lang="en-US" dirty="0">
                <a:latin typeface="+mj-lt"/>
                <a:cs typeface="Arial" panose="020B0604020202020204" pitchFamily="34" charset="0"/>
              </a:rPr>
              <a:t>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__str__(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+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 of "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+ self.suitName</a:t>
            </a:r>
          </a:p>
        </p:txBody>
      </p:sp>
      <p:sp>
        <p:nvSpPr>
          <p:cNvPr id="296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5105400"/>
            <a:ext cx="5562600" cy="838200"/>
            <a:chOff x="2362200" y="5106711"/>
            <a:chExt cx="5562600" cy="838483"/>
          </a:xfrm>
        </p:grpSpPr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4114800" y="5106711"/>
              <a:ext cx="38100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Special </a:t>
              </a:r>
              <a:r>
                <a:rPr lang="en-US" sz="1800" b="1">
                  <a:latin typeface="Courier New" charset="0"/>
                  <a:cs typeface="Courier New" charset="0"/>
                </a:rPr>
                <a:t>__str__</a:t>
              </a:r>
              <a:r>
                <a:rPr lang="en-US" sz="1800" b="1" i="1">
                  <a:latin typeface="Arial" charset="0"/>
                </a:rPr>
                <a:t> method </a:t>
              </a:r>
              <a:r>
                <a:rPr lang="en-US" sz="1800">
                  <a:latin typeface="Arial" charset="0"/>
                </a:rPr>
                <a:t>returns a string representation of an object</a:t>
              </a:r>
            </a:p>
          </p:txBody>
        </p:sp>
        <p:cxnSp>
          <p:nvCxnSpPr>
            <p:cNvPr id="8" name="Straight Arrow Connector 7"/>
            <p:cNvCxnSpPr>
              <a:stCxn id="29702" idx="1"/>
            </p:cNvCxnSpPr>
            <p:nvPr/>
          </p:nvCxnSpPr>
          <p:spPr>
            <a:xfrm rot="10800000" flipV="1">
              <a:off x="2362200" y="5430670"/>
              <a:ext cx="1752600" cy="51452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48200" y="2590800"/>
            <a:ext cx="4267200" cy="107791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Sample uses of __</a:t>
            </a:r>
            <a:r>
              <a:rPr lang="en-US" sz="2400" dirty="0" err="1">
                <a:latin typeface="+mn-lt"/>
                <a:ea typeface="+mn-ea"/>
              </a:rPr>
              <a:t>str</a:t>
            </a:r>
            <a:r>
              <a:rPr lang="en-US" sz="2400" dirty="0">
                <a:latin typeface="+mn-lt"/>
                <a:ea typeface="+mn-ea"/>
              </a:rPr>
              <a:t>__ method: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(c)</a:t>
            </a:r>
          </a:p>
          <a:p>
            <a:pPr eaLnBrk="1" hangingPunct="1">
              <a:defRPr/>
            </a:pP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msg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= "Card is " +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__str__(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+ </a:t>
            </a:r>
            <a:r>
              <a:rPr lang="en-US" sz="1800" i="1">
                <a:solidFill>
                  <a:srgbClr val="00AA00"/>
                </a:solidFill>
                <a:latin typeface="Courier New" charset="0"/>
              </a:rPr>
              <a:t>" of "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 + self.suitName</a:t>
            </a:r>
          </a:p>
        </p:txBody>
      </p:sp>
      <p:sp>
        <p:nvSpPr>
          <p:cNvPr id="317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Stepping Through Some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1066800"/>
            <a:ext cx="3886200" cy="13843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Sample use: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card = Card(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'7','Clubs')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card.getValue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())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print (card)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  <a:latin typeface="Tw Cen MT" charset="0"/>
              </a:rPr>
              <a:t>Constructor</a:t>
            </a:r>
            <a:r>
              <a:rPr lang="en-US">
                <a:latin typeface="Tw Cen MT" charset="0"/>
              </a:rPr>
              <a:t>:</a:t>
            </a:r>
          </a:p>
          <a:p>
            <a:pPr lvl="1"/>
            <a:r>
              <a:rPr lang="en-US">
                <a:latin typeface="Tw Cen MT" charset="0"/>
              </a:rPr>
              <a:t>Defined with special name </a:t>
            </a: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__init__</a:t>
            </a:r>
          </a:p>
          <a:p>
            <a:pPr lvl="1"/>
            <a:r>
              <a:rPr lang="en-US">
                <a:latin typeface="Tw Cen MT" charset="0"/>
              </a:rPr>
              <a:t>Called like </a:t>
            </a:r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ClassName()</a:t>
            </a:r>
          </a:p>
          <a:p>
            <a:r>
              <a:rPr lang="en-US" i="1">
                <a:solidFill>
                  <a:schemeClr val="accent2"/>
                </a:solidFill>
                <a:latin typeface="Tw Cen MT" charset="0"/>
              </a:rPr>
              <a:t>Instance variables (a.k.a fields)</a:t>
            </a:r>
            <a:r>
              <a:rPr lang="en-US">
                <a:latin typeface="Tw Cen MT" charset="0"/>
              </a:rPr>
              <a:t>:</a:t>
            </a:r>
          </a:p>
          <a:p>
            <a:pPr lvl="1"/>
            <a:r>
              <a:rPr lang="en-US">
                <a:latin typeface="Tw Cen MT" charset="0"/>
              </a:rPr>
              <a:t>Created when we assign to them</a:t>
            </a:r>
          </a:p>
          <a:p>
            <a:pPr lvl="1"/>
            <a:r>
              <a:rPr lang="en-US">
                <a:latin typeface="Tw Cen MT" charset="0"/>
              </a:rPr>
              <a:t>Live as long as the object lives</a:t>
            </a:r>
          </a:p>
          <a:p>
            <a:r>
              <a:rPr lang="en-US" b="1">
                <a:solidFill>
                  <a:schemeClr val="accent2"/>
                </a:solidFill>
                <a:latin typeface="Courier New" charset="0"/>
                <a:cs typeface="Courier New" charset="0"/>
              </a:rPr>
              <a:t>self</a:t>
            </a:r>
            <a:r>
              <a:rPr lang="en-US">
                <a:latin typeface="Tw Cen MT" charset="0"/>
              </a:rPr>
              <a:t> formal parameter:</a:t>
            </a:r>
          </a:p>
          <a:p>
            <a:pPr lvl="1"/>
            <a:r>
              <a:rPr lang="en-US">
                <a:latin typeface="Tw Cen MT" charset="0"/>
              </a:rPr>
              <a:t>Implicitly get the value </a:t>
            </a:r>
            <a:r>
              <a:rPr lang="en-US" i="1">
                <a:latin typeface="Tw Cen MT" charset="0"/>
              </a:rPr>
              <a:t>before the dot </a:t>
            </a:r>
            <a:r>
              <a:rPr lang="en-US">
                <a:latin typeface="Tw Cen MT" charset="0"/>
              </a:rPr>
              <a:t>in the call</a:t>
            </a:r>
          </a:p>
          <a:p>
            <a:pPr lvl="1"/>
            <a:r>
              <a:rPr lang="en-US">
                <a:latin typeface="Tw Cen MT" charset="0"/>
              </a:rPr>
              <a:t>Allows method of an object to "talk about itself"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Let's </a:t>
            </a:r>
            <a:r>
              <a:rPr lang="en-US" dirty="0" smtClean="0">
                <a:latin typeface="Tw Cen MT" charset="0"/>
              </a:rPr>
              <a:t>look at an example!</a:t>
            </a:r>
            <a:endParaRPr lang="en-US" dirty="0">
              <a:latin typeface="Tw Cen MT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w Cen MT" charset="0"/>
              </a:rPr>
              <a:t>An employee class and some uses of it</a:t>
            </a:r>
            <a:endParaRPr lang="en-US" dirty="0">
              <a:latin typeface="Tw Cen MT" charset="0"/>
            </a:endParaRPr>
          </a:p>
          <a:p>
            <a:pPr lvl="1"/>
            <a:r>
              <a:rPr lang="en-US" dirty="0" smtClean="0">
                <a:latin typeface="Tw Cen MT" charset="0"/>
                <a:hlinkClick r:id="rId3"/>
              </a:rPr>
              <a:t>http://www.tutorialspoint.com/python/python_classes_objects.htm</a:t>
            </a:r>
            <a:r>
              <a:rPr lang="en-US" dirty="0" smtClean="0">
                <a:latin typeface="Tw Cen MT" charset="0"/>
              </a:rPr>
              <a:t> </a:t>
            </a:r>
            <a:endParaRPr lang="en-US" dirty="0">
              <a:latin typeface="Tw Cen M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We’ve </a:t>
            </a:r>
            <a:r>
              <a:rPr lang="en-US" dirty="0" smtClean="0">
                <a:cs typeface="Arial" panose="020B0604020202020204" pitchFamily="34" charset="0"/>
              </a:rPr>
              <a:t>Actually </a:t>
            </a:r>
            <a:r>
              <a:rPr lang="en-US" dirty="0">
                <a:cs typeface="Arial" panose="020B0604020202020204" pitchFamily="34" charset="0"/>
              </a:rPr>
              <a:t>B</a:t>
            </a:r>
            <a:r>
              <a:rPr lang="en-US" dirty="0" smtClean="0">
                <a:cs typeface="Arial" panose="020B0604020202020204" pitchFamily="34" charset="0"/>
              </a:rPr>
              <a:t>een </a:t>
            </a:r>
            <a:r>
              <a:rPr lang="en-US" dirty="0">
                <a:cs typeface="Arial" panose="020B0604020202020204" pitchFamily="34" charset="0"/>
              </a:rPr>
              <a:t>U</a:t>
            </a:r>
            <a:r>
              <a:rPr lang="en-US" dirty="0" smtClean="0">
                <a:cs typeface="Arial" panose="020B0604020202020204" pitchFamily="34" charset="0"/>
              </a:rPr>
              <a:t>sing Objects All Along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As you’ve worked on the assignments we’ve given you, we’ve added links in the files to PyGame documentation that we thought may be helpful to you. A lot of them have looked something like this: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09463"/>
            <a:ext cx="4876449" cy="305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676721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You’ve been working with PyGame </a:t>
            </a:r>
            <a:r>
              <a:rPr lang="en-US" dirty="0" err="1" smtClean="0">
                <a:latin typeface="+mn-lt"/>
              </a:rPr>
              <a:t>Rect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Objects </a:t>
            </a:r>
            <a:r>
              <a:rPr lang="en-US" dirty="0" smtClean="0">
                <a:latin typeface="+mn-lt"/>
              </a:rPr>
              <a:t>along. You’ve been calling </a:t>
            </a:r>
            <a:r>
              <a:rPr lang="en-US" b="1" dirty="0" smtClean="0">
                <a:latin typeface="+mn-lt"/>
              </a:rPr>
              <a:t>methods</a:t>
            </a:r>
            <a:r>
              <a:rPr lang="en-US" dirty="0" smtClean="0">
                <a:latin typeface="+mn-lt"/>
              </a:rPr>
              <a:t> on the </a:t>
            </a:r>
            <a:r>
              <a:rPr lang="en-US" dirty="0" err="1" smtClean="0">
                <a:latin typeface="+mn-lt"/>
              </a:rPr>
              <a:t>Rect</a:t>
            </a:r>
            <a:r>
              <a:rPr lang="en-US" dirty="0" smtClean="0">
                <a:latin typeface="+mn-lt"/>
              </a:rPr>
              <a:t> objects to make them do something like </a:t>
            </a:r>
            <a:r>
              <a:rPr lang="en-US" b="1" dirty="0" smtClean="0">
                <a:latin typeface="+mn-lt"/>
              </a:rPr>
              <a:t>move </a:t>
            </a:r>
            <a:r>
              <a:rPr lang="en-US" dirty="0" smtClean="0">
                <a:latin typeface="+mn-lt"/>
              </a:rPr>
              <a:t>and accessing </a:t>
            </a:r>
            <a:r>
              <a:rPr lang="en-US" b="1" dirty="0" smtClean="0">
                <a:latin typeface="+mn-lt"/>
              </a:rPr>
              <a:t>instance variables </a:t>
            </a:r>
            <a:r>
              <a:rPr lang="en-US" dirty="0" smtClean="0">
                <a:latin typeface="+mn-lt"/>
              </a:rPr>
              <a:t>which tell you something about the object like </a:t>
            </a:r>
            <a:r>
              <a:rPr lang="en-US" b="1" dirty="0" smtClean="0">
                <a:latin typeface="+mn-lt"/>
              </a:rPr>
              <a:t>width</a:t>
            </a:r>
            <a:endParaRPr lang="en-US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200400"/>
            <a:ext cx="3546840" cy="152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charset="0"/>
              </a:rPr>
              <a:t>Object Terminology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7543800" cy="45720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Objects are </a:t>
            </a:r>
            <a:r>
              <a:rPr lang="en-US" dirty="0" smtClean="0">
                <a:latin typeface="Tw Cen MT" charset="0"/>
              </a:rPr>
              <a:t>“</a:t>
            </a:r>
            <a:r>
              <a:rPr lang="en-US" i="1" dirty="0" smtClean="0">
                <a:latin typeface="Tw Cen MT" charset="0"/>
              </a:rPr>
              <a:t>active </a:t>
            </a:r>
            <a:r>
              <a:rPr lang="en-US" i="1" dirty="0">
                <a:latin typeface="Tw Cen MT" charset="0"/>
              </a:rPr>
              <a:t>data </a:t>
            </a:r>
            <a:r>
              <a:rPr lang="en-US" i="1" dirty="0" smtClean="0">
                <a:latin typeface="Tw Cen MT" charset="0"/>
              </a:rPr>
              <a:t>types”</a:t>
            </a:r>
            <a:endParaRPr lang="en-US" i="1" dirty="0">
              <a:latin typeface="Tw Cen MT" charset="0"/>
            </a:endParaRPr>
          </a:p>
          <a:p>
            <a:pPr lvl="1"/>
            <a:r>
              <a:rPr lang="en-US" dirty="0">
                <a:latin typeface="Tw Cen MT" charset="0"/>
              </a:rPr>
              <a:t>They </a:t>
            </a:r>
            <a:r>
              <a:rPr lang="en-US" b="1" dirty="0">
                <a:latin typeface="Tw Cen MT" charset="0"/>
              </a:rPr>
              <a:t>know </a:t>
            </a:r>
            <a:r>
              <a:rPr lang="en-US" b="1" dirty="0" smtClean="0">
                <a:latin typeface="Tw Cen MT" charset="0"/>
              </a:rPr>
              <a:t>stuff </a:t>
            </a:r>
            <a:r>
              <a:rPr lang="en-US" dirty="0" smtClean="0">
                <a:latin typeface="Tw Cen MT" charset="0"/>
              </a:rPr>
              <a:t>— </a:t>
            </a:r>
            <a:r>
              <a:rPr lang="en-US" i="1" dirty="0" smtClean="0">
                <a:solidFill>
                  <a:schemeClr val="accent2"/>
                </a:solidFill>
                <a:latin typeface="Tw Cen MT" charset="0"/>
              </a:rPr>
              <a:t>instance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variables</a:t>
            </a:r>
          </a:p>
          <a:p>
            <a:pPr lvl="1"/>
            <a:r>
              <a:rPr lang="en-US" dirty="0">
                <a:latin typeface="Tw Cen MT" charset="0"/>
              </a:rPr>
              <a:t>They </a:t>
            </a:r>
            <a:r>
              <a:rPr lang="en-US" b="1" dirty="0">
                <a:latin typeface="Tw Cen MT" charset="0"/>
              </a:rPr>
              <a:t>can do </a:t>
            </a:r>
            <a:r>
              <a:rPr lang="en-US" b="1" dirty="0" smtClean="0">
                <a:latin typeface="Tw Cen MT" charset="0"/>
              </a:rPr>
              <a:t>stuff </a:t>
            </a:r>
            <a:r>
              <a:rPr lang="en-US" dirty="0" smtClean="0">
                <a:latin typeface="Tw Cen MT" charset="0"/>
              </a:rPr>
              <a:t>— </a:t>
            </a:r>
            <a:r>
              <a:rPr lang="en-US" i="1" dirty="0" smtClean="0">
                <a:solidFill>
                  <a:schemeClr val="accent2"/>
                </a:solidFill>
                <a:latin typeface="Tw Cen MT" charset="0"/>
              </a:rPr>
              <a:t>methods</a:t>
            </a:r>
            <a:endParaRPr lang="en-US" i="1" dirty="0">
              <a:solidFill>
                <a:schemeClr val="accent2"/>
              </a:solidFill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Objects are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instances </a:t>
            </a:r>
            <a:r>
              <a:rPr lang="en-US" dirty="0">
                <a:latin typeface="Tw Cen MT" charset="0"/>
              </a:rPr>
              <a:t>of some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class</a:t>
            </a:r>
          </a:p>
          <a:p>
            <a:r>
              <a:rPr lang="en-US" dirty="0">
                <a:latin typeface="Tw Cen MT" charset="0"/>
              </a:rPr>
              <a:t>Objects created by calling </a:t>
            </a:r>
            <a:r>
              <a:rPr lang="en-US" i="1" dirty="0">
                <a:solidFill>
                  <a:schemeClr val="accent2"/>
                </a:solidFill>
                <a:latin typeface="Tw Cen MT" charset="0"/>
              </a:rPr>
              <a:t>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Key Concept!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A class is like an "</a:t>
            </a:r>
            <a:r>
              <a:rPr lang="en-US">
                <a:solidFill>
                  <a:schemeClr val="accent2"/>
                </a:solidFill>
                <a:latin typeface="Tw Cen MT" charset="0"/>
              </a:rPr>
              <a:t>object factory</a:t>
            </a:r>
            <a:r>
              <a:rPr lang="en-US">
                <a:latin typeface="Tw Cen MT" charset="0"/>
              </a:rPr>
              <a:t>"</a:t>
            </a:r>
          </a:p>
          <a:p>
            <a:pPr lvl="1"/>
            <a:r>
              <a:rPr lang="en-US">
                <a:latin typeface="Tw Cen MT" charset="0"/>
              </a:rPr>
              <a:t>Calling the constructor tells the classes to make a new object</a:t>
            </a:r>
          </a:p>
          <a:p>
            <a:pPr lvl="1"/>
            <a:r>
              <a:rPr lang="en-US">
                <a:latin typeface="Tw Cen MT" charset="0"/>
              </a:rPr>
              <a:t>Parameters to constructor are like "factory options", used to set instance variables</a:t>
            </a:r>
          </a:p>
          <a:p>
            <a:r>
              <a:rPr lang="en-US">
                <a:latin typeface="Tw Cen MT" charset="0"/>
              </a:rPr>
              <a:t>Or think of class like a "</a:t>
            </a:r>
            <a:r>
              <a:rPr lang="en-US">
                <a:solidFill>
                  <a:schemeClr val="accent2"/>
                </a:solidFill>
                <a:latin typeface="Tw Cen MT" charset="0"/>
              </a:rPr>
              <a:t>rubber stamp</a:t>
            </a:r>
            <a:r>
              <a:rPr lang="en-US">
                <a:latin typeface="Tw Cen MT" charset="0"/>
              </a:rPr>
              <a:t>"</a:t>
            </a:r>
          </a:p>
          <a:p>
            <a:pPr lvl="1"/>
            <a:r>
              <a:rPr lang="en-US">
                <a:latin typeface="Tw Cen MT" charset="0"/>
              </a:rPr>
              <a:t>Calling the constructor stamps out a new object shaped like the class</a:t>
            </a:r>
          </a:p>
          <a:p>
            <a:pPr lvl="1"/>
            <a:r>
              <a:rPr lang="en-US">
                <a:latin typeface="Tw Cen MT" charset="0"/>
              </a:rPr>
              <a:t>Parameters to constructor "fill in the blanks".  That is, they are used to set instance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Consider:</a:t>
            </a:r>
            <a:br>
              <a:rPr lang="en-US">
                <a:latin typeface="Tw Cen MT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</a:rPr>
              <a:t>p = Point(200, 100)</a:t>
            </a:r>
            <a:br>
              <a:rPr lang="en-US" sz="3200">
                <a:solidFill>
                  <a:srgbClr val="000000"/>
                </a:solidFill>
                <a:latin typeface="Courier New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</a:rPr>
              <a:t>t = Text(p, </a:t>
            </a:r>
            <a:r>
              <a:rPr lang="en-US" sz="3200" b="1" i="1">
                <a:solidFill>
                  <a:srgbClr val="00AA00"/>
                </a:solidFill>
                <a:latin typeface="Courier New" charset="0"/>
              </a:rPr>
              <a:t>'Go Giants!'</a:t>
            </a:r>
            <a:r>
              <a:rPr lang="en-US" sz="3200" i="1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endParaRPr lang="en-US">
              <a:latin typeface="Tw Cen M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2667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Point</a:t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x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y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fill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outline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getX()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getY()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79513" y="3697288"/>
            <a:ext cx="1371600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200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100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'black'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'black'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0" y="3429000"/>
            <a:ext cx="2667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Text</a:t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anchor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text _______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getAnchor()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getText() …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setText(text)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setStyle(style)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766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91000" y="4065588"/>
            <a:ext cx="1828800" cy="5730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accent2"/>
                </a:solidFill>
              </a:rPr>
              <a:t>'Go Giants'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00600" y="3429000"/>
            <a:ext cx="4191000" cy="2971800"/>
            <a:chOff x="4800600" y="3429000"/>
            <a:chExt cx="4191000" cy="2971800"/>
          </a:xfrm>
        </p:grpSpPr>
        <p:sp>
          <p:nvSpPr>
            <p:cNvPr id="14" name="Rounded Rectangle 13"/>
            <p:cNvSpPr/>
            <p:nvPr/>
          </p:nvSpPr>
          <p:spPr>
            <a:xfrm>
              <a:off x="6324600" y="3429000"/>
              <a:ext cx="2667000" cy="2971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Point</a:t>
              </a:r>
              <a:b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</a:br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x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y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fill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outline _______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getX() …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getY() …</a:t>
              </a:r>
            </a:p>
            <a:p>
              <a:pPr algn="ctr" eaLnBrk="1" hangingPunct="1"/>
              <a:r>
                <a:rPr lang="en-US" sz="2400">
                  <a:solidFill>
                    <a:srgbClr val="FFFFFF"/>
                  </a:solidFill>
                  <a:latin typeface="Tw Cen MT" charset="0"/>
                  <a:ea typeface="ＭＳ Ｐゴシック" charset="0"/>
                </a:rPr>
                <a:t>…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199313" y="3697288"/>
              <a:ext cx="1371600" cy="1676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200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100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'black'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accent2"/>
                  </a:solidFill>
                </a:rPr>
                <a:t>'black'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4038600"/>
              <a:ext cx="16002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200400" y="32004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6324600"/>
            <a:ext cx="24384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ea typeface="+mn-ea"/>
              </a:rPr>
              <a:t>This is a </a:t>
            </a:r>
            <a:r>
              <a:rPr lang="en-US" sz="2400" i="1" dirty="0">
                <a:solidFill>
                  <a:schemeClr val="accent2"/>
                </a:solidFill>
                <a:latin typeface="+mn-lt"/>
                <a:ea typeface="+mn-ea"/>
              </a:rPr>
              <a:t>clone</a:t>
            </a:r>
            <a:r>
              <a:rPr lang="en-US" sz="2400" dirty="0">
                <a:latin typeface="+mn-lt"/>
                <a:ea typeface="+mn-ea"/>
              </a:rPr>
              <a:t> of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  <p:bldP spid="7" grpId="0" build="allAtOnce" animBg="1"/>
      <p:bldP spid="8" grpId="0" build="allAtOnce" animBg="1"/>
      <p:bldP spid="9" grpId="0" build="allAtOnce"/>
      <p:bldP spid="16" grpId="0" build="allAtOnce" animBg="1"/>
      <p:bldP spid="1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76200"/>
            <a:ext cx="8153400" cy="990600"/>
          </a:xfrm>
        </p:spPr>
        <p:txBody>
          <a:bodyPr/>
          <a:lstStyle/>
          <a:p>
            <a:r>
              <a:rPr lang="en-US" dirty="0">
                <a:latin typeface="Tw Cen MT" charset="0"/>
              </a:rPr>
              <a:t>Creating Custom Objects: </a:t>
            </a:r>
            <a:br>
              <a:rPr lang="en-US" dirty="0">
                <a:latin typeface="Tw Cen MT" charset="0"/>
              </a:rPr>
            </a:br>
            <a:r>
              <a:rPr lang="en-US" dirty="0">
                <a:latin typeface="Tw Cen MT" charset="0"/>
              </a:rPr>
              <a:t>Defining Your Own Classes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>
                <a:latin typeface="Tw Cen MT" charset="0"/>
              </a:rPr>
              <a:t>Custom objects:</a:t>
            </a:r>
          </a:p>
          <a:p>
            <a:pPr lvl="1"/>
            <a:r>
              <a:rPr lang="en-US">
                <a:latin typeface="Tw Cen MT" charset="0"/>
              </a:rPr>
              <a:t>Hide complexity</a:t>
            </a:r>
          </a:p>
          <a:p>
            <a:pPr lvl="1"/>
            <a:r>
              <a:rPr lang="en-US">
                <a:latin typeface="Tw Cen MT" charset="0"/>
              </a:rPr>
              <a:t>Provide another way to break problems into pieces</a:t>
            </a:r>
          </a:p>
          <a:p>
            <a:pPr lvl="1"/>
            <a:r>
              <a:rPr lang="en-US">
                <a:latin typeface="Tw Cen MT" charset="0"/>
              </a:rPr>
              <a:t>Make it easier to pass information 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</p:txBody>
      </p:sp>
      <p:sp>
        <p:nvSpPr>
          <p:cNvPr id="2355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8800" y="1219200"/>
            <a:ext cx="2743200" cy="646113"/>
            <a:chOff x="1828800" y="1219200"/>
            <a:chExt cx="2743200" cy="646331"/>
          </a:xfrm>
        </p:grpSpPr>
        <p:sp>
          <p:nvSpPr>
            <p:cNvPr id="23560" name="TextBox 5"/>
            <p:cNvSpPr txBox="1">
              <a:spLocks noChangeArrowheads="1"/>
            </p:cNvSpPr>
            <p:nvPr/>
          </p:nvSpPr>
          <p:spPr bwMode="auto">
            <a:xfrm>
              <a:off x="2590800" y="1219200"/>
              <a:ext cx="19812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Declares a class named Card</a:t>
              </a:r>
            </a:p>
          </p:txBody>
        </p:sp>
        <p:cxnSp>
          <p:nvCxnSpPr>
            <p:cNvPr id="8" name="Straight Arrow Connector 7"/>
            <p:cNvCxnSpPr>
              <a:stCxn id="23560" idx="1"/>
            </p:cNvCxnSpPr>
            <p:nvPr/>
          </p:nvCxnSpPr>
          <p:spPr>
            <a:xfrm rot="10800000" flipV="1">
              <a:off x="1828800" y="1543159"/>
              <a:ext cx="762000" cy="28584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24600" y="2286000"/>
            <a:ext cx="2667000" cy="1504950"/>
            <a:chOff x="6324600" y="2286000"/>
            <a:chExt cx="2667000" cy="1505129"/>
          </a:xfrm>
        </p:grpSpPr>
        <p:sp>
          <p:nvSpPr>
            <p:cNvPr id="23558" name="TextBox 10"/>
            <p:cNvSpPr txBox="1">
              <a:spLocks noChangeArrowheads="1"/>
            </p:cNvSpPr>
            <p:nvPr/>
          </p:nvSpPr>
          <p:spPr bwMode="auto">
            <a:xfrm>
              <a:off x="7010400" y="2590800"/>
              <a:ext cx="1981200" cy="120032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docstring</a:t>
              </a:r>
              <a:r>
                <a:rPr lang="en-US" sz="1800">
                  <a:latin typeface="Arial" charset="0"/>
                </a:rPr>
                <a:t> describes class, used by </a:t>
              </a:r>
              <a:r>
                <a:rPr lang="en-US" sz="1800" b="1">
                  <a:latin typeface="Arial" charset="0"/>
                </a:rPr>
                <a:t>help() </a:t>
              </a:r>
              <a:r>
                <a:rPr lang="en-US" sz="1800">
                  <a:latin typeface="Arial" charset="0"/>
                </a:rPr>
                <a:t>function</a:t>
              </a:r>
            </a:p>
          </p:txBody>
        </p:sp>
        <p:cxnSp>
          <p:nvCxnSpPr>
            <p:cNvPr id="12" name="Straight Arrow Connector 11"/>
            <p:cNvCxnSpPr>
              <a:stCxn id="23558" idx="1"/>
            </p:cNvCxnSpPr>
            <p:nvPr/>
          </p:nvCxnSpPr>
          <p:spPr>
            <a:xfrm flipH="1" flipV="1">
              <a:off x="6324600" y="2286000"/>
              <a:ext cx="685800" cy="90498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1219200"/>
            <a:ext cx="4267200" cy="1143000"/>
            <a:chOff x="1143000" y="1219200"/>
            <a:chExt cx="4267200" cy="1143386"/>
          </a:xfrm>
        </p:grpSpPr>
        <p:sp>
          <p:nvSpPr>
            <p:cNvPr id="25624" name="TextBox 5"/>
            <p:cNvSpPr txBox="1">
              <a:spLocks noChangeArrowheads="1"/>
            </p:cNvSpPr>
            <p:nvPr/>
          </p:nvSpPr>
          <p:spPr bwMode="auto">
            <a:xfrm>
              <a:off x="2590800" y="1219200"/>
              <a:ext cx="28194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Special name, </a:t>
              </a:r>
              <a:r>
                <a:rPr lang="en-US" sz="1800">
                  <a:latin typeface="Courier New" charset="0"/>
                  <a:cs typeface="Courier New" charset="0"/>
                </a:rPr>
                <a:t>__init__</a:t>
              </a:r>
              <a:r>
                <a:rPr lang="en-US" sz="1800">
                  <a:latin typeface="Arial" charset="0"/>
                </a:rPr>
                <a:t> declares a </a:t>
              </a:r>
              <a:r>
                <a:rPr lang="en-US" sz="1800" b="1" i="1">
                  <a:latin typeface="Arial" charset="0"/>
                </a:rPr>
                <a:t>constructor</a:t>
              </a:r>
            </a:p>
          </p:txBody>
        </p:sp>
        <p:cxnSp>
          <p:nvCxnSpPr>
            <p:cNvPr id="8" name="Straight Arrow Connector 7"/>
            <p:cNvCxnSpPr>
              <a:stCxn id="25624" idx="1"/>
            </p:cNvCxnSpPr>
            <p:nvPr/>
          </p:nvCxnSpPr>
          <p:spPr>
            <a:xfrm rot="10800000" flipV="1">
              <a:off x="1143000" y="1543159"/>
              <a:ext cx="1447800" cy="8194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152775" y="2332038"/>
            <a:ext cx="5559425" cy="1754187"/>
            <a:chOff x="2593789" y="1981200"/>
            <a:chExt cx="5559611" cy="1754326"/>
          </a:xfrm>
        </p:grpSpPr>
        <p:sp>
          <p:nvSpPr>
            <p:cNvPr id="25622" name="TextBox 10"/>
            <p:cNvSpPr txBox="1">
              <a:spLocks noChangeArrowheads="1"/>
            </p:cNvSpPr>
            <p:nvPr/>
          </p:nvSpPr>
          <p:spPr bwMode="auto">
            <a:xfrm>
              <a:off x="5562600" y="1981200"/>
              <a:ext cx="2590800" cy="175432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Special </a:t>
              </a:r>
              <a:r>
                <a:rPr lang="en-US" sz="1800" b="1" i="1">
                  <a:latin typeface="Arial" charset="0"/>
                </a:rPr>
                <a:t>self parameter</a:t>
              </a:r>
              <a:r>
                <a:rPr lang="en-US" sz="1800">
                  <a:latin typeface="Arial" charset="0"/>
                </a:rPr>
                <a:t> is the first formal parameter of each method in a class. </a:t>
              </a:r>
              <a:br>
                <a:rPr lang="en-US" sz="1800">
                  <a:latin typeface="Arial" charset="0"/>
                </a:rPr>
              </a:br>
              <a:r>
                <a:rPr lang="en-US" sz="1800" b="1">
                  <a:latin typeface="Courier New" charset="0"/>
                  <a:cs typeface="Courier New" charset="0"/>
                </a:rPr>
                <a:t>self</a:t>
              </a:r>
              <a:r>
                <a:rPr lang="en-US" sz="1800">
                  <a:latin typeface="Arial" charset="0"/>
                </a:rPr>
                <a:t> always refers to the current object</a:t>
              </a:r>
            </a:p>
          </p:txBody>
        </p:sp>
        <p:cxnSp>
          <p:nvCxnSpPr>
            <p:cNvPr id="12" name="Straight Arrow Connector 11"/>
            <p:cNvCxnSpPr>
              <a:stCxn id="25622" idx="1"/>
            </p:cNvCxnSpPr>
            <p:nvPr/>
          </p:nvCxnSpPr>
          <p:spPr>
            <a:xfrm flipH="1" flipV="1">
              <a:off x="2593789" y="2257447"/>
              <a:ext cx="2968724" cy="60171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685800" y="3962400"/>
            <a:ext cx="40386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Card</a:t>
            </a:r>
          </a:p>
          <a:p>
            <a:pPr algn="ctr" eaLnBrk="1" hangingPunct="1"/>
            <a:endParaRPr lang="en-US" sz="2400">
              <a:solidFill>
                <a:srgbClr val="FFFFFF"/>
              </a:solidFill>
              <a:latin typeface="Tw Cen MT" charset="0"/>
              <a:ea typeface="ＭＳ Ｐゴシック" charset="0"/>
            </a:endParaRP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/>
            </a:r>
            <a:b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</a:br>
            <a:endParaRPr lang="en-US" sz="2400">
              <a:solidFill>
                <a:srgbClr val="FFFFFF"/>
              </a:solidFill>
              <a:latin typeface="Tw Cen MT" charset="0"/>
              <a:ea typeface="ＭＳ Ｐゴシック" charset="0"/>
            </a:endParaRP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def __init__(self,card,suit):</a:t>
            </a: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    self.cardName = card</a:t>
            </a:r>
          </a:p>
          <a:p>
            <a:pPr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    self.suitName = suit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81000" y="2895600"/>
            <a:ext cx="3429000" cy="950913"/>
            <a:chOff x="381000" y="2895600"/>
            <a:chExt cx="3429000" cy="951131"/>
          </a:xfrm>
        </p:grpSpPr>
        <p:sp>
          <p:nvSpPr>
            <p:cNvPr id="25620" name="TextBox 10"/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34290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Create instance variables just by assigning to them</a:t>
              </a:r>
            </a:p>
          </p:txBody>
        </p:sp>
        <p:cxnSp>
          <p:nvCxnSpPr>
            <p:cNvPr id="22" name="Elbow Connector 21"/>
            <p:cNvCxnSpPr>
              <a:stCxn id="25620" idx="1"/>
            </p:cNvCxnSpPr>
            <p:nvPr/>
          </p:nvCxnSpPr>
          <p:spPr>
            <a:xfrm rot="10800000" flipH="1">
              <a:off x="381000" y="2895600"/>
              <a:ext cx="914400" cy="627207"/>
            </a:xfrm>
            <a:prstGeom prst="bentConnector3">
              <a:avLst>
                <a:gd name="adj1" fmla="val -25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105400" y="4038600"/>
            <a:ext cx="3962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A sample constructor call:</a:t>
            </a:r>
          </a:p>
          <a:p>
            <a:pPr eaLnBrk="1" hangingPunct="1">
              <a:defRPr/>
            </a:pPr>
            <a:r>
              <a:rPr lang="en-US" sz="2800" b="1" dirty="0">
                <a:latin typeface="+mn-lt"/>
                <a:ea typeface="+mn-ea"/>
              </a:rPr>
              <a:t>c = Card('Ace', 'Hearts')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15000" y="51054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'Ace'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19800" y="60198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'Hearts'</a:t>
            </a:r>
          </a:p>
        </p:txBody>
      </p:sp>
      <p:cxnSp>
        <p:nvCxnSpPr>
          <p:cNvPr id="36" name="Elbow Connector 35"/>
          <p:cNvCxnSpPr>
            <a:endCxn id="27" idx="1"/>
          </p:cNvCxnSpPr>
          <p:nvPr/>
        </p:nvCxnSpPr>
        <p:spPr>
          <a:xfrm flipV="1">
            <a:off x="3276600" y="5334000"/>
            <a:ext cx="2438400" cy="304800"/>
          </a:xfrm>
          <a:prstGeom prst="bentConnector3">
            <a:avLst>
              <a:gd name="adj1" fmla="val -18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" idx="1"/>
          </p:cNvCxnSpPr>
          <p:nvPr/>
        </p:nvCxnSpPr>
        <p:spPr>
          <a:xfrm>
            <a:off x="4038600" y="5943600"/>
            <a:ext cx="1981200" cy="304800"/>
          </a:xfrm>
          <a:prstGeom prst="bentConnector3">
            <a:avLst>
              <a:gd name="adj1" fmla="val 10634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8200" y="4419600"/>
            <a:ext cx="4876800" cy="914400"/>
            <a:chOff x="838200" y="4419600"/>
            <a:chExt cx="4876800" cy="914400"/>
          </a:xfrm>
        </p:grpSpPr>
        <p:sp>
          <p:nvSpPr>
            <p:cNvPr id="25618" name="TextBox 23"/>
            <p:cNvSpPr txBox="1">
              <a:spLocks noChangeArrowheads="1"/>
            </p:cNvSpPr>
            <p:nvPr/>
          </p:nvSpPr>
          <p:spPr bwMode="auto">
            <a:xfrm>
              <a:off x="838200" y="4419600"/>
              <a:ext cx="24881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FFFFFF"/>
                  </a:solidFill>
                </a:rPr>
                <a:t>cardName ______</a:t>
              </a:r>
              <a:endParaRPr lang="en-US" sz="2400">
                <a:latin typeface="Arial" charset="0"/>
              </a:endParaRPr>
            </a:p>
          </p:txBody>
        </p:sp>
        <p:cxnSp>
          <p:nvCxnSpPr>
            <p:cNvPr id="46" name="Elbow Connector 45"/>
            <p:cNvCxnSpPr>
              <a:endCxn id="27" idx="1"/>
            </p:cNvCxnSpPr>
            <p:nvPr/>
          </p:nvCxnSpPr>
          <p:spPr>
            <a:xfrm>
              <a:off x="2743200" y="4648200"/>
              <a:ext cx="2971800" cy="685800"/>
            </a:xfrm>
            <a:prstGeom prst="bentConnector3">
              <a:avLst>
                <a:gd name="adj1" fmla="val 75339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914400" y="4845050"/>
            <a:ext cx="5181600" cy="1479550"/>
            <a:chOff x="838200" y="4769241"/>
            <a:chExt cx="5181600" cy="1479138"/>
          </a:xfrm>
        </p:grpSpPr>
        <p:sp>
          <p:nvSpPr>
            <p:cNvPr id="25616" name="TextBox 24"/>
            <p:cNvSpPr txBox="1">
              <a:spLocks noChangeArrowheads="1"/>
            </p:cNvSpPr>
            <p:nvPr/>
          </p:nvSpPr>
          <p:spPr bwMode="auto">
            <a:xfrm>
              <a:off x="838200" y="4769241"/>
              <a:ext cx="23150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FFFFFF"/>
                  </a:solidFill>
                </a:rPr>
                <a:t>suitName ______</a:t>
              </a:r>
              <a:endParaRPr lang="en-US" sz="2400">
                <a:latin typeface="Arial" charset="0"/>
              </a:endParaRPr>
            </a:p>
          </p:txBody>
        </p:sp>
        <p:cxnSp>
          <p:nvCxnSpPr>
            <p:cNvPr id="50" name="Elbow Connector 49"/>
            <p:cNvCxnSpPr>
              <a:endCxn id="28" idx="1"/>
            </p:cNvCxnSpPr>
            <p:nvPr/>
          </p:nvCxnSpPr>
          <p:spPr>
            <a:xfrm>
              <a:off x="2743200" y="5105697"/>
              <a:ext cx="3276600" cy="1142682"/>
            </a:xfrm>
            <a:prstGeom prst="bentConnector3">
              <a:avLst>
                <a:gd name="adj1" fmla="val 66826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81000" y="3962400"/>
            <a:ext cx="609600" cy="533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 animBg="1"/>
      <p:bldP spid="28" grpId="0" animBg="1"/>
      <p:bldP spid="2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Card: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"""This class represents a card from a standard deck."""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__init__(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self, card, suit):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 = card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self.suitName = suit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	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def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getValue(</a:t>
            </a:r>
            <a:r>
              <a:rPr lang="en-US" sz="1800" b="1" i="1">
                <a:solidFill>
                  <a:srgbClr val="000000"/>
                </a:solidFill>
                <a:latin typeface="Courier New" charset="0"/>
              </a:rPr>
              <a:t>self):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"""Returns the value of this card in BlackJack. 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Aces always count as one, so hands need to adjust </a:t>
            </a:r>
          </a:p>
          <a:p>
            <a:pPr eaLnBrk="1" hangingPunct="1"/>
            <a:r>
              <a:rPr lang="en-US" sz="1800" b="1" i="1">
                <a:solidFill>
                  <a:srgbClr val="00AA00"/>
                </a:solidFill>
                <a:latin typeface="Courier New" charset="0"/>
              </a:rPr>
              <a:t>        to count aces as 11."""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pos = cardNames.index(</a:t>
            </a:r>
            <a:r>
              <a:rPr lang="en-US" sz="1800" i="1">
                <a:solidFill>
                  <a:srgbClr val="000000"/>
                </a:solidFill>
                <a:latin typeface="Courier New" charset="0"/>
              </a:rPr>
              <a:t>self.cardName)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&lt;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: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pos +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charset="0"/>
              </a:rPr>
              <a:t>10</a:t>
            </a:r>
          </a:p>
        </p:txBody>
      </p:sp>
      <p:sp>
        <p:nvSpPr>
          <p:cNvPr id="2765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Code to Define a Class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76600" y="2362200"/>
            <a:ext cx="4953000" cy="1143000"/>
            <a:chOff x="1676400" y="2286359"/>
            <a:chExt cx="4953000" cy="1143386"/>
          </a:xfrm>
        </p:grpSpPr>
        <p:sp>
          <p:nvSpPr>
            <p:cNvPr id="27664" name="TextBox 5"/>
            <p:cNvSpPr txBox="1">
              <a:spLocks noChangeArrowheads="1"/>
            </p:cNvSpPr>
            <p:nvPr/>
          </p:nvSpPr>
          <p:spPr bwMode="auto">
            <a:xfrm>
              <a:off x="3733800" y="2286359"/>
              <a:ext cx="2895600" cy="64654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self parameter </a:t>
              </a:r>
              <a:r>
                <a:rPr lang="en-US" sz="1800">
                  <a:latin typeface="Arial" charset="0"/>
                </a:rPr>
                <a:t>again, no other formal parameters</a:t>
              </a:r>
            </a:p>
          </p:txBody>
        </p:sp>
        <p:cxnSp>
          <p:nvCxnSpPr>
            <p:cNvPr id="8" name="Straight Arrow Connector 7"/>
            <p:cNvCxnSpPr>
              <a:stCxn id="27664" idx="1"/>
            </p:cNvCxnSpPr>
            <p:nvPr/>
          </p:nvCxnSpPr>
          <p:spPr>
            <a:xfrm rot="10800000" flipV="1">
              <a:off x="1676400" y="2610318"/>
              <a:ext cx="2057400" cy="8194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562600" y="4800600"/>
            <a:ext cx="3505200" cy="646113"/>
            <a:chOff x="5562600" y="4800600"/>
            <a:chExt cx="3505200" cy="646331"/>
          </a:xfrm>
        </p:grpSpPr>
        <p:sp>
          <p:nvSpPr>
            <p:cNvPr id="27662" name="TextBox 10"/>
            <p:cNvSpPr txBox="1">
              <a:spLocks noChangeArrowheads="1"/>
            </p:cNvSpPr>
            <p:nvPr/>
          </p:nvSpPr>
          <p:spPr bwMode="auto">
            <a:xfrm>
              <a:off x="6248400" y="4800600"/>
              <a:ext cx="2819400" cy="6463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use </a:t>
              </a:r>
              <a:r>
                <a:rPr lang="en-US" sz="1800">
                  <a:latin typeface="Courier New" charset="0"/>
                  <a:cs typeface="Courier New" charset="0"/>
                </a:rPr>
                <a:t>self.</a:t>
              </a:r>
              <a:r>
                <a:rPr lang="en-US" sz="1800" i="1">
                  <a:latin typeface="Courier New" charset="0"/>
                  <a:cs typeface="Courier New" charset="0"/>
                </a:rPr>
                <a:t>&lt;varName&gt;</a:t>
              </a:r>
              <a:r>
                <a:rPr lang="en-US" sz="1800">
                  <a:latin typeface="Arial" charset="0"/>
                </a:rPr>
                <a:t> to </a:t>
              </a:r>
              <a:r>
                <a:rPr lang="en-US" sz="1800" b="1" i="1">
                  <a:latin typeface="Arial" charset="0"/>
                </a:rPr>
                <a:t>read instance variable</a:t>
              </a:r>
              <a:endParaRPr lang="en-US" sz="1800">
                <a:latin typeface="Arial" charset="0"/>
              </a:endParaRPr>
            </a:p>
          </p:txBody>
        </p:sp>
        <p:cxnSp>
          <p:nvCxnSpPr>
            <p:cNvPr id="12" name="Straight Arrow Connector 11"/>
            <p:cNvCxnSpPr>
              <a:stCxn id="27662" idx="1"/>
            </p:cNvCxnSpPr>
            <p:nvPr/>
          </p:nvCxnSpPr>
          <p:spPr>
            <a:xfrm rot="10800000">
              <a:off x="5562600" y="4800600"/>
              <a:ext cx="685800" cy="32395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876800" y="5334000"/>
            <a:ext cx="3962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</a:rPr>
              <a:t>A sample method call:</a:t>
            </a:r>
          </a:p>
          <a:p>
            <a:pPr eaLnBrk="1" hangingPunct="1">
              <a:defRPr/>
            </a:pPr>
            <a:r>
              <a:rPr lang="en-US" sz="2800" b="1" dirty="0" err="1">
                <a:latin typeface="+mn-lt"/>
                <a:ea typeface="+mn-ea"/>
              </a:rPr>
              <a:t>c.getValue</a:t>
            </a:r>
            <a:r>
              <a:rPr lang="en-US" sz="2800" b="1" dirty="0">
                <a:latin typeface="+mn-lt"/>
                <a:ea typeface="+mn-ea"/>
              </a:rPr>
              <a:t>()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48000" y="62484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w Cen MT" charset="0"/>
                <a:ea typeface="ＭＳ Ｐゴシック" charset="0"/>
              </a:rPr>
              <a:t>Card…</a:t>
            </a:r>
          </a:p>
        </p:txBody>
      </p:sp>
      <p:cxnSp>
        <p:nvCxnSpPr>
          <p:cNvPr id="22" name="Elbow Connector 21"/>
          <p:cNvCxnSpPr>
            <a:endCxn id="20" idx="3"/>
          </p:cNvCxnSpPr>
          <p:nvPr/>
        </p:nvCxnSpPr>
        <p:spPr>
          <a:xfrm rot="10800000" flipV="1">
            <a:off x="4267200" y="6172200"/>
            <a:ext cx="762000" cy="304800"/>
          </a:xfrm>
          <a:prstGeom prst="bentConnector3">
            <a:avLst>
              <a:gd name="adj1" fmla="val -117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0" idx="0"/>
          </p:cNvCxnSpPr>
          <p:nvPr/>
        </p:nvCxnSpPr>
        <p:spPr>
          <a:xfrm rot="16200000" flipH="1">
            <a:off x="2019300" y="4610100"/>
            <a:ext cx="2590800" cy="685800"/>
          </a:xfrm>
          <a:prstGeom prst="bentConnector3">
            <a:avLst>
              <a:gd name="adj1" fmla="val 84256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0" idx="0"/>
          </p:cNvCxnSpPr>
          <p:nvPr/>
        </p:nvCxnSpPr>
        <p:spPr>
          <a:xfrm rot="5400000">
            <a:off x="3505200" y="5029200"/>
            <a:ext cx="137160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486400" y="3124200"/>
            <a:ext cx="3276600" cy="609600"/>
            <a:chOff x="5486400" y="3124200"/>
            <a:chExt cx="3276600" cy="609600"/>
          </a:xfrm>
        </p:grpSpPr>
        <p:sp>
          <p:nvSpPr>
            <p:cNvPr id="27660" name="TextBox 10"/>
            <p:cNvSpPr txBox="1">
              <a:spLocks noChangeArrowheads="1"/>
            </p:cNvSpPr>
            <p:nvPr/>
          </p:nvSpPr>
          <p:spPr bwMode="auto">
            <a:xfrm>
              <a:off x="6172200" y="3124200"/>
              <a:ext cx="2590800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9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2pPr>
              <a:lvl3pPr marL="1143000">
                <a:defRPr sz="23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4pPr>
              <a:lvl5pPr marL="2057400"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5pPr>
              <a:lvl6pPr marL="2514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6pPr>
              <a:lvl7pPr marL="29718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7pPr>
              <a:lvl8pPr marL="34290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8pPr>
              <a:lvl9pPr marL="38862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charset="0"/>
                <a:buChar char=""/>
                <a:defRPr sz="2000">
                  <a:solidFill>
                    <a:schemeClr val="tx1"/>
                  </a:solidFill>
                  <a:latin typeface="Tw Cen MT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Arial" charset="0"/>
                </a:rPr>
                <a:t>docstring</a:t>
              </a:r>
              <a:r>
                <a:rPr lang="en-US" sz="1800">
                  <a:latin typeface="Arial" charset="0"/>
                </a:rPr>
                <a:t> for method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0800000" flipV="1">
              <a:off x="5486400" y="3505200"/>
              <a:ext cx="685800" cy="2286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6059</TotalTime>
  <Words>1158</Words>
  <Application>Microsoft Office PowerPoint</Application>
  <PresentationFormat>On-screen Show (4:3)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Tw Cen MT</vt:lpstr>
      <vt:lpstr>Wingdings</vt:lpstr>
      <vt:lpstr>Wingdings 2</vt:lpstr>
      <vt:lpstr>Median</vt:lpstr>
      <vt:lpstr>Defining Classes in python</vt:lpstr>
      <vt:lpstr>We’ve Actually Been Using Objects All Along</vt:lpstr>
      <vt:lpstr>Object Terminology</vt:lpstr>
      <vt:lpstr>Key Concept!</vt:lpstr>
      <vt:lpstr>Example</vt:lpstr>
      <vt:lpstr>Creating Custom Objects:  Defining Your Own Classes</vt:lpstr>
      <vt:lpstr>Code to Define a Class</vt:lpstr>
      <vt:lpstr>Code to Define a Class</vt:lpstr>
      <vt:lpstr>Code to Define a Class</vt:lpstr>
      <vt:lpstr>Code to Define a Class</vt:lpstr>
      <vt:lpstr>Stepping Through Some Code</vt:lpstr>
      <vt:lpstr>Key Ideas</vt:lpstr>
      <vt:lpstr>Let's look at an example!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That Return Results,  Decision Structures</dc:title>
  <dc:subject/>
  <dc:creator>Curt Clifton &amp; Steve Chenoweth</dc:creator>
  <cp:keywords/>
  <dc:description/>
  <cp:lastModifiedBy>Derek Grayless</cp:lastModifiedBy>
  <cp:revision>666</cp:revision>
  <dcterms:created xsi:type="dcterms:W3CDTF">2007-09-13T17:25:00Z</dcterms:created>
  <dcterms:modified xsi:type="dcterms:W3CDTF">2019-06-13T14:25:54Z</dcterms:modified>
  <cp:category/>
</cp:coreProperties>
</file>