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4" r:id="rId5"/>
    <p:sldId id="315" r:id="rId6"/>
    <p:sldId id="285" r:id="rId7"/>
    <p:sldId id="267" r:id="rId8"/>
    <p:sldId id="269" r:id="rId9"/>
    <p:sldId id="367" r:id="rId10"/>
    <p:sldId id="271" r:id="rId11"/>
    <p:sldId id="270" r:id="rId12"/>
    <p:sldId id="272" r:id="rId13"/>
    <p:sldId id="282" r:id="rId14"/>
    <p:sldId id="368" r:id="rId15"/>
    <p:sldId id="273" r:id="rId16"/>
    <p:sldId id="371" r:id="rId17"/>
    <p:sldId id="373" r:id="rId18"/>
    <p:sldId id="357" r:id="rId19"/>
    <p:sldId id="361" r:id="rId20"/>
    <p:sldId id="356" r:id="rId21"/>
    <p:sldId id="360" r:id="rId22"/>
    <p:sldId id="358" r:id="rId23"/>
    <p:sldId id="359" r:id="rId24"/>
    <p:sldId id="275" r:id="rId25"/>
    <p:sldId id="3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0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DAF11-61CA-474C-8894-2005F0BA515A}" v="1" dt="2022-01-03T01:54:42.121"/>
    <p1510:client id="{6B11E713-EAC6-4B5B-ABAE-941E34DD8A3B}" v="3" dt="2021-09-29T15:09:2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78776" autoAdjust="0"/>
  </p:normalViewPr>
  <p:slideViewPr>
    <p:cSldViewPr>
      <p:cViewPr varScale="1">
        <p:scale>
          <a:sx n="87" d="100"/>
          <a:sy n="87" d="100"/>
        </p:scale>
        <p:origin x="22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al, Brady" userId="S::vealbw@rose-hulman.edu::cc9c1aa3-ba57-40ab-9ff7-da23774e28d1" providerId="AD" clId="Web-{6B11E713-EAC6-4B5B-ABAE-941E34DD8A3B}"/>
    <pc:docChg chg="modSld">
      <pc:chgData name="Veal, Brady" userId="S::vealbw@rose-hulman.edu::cc9c1aa3-ba57-40ab-9ff7-da23774e28d1" providerId="AD" clId="Web-{6B11E713-EAC6-4B5B-ABAE-941E34DD8A3B}" dt="2021-09-29T15:09:23.795" v="2" actId="20577"/>
      <pc:docMkLst>
        <pc:docMk/>
      </pc:docMkLst>
      <pc:sldChg chg="modSp">
        <pc:chgData name="Veal, Brady" userId="S::vealbw@rose-hulman.edu::cc9c1aa3-ba57-40ab-9ff7-da23774e28d1" providerId="AD" clId="Web-{6B11E713-EAC6-4B5B-ABAE-941E34DD8A3B}" dt="2021-09-29T15:09:23.795" v="2" actId="20577"/>
        <pc:sldMkLst>
          <pc:docMk/>
          <pc:sldMk cId="62698331" sldId="372"/>
        </pc:sldMkLst>
        <pc:spChg chg="mod">
          <ac:chgData name="Veal, Brady" userId="S::vealbw@rose-hulman.edu::cc9c1aa3-ba57-40ab-9ff7-da23774e28d1" providerId="AD" clId="Web-{6B11E713-EAC6-4B5B-ABAE-941E34DD8A3B}" dt="2021-09-29T15:09:23.795" v="2" actId="20577"/>
          <ac:spMkLst>
            <pc:docMk/>
            <pc:sldMk cId="62698331" sldId="372"/>
            <ac:spMk id="3" creationId="{00000000-0000-0000-0000-000000000000}"/>
          </ac:spMkLst>
        </pc:spChg>
      </pc:sldChg>
    </pc:docChg>
  </pc:docChgLst>
  <pc:docChgLst>
    <pc:chgData name="Ahmad, Salik" userId="S::ahmadst1@rose-hulman.edu::5ed8e9ad-a75c-439b-b773-a55cfff79064" providerId="AD" clId="Web-{5A1DAF11-61CA-474C-8894-2005F0BA515A}"/>
    <pc:docChg chg="sldOrd">
      <pc:chgData name="Ahmad, Salik" userId="S::ahmadst1@rose-hulman.edu::5ed8e9ad-a75c-439b-b773-a55cfff79064" providerId="AD" clId="Web-{5A1DAF11-61CA-474C-8894-2005F0BA515A}" dt="2022-01-03T01:54:42.121" v="0"/>
      <pc:docMkLst>
        <pc:docMk/>
      </pc:docMkLst>
      <pc:sldChg chg="ord">
        <pc:chgData name="Ahmad, Salik" userId="S::ahmadst1@rose-hulman.edu::5ed8e9ad-a75c-439b-b773-a55cfff79064" providerId="AD" clId="Web-{5A1DAF11-61CA-474C-8894-2005F0BA515A}" dt="2022-01-03T01:54:42.121" v="0"/>
        <pc:sldMkLst>
          <pc:docMk/>
          <pc:sldMk cId="398585579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4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  (BAD)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is data holder now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studentIdToGradeRecordMap</a:t>
            </a:r>
            <a:r>
              <a:rPr lang="en-US" dirty="0"/>
              <a:t>: Map&lt;Integer, </a:t>
            </a:r>
            <a:r>
              <a:rPr lang="en-US" dirty="0" err="1"/>
              <a:t>GradeRecord</a:t>
            </a:r>
            <a:r>
              <a:rPr lang="en-US" dirty="0"/>
              <a:t>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2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LOW (higher),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now has useful</a:t>
            </a:r>
            <a:r>
              <a:rPr lang="en-US" baseline="0" dirty="0"/>
              <a:t> behavior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WOAH</a:t>
            </a:r>
            <a:r>
              <a:rPr lang="en-US" baseline="0" dirty="0"/>
              <a:t> – things out of control….   Student has very high coupling-if it changes everything breaks!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CourseGrade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</a:t>
            </a:r>
            <a:endParaRPr lang="en-US" dirty="0"/>
          </a:p>
          <a:p>
            <a:r>
              <a:rPr lang="en-US" dirty="0"/>
              <a:t>   grade</a:t>
            </a:r>
          </a:p>
          <a:p>
            <a:r>
              <a:rPr lang="en-US" dirty="0"/>
              <a:t>   </a:t>
            </a:r>
            <a:r>
              <a:rPr lang="en-US" dirty="0" err="1"/>
              <a:t>wasRetaken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StudentNameRecord</a:t>
            </a:r>
            <a:r>
              <a:rPr lang="en-US" dirty="0"/>
              <a:t> {</a:t>
            </a:r>
          </a:p>
          <a:p>
            <a:r>
              <a:rPr lang="en-US" dirty="0"/>
              <a:t>first</a:t>
            </a:r>
          </a:p>
          <a:p>
            <a:r>
              <a:rPr lang="en-US" dirty="0"/>
              <a:t>middle</a:t>
            </a:r>
          </a:p>
          <a:p>
            <a:r>
              <a:rPr lang="en-US" dirty="0"/>
              <a:t>last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StudentPhoneRecord</a:t>
            </a:r>
            <a:r>
              <a:rPr lang="en-US" dirty="0"/>
              <a:t> {</a:t>
            </a:r>
          </a:p>
          <a:p>
            <a:r>
              <a:rPr lang="en-US" dirty="0" err="1"/>
              <a:t>areaCode</a:t>
            </a:r>
            <a:endParaRPr lang="en-US" dirty="0"/>
          </a:p>
          <a:p>
            <a:r>
              <a:rPr lang="en-US" dirty="0" err="1"/>
              <a:t>localNumber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GradeRecord</a:t>
            </a:r>
            <a:r>
              <a:rPr lang="en-US" dirty="0"/>
              <a:t> -&gt; "*" </a:t>
            </a:r>
            <a:r>
              <a:rPr lang="en-US" dirty="0" err="1"/>
              <a:t>CourseGrade</a:t>
            </a:r>
            <a:r>
              <a:rPr lang="en-US" dirty="0"/>
              <a:t> </a:t>
            </a:r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Student -&gt; </a:t>
            </a:r>
            <a:r>
              <a:rPr lang="en-US" dirty="0" err="1"/>
              <a:t>StudentNameRecord</a:t>
            </a:r>
            <a:r>
              <a:rPr lang="en-US" dirty="0"/>
              <a:t> </a:t>
            </a:r>
          </a:p>
          <a:p>
            <a:r>
              <a:rPr lang="en-US" dirty="0"/>
              <a:t>Student -&gt; </a:t>
            </a:r>
            <a:r>
              <a:rPr lang="en-US" dirty="0" err="1"/>
              <a:t>StudentPhoneRecord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</a:t>
            </a:r>
            <a:r>
              <a:rPr lang="en-US" baseline="0" dirty="0"/>
              <a:t> way to remember: </a:t>
            </a:r>
          </a:p>
          <a:p>
            <a:r>
              <a:rPr lang="en-US" baseline="0" dirty="0"/>
              <a:t>H for High </a:t>
            </a:r>
            <a:r>
              <a:rPr lang="en-US" baseline="0" dirty="0" err="1"/>
              <a:t>coHesion</a:t>
            </a:r>
            <a:endParaRPr lang="en-US" baseline="0" dirty="0"/>
          </a:p>
          <a:p>
            <a:r>
              <a:rPr lang="en-US" baseline="0" dirty="0"/>
              <a:t>L for Low </a:t>
            </a:r>
            <a:r>
              <a:rPr lang="en-US" baseline="0" dirty="0" err="1"/>
              <a:t>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these two object</a:t>
            </a:r>
            <a:r>
              <a:rPr lang="en-US" baseline="0" dirty="0"/>
              <a:t> ought to be of same class?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startuml</a:t>
            </a:r>
            <a:endParaRPr lang="en-US" baseline="0" dirty="0"/>
          </a:p>
          <a:p>
            <a:r>
              <a:rPr lang="en-US" baseline="0" dirty="0" err="1"/>
              <a:t>skinparam</a:t>
            </a:r>
            <a:r>
              <a:rPr lang="en-US" baseline="0" dirty="0"/>
              <a:t> style </a:t>
            </a:r>
            <a:r>
              <a:rPr lang="en-US" baseline="0" dirty="0" err="1"/>
              <a:t>strictuml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class A {</a:t>
            </a:r>
          </a:p>
          <a:p>
            <a:r>
              <a:rPr lang="en-US" baseline="0" dirty="0"/>
              <a:t>   name</a:t>
            </a:r>
          </a:p>
          <a:p>
            <a:r>
              <a:rPr lang="en-US" baseline="0" dirty="0"/>
              <a:t>   </a:t>
            </a:r>
            <a:r>
              <a:rPr lang="en-US" baseline="0" dirty="0" err="1"/>
              <a:t>computeDistanceForB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r>
              <a:rPr lang="en-US" baseline="0" dirty="0"/>
              <a:t>class B {</a:t>
            </a:r>
          </a:p>
          <a:p>
            <a:r>
              <a:rPr lang="en-US" baseline="0" dirty="0"/>
              <a:t>  x</a:t>
            </a:r>
          </a:p>
          <a:p>
            <a:r>
              <a:rPr lang="en-US" baseline="0" dirty="0"/>
              <a:t>  y</a:t>
            </a:r>
          </a:p>
          <a:p>
            <a:r>
              <a:rPr lang="en-US" baseline="0" dirty="0"/>
              <a:t>  z</a:t>
            </a:r>
          </a:p>
          <a:p>
            <a:r>
              <a:rPr lang="en-US" baseline="0" dirty="0"/>
              <a:t>  distance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doSetup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  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setDistance</a:t>
            </a:r>
            <a:r>
              <a:rPr lang="en-US" baseline="0" dirty="0"/>
              <a:t>(d)</a:t>
            </a:r>
          </a:p>
          <a:p>
            <a:r>
              <a:rPr lang="en-US" baseline="0" dirty="0"/>
              <a:t>  display()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A-&gt; B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students 3-4 minutes to come up with 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with a group of 2-3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 to the students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they have one design, to try to do a different design with 1 more or 1 less class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follow the slides to walk through examples of each design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identifying coupling/cohesion levels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low (ZERO),    (good!)</a:t>
            </a:r>
          </a:p>
          <a:p>
            <a:r>
              <a:rPr lang="en-US" dirty="0"/>
              <a:t>Cohesion low                 (VERY BAD!)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studentIdToName</a:t>
            </a:r>
            <a:r>
              <a:rPr lang="en-US" dirty="0"/>
              <a:t> : Map&lt;Integer, String&gt;</a:t>
            </a:r>
          </a:p>
          <a:p>
            <a:r>
              <a:rPr lang="en-US" dirty="0"/>
              <a:t>   </a:t>
            </a:r>
            <a:r>
              <a:rPr lang="en-US" dirty="0" err="1"/>
              <a:t>studentIdToPhone</a:t>
            </a:r>
            <a:r>
              <a:rPr lang="en-US" dirty="0"/>
              <a:t> : Map&lt;Integer, Integer&gt;</a:t>
            </a:r>
          </a:p>
          <a:p>
            <a:r>
              <a:rPr lang="en-US" dirty="0"/>
              <a:t>   </a:t>
            </a:r>
            <a:r>
              <a:rPr lang="en-US" dirty="0" err="1"/>
              <a:t>studentIdToGrades</a:t>
            </a:r>
            <a:r>
              <a:rPr lang="en-US" dirty="0"/>
              <a:t>: Map&lt;Integer, Map&lt;String, Double&gt;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</a:t>
            </a:r>
            <a:r>
              <a:rPr lang="en-US" baseline="0" dirty="0"/>
              <a:t> HIGH  (BAD!)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Cohesion </a:t>
            </a:r>
            <a:r>
              <a:rPr lang="en-US" dirty="0"/>
              <a:t>somewhat LOW  (better than before!)</a:t>
            </a:r>
          </a:p>
          <a:p>
            <a:endParaRPr lang="en-US" dirty="0"/>
          </a:p>
          <a:p>
            <a:r>
              <a:rPr lang="en-US" dirty="0"/>
              <a:t>Ask students: IS EVERYTHING NEEDED HERE?</a:t>
            </a:r>
          </a:p>
          <a:p>
            <a:r>
              <a:rPr lang="en-US" dirty="0"/>
              <a:t>NO: Student does not need a </a:t>
            </a:r>
            <a:r>
              <a:rPr lang="en-US" dirty="0" err="1"/>
              <a:t>SchoolMain</a:t>
            </a:r>
            <a:r>
              <a:rPr lang="en-US" dirty="0"/>
              <a:t> to allow functionality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Student-&gt;  </a:t>
            </a:r>
            <a:r>
              <a:rPr lang="en-US" dirty="0" err="1"/>
              <a:t>SchoolMain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OK (Better! At least Student doesn’t have a </a:t>
            </a:r>
            <a:r>
              <a:rPr lang="en-US" dirty="0" err="1"/>
              <a:t>SchoolMain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OK somewhat low (higher than before)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ExampleDesignProblems" TargetMode="External"/><Relationship Id="rId2" Type="http://schemas.openxmlformats.org/officeDocument/2006/relationships/hyperlink" Target="https://github.com/RHIT-CSSE/csse220/tree/master/Homework/DesignProbl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229600" cy="1874837"/>
          </a:xfrm>
        </p:spPr>
        <p:txBody>
          <a:bodyPr>
            <a:normAutofit fontScale="47500" lnSpcReduction="20000"/>
          </a:bodyPr>
          <a:lstStyle/>
          <a:p>
            <a:pPr marR="0" eaLnBrk="1" hangingPunct="1">
              <a:lnSpc>
                <a:spcPct val="90000"/>
              </a:lnSpc>
            </a:pPr>
            <a:endParaRPr lang="en-US" sz="6000" dirty="0"/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Object Oriented Design Principle #4: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Minimizing Dependencies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Coupling and Cohesion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Lots of dependencies </a:t>
            </a:r>
            <a:r>
              <a:rPr lang="en-US" dirty="0">
                <a:sym typeface="Wingdings"/>
              </a:rPr>
              <a:t> high coupling</a:t>
            </a:r>
          </a:p>
          <a:p>
            <a:pPr marL="285750" indent="-285750"/>
            <a:r>
              <a:rPr lang="en-US" dirty="0">
                <a:sym typeface="Wingdings"/>
              </a:rPr>
              <a:t>Few dependencies  low coupling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2743200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2744788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762000" y="5356364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3600" dirty="0"/>
              <a:t>How hard will it be to change code with:</a:t>
            </a:r>
          </a:p>
          <a:p>
            <a:pPr marL="285750" indent="-285750"/>
            <a:r>
              <a:rPr lang="en-US" sz="3600" dirty="0"/>
              <a:t>High coupling?   Low coupling?</a:t>
            </a:r>
          </a:p>
        </p:txBody>
      </p:sp>
    </p:spTree>
    <p:extLst>
      <p:ext uri="{BB962C8B-B14F-4D97-AF65-F5344CB8AC3E}">
        <p14:creationId xmlns:p14="http://schemas.microsoft.com/office/powerpoint/2010/main" val="263095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/>
              </a:rPr>
              <a:t>Note: </a:t>
            </a:r>
          </a:p>
          <a:p>
            <a:r>
              <a:rPr lang="en-US" dirty="0">
                <a:sym typeface="Wingdings"/>
              </a:rPr>
              <a:t>“essential” dependencies cannot be eliminated</a:t>
            </a:r>
          </a:p>
          <a:p>
            <a:r>
              <a:rPr lang="en-US" dirty="0">
                <a:sym typeface="Wingdings"/>
              </a:rPr>
              <a:t>if they are eliminated, then functionality fails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3579812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3581400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62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 our design job carefully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&amp; Conquer - Break our larger problem into several classes</a:t>
            </a:r>
          </a:p>
          <a:p>
            <a:r>
              <a:rPr lang="en-US" dirty="0"/>
              <a:t>Each of these classes will do one thing well (i.e., they will have </a:t>
            </a:r>
            <a:r>
              <a:rPr lang="en-US" b="1" i="1" dirty="0"/>
              <a:t>high cohesion</a:t>
            </a:r>
            <a:r>
              <a:rPr lang="en-US" dirty="0"/>
              <a:t>)</a:t>
            </a:r>
          </a:p>
          <a:p>
            <a:r>
              <a:rPr lang="en-US" dirty="0"/>
              <a:t>Our classes will only need to depend on each other in specific, highly limited  essential ways (i.e., they will have </a:t>
            </a:r>
            <a:r>
              <a:rPr lang="en-US" b="1" i="1" dirty="0"/>
              <a:t>low coupling</a:t>
            </a:r>
            <a:r>
              <a:rPr lang="en-US" dirty="0"/>
              <a:t>).  </a:t>
            </a:r>
          </a:p>
          <a:p>
            <a:r>
              <a:rPr lang="en-US" dirty="0"/>
              <a:t>Many classes won’t even “know” of most of the other classes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2666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  <a:p>
            <a:pPr lvl="1"/>
            <a:r>
              <a:rPr lang="en-US" dirty="0"/>
              <a:t>School/Student Design problem example</a:t>
            </a:r>
          </a:p>
          <a:p>
            <a:pPr lvl="1"/>
            <a:r>
              <a:rPr lang="en-US" dirty="0"/>
              <a:t>How do Coupling and Cohesion vary with increasing # of classes?</a:t>
            </a:r>
          </a:p>
        </p:txBody>
      </p:sp>
    </p:spTree>
    <p:extLst>
      <p:ext uri="{BB962C8B-B14F-4D97-AF65-F5344CB8AC3E}">
        <p14:creationId xmlns:p14="http://schemas.microsoft.com/office/powerpoint/2010/main" val="344420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/>
              <a:t>Imagine that you’re writing code to manage a school’s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Things your design should accommodate:</a:t>
            </a:r>
          </a:p>
          <a:p>
            <a:r>
              <a:rPr lang="en-US" dirty="0"/>
              <a:t>Handle adding or removing students from the school</a:t>
            </a:r>
          </a:p>
          <a:p>
            <a:r>
              <a:rPr lang="en-US" dirty="0"/>
              <a:t>Students should have a name, phone number, and grades for specific courses (can use a </a:t>
            </a:r>
            <a:r>
              <a:rPr lang="en-US" dirty="0" err="1"/>
              <a:t>courseId</a:t>
            </a:r>
            <a:r>
              <a:rPr lang="en-US" dirty="0"/>
              <a:t> String)</a:t>
            </a:r>
          </a:p>
          <a:p>
            <a:r>
              <a:rPr lang="en-US" dirty="0"/>
              <a:t>Setting the individual course grades for a particular student</a:t>
            </a:r>
          </a:p>
          <a:p>
            <a:r>
              <a:rPr lang="en-US" dirty="0"/>
              <a:t>Compute the average GPA of all the students in the school</a:t>
            </a:r>
          </a:p>
          <a:p>
            <a:r>
              <a:rPr lang="en-US" dirty="0"/>
              <a:t>Sort the students by last name to print out a report of students and GPA</a:t>
            </a:r>
          </a:p>
          <a:p>
            <a:pPr marL="0" indent="0">
              <a:buNone/>
            </a:pPr>
            <a:r>
              <a:rPr lang="en-US" dirty="0"/>
              <a:t>Discuss and come up with a design with those near you.  How many classes does your system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40EB7F-AE6D-4C95-AF5B-8C098754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29620"/>
            <a:ext cx="3189157" cy="12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class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549032" cy="29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EEECD7-8AE0-40FA-A854-976213D8B6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2050" name="Picture 2" descr="PlantUML diagra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6" y="2209800"/>
            <a:ext cx="8525674" cy="18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5B85081-F48E-4CDE-B701-6A15ED0C2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307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8153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40DC79-6BB1-4D79-A42C-BA0C815A1D87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2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3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4" y="1905000"/>
            <a:ext cx="857813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797BD1-D142-4E9B-ACFE-4BF85D1A5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 improved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5" y="2209800"/>
            <a:ext cx="8934585" cy="13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FCB5FE8-C8A0-469F-8068-D94EAE993C59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 – </a:t>
            </a:r>
            <a:r>
              <a:rPr lang="en-US" b="1" i="1" dirty="0"/>
              <a:t>Coupling and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Minimize dependencies</a:t>
            </a:r>
            <a:r>
              <a:rPr lang="en-US" dirty="0"/>
              <a:t> between objects when it does not disrupt usability or extendibility</a:t>
            </a:r>
          </a:p>
          <a:p>
            <a:pPr lvl="1" fontAlgn="base"/>
            <a:r>
              <a:rPr lang="en-US" dirty="0"/>
              <a:t>If you can see a simpler design that works, use it</a:t>
            </a:r>
          </a:p>
          <a:p>
            <a:pPr lvl="1" fontAlgn="base"/>
            <a:r>
              <a:rPr lang="en-US" dirty="0"/>
              <a:t>But if you can’t see a simpler design than the one that you have, at least ensure that you:</a:t>
            </a:r>
          </a:p>
          <a:p>
            <a:pPr lvl="2" fontAlgn="base"/>
            <a:r>
              <a:rPr lang="en-US" sz="2800" dirty="0"/>
              <a:t>Tell don't ask</a:t>
            </a:r>
          </a:p>
          <a:p>
            <a:pPr lvl="2" fontAlgn="base"/>
            <a:r>
              <a:rPr lang="en-US" sz="2800" dirty="0"/>
              <a:t>Don't have message chains</a:t>
            </a:r>
          </a:p>
          <a:p>
            <a:pPr lvl="2" fontAlgn="base"/>
            <a:endParaRPr lang="en-US" sz="2800" dirty="0"/>
          </a:p>
          <a:p>
            <a:pPr fontAlgn="base"/>
            <a:r>
              <a:rPr lang="en-US" sz="3600" dirty="0"/>
              <a:t>Now two related terms: </a:t>
            </a:r>
          </a:p>
          <a:p>
            <a:pPr lvl="1" fontAlgn="base"/>
            <a:r>
              <a:rPr lang="en-US" sz="3200" dirty="0"/>
              <a:t>coupling</a:t>
            </a:r>
          </a:p>
          <a:p>
            <a:pPr lvl="1" fontAlgn="base"/>
            <a:r>
              <a:rPr lang="en-US" sz="3200" dirty="0"/>
              <a:t>cohesion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18210D-FE56-4B43-9726-54B228AF6302}"/>
              </a:ext>
            </a:extLst>
          </p:cNvPr>
          <p:cNvSpPr/>
          <p:nvPr/>
        </p:nvSpPr>
        <p:spPr>
          <a:xfrm>
            <a:off x="152400" y="4419600"/>
            <a:ext cx="80010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…6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356"/>
            <a:ext cx="9144000" cy="12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6F0462-8419-47F0-8D76-B5184F835F26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0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92" y="1537364"/>
            <a:ext cx="8229600" cy="4525963"/>
          </a:xfrm>
        </p:spPr>
        <p:txBody>
          <a:bodyPr/>
          <a:lstStyle/>
          <a:p>
            <a:r>
              <a:rPr lang="en-US" dirty="0"/>
              <a:t>Cohesion makes us want: </a:t>
            </a:r>
          </a:p>
          <a:p>
            <a:pPr lvl="1"/>
            <a:r>
              <a:rPr lang="en-US" dirty="0"/>
              <a:t>Many smaller classes</a:t>
            </a:r>
          </a:p>
          <a:p>
            <a:pPr lvl="1"/>
            <a:r>
              <a:rPr lang="en-US" dirty="0"/>
              <a:t>Each does one thing well</a:t>
            </a:r>
          </a:p>
          <a:p>
            <a:r>
              <a:rPr lang="en-US" dirty="0"/>
              <a:t>If classes are too small</a:t>
            </a:r>
          </a:p>
          <a:p>
            <a:pPr lvl="1"/>
            <a:r>
              <a:rPr lang="en-US" dirty="0"/>
              <a:t>Tend to need to </a:t>
            </a:r>
            <a:br>
              <a:rPr lang="en-US" dirty="0"/>
            </a:br>
            <a:r>
              <a:rPr lang="en-US" dirty="0"/>
              <a:t>depend on each other</a:t>
            </a:r>
          </a:p>
          <a:p>
            <a:pPr lvl="1"/>
            <a:r>
              <a:rPr lang="en-US" dirty="0"/>
              <a:t>Coupling rises</a:t>
            </a:r>
          </a:p>
          <a:p>
            <a:r>
              <a:rPr lang="en-US" dirty="0"/>
              <a:t>Want “Goldilocks”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EAE21-ED8F-4A3E-A90B-7DEC5CEA7BA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51FEE8-4995-4F7B-A941-12763EEB19D2}"/>
              </a:ext>
            </a:extLst>
          </p:cNvPr>
          <p:cNvSpPr/>
          <p:nvPr/>
        </p:nvSpPr>
        <p:spPr>
          <a:xfrm>
            <a:off x="5181600" y="5410200"/>
            <a:ext cx="37338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73419-F056-B71C-4085-8E1FD6317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5" t="6013" r="12505" b="6673"/>
          <a:stretch/>
        </p:blipFill>
        <p:spPr>
          <a:xfrm>
            <a:off x="4982672" y="1009031"/>
            <a:ext cx="4131655" cy="36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6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DesignProblems3 is due soon!</a:t>
            </a:r>
          </a:p>
          <a:p>
            <a:pPr lvl="1"/>
            <a:r>
              <a:rPr lang="en-US" dirty="0"/>
              <a:t>Check schedule page</a:t>
            </a:r>
          </a:p>
          <a:p>
            <a:r>
              <a:rPr lang="en-US" dirty="0" err="1">
                <a:hlinkClick r:id="rId2"/>
              </a:rPr>
              <a:t>DesignProblems</a:t>
            </a:r>
            <a:r>
              <a:rPr lang="en-US" dirty="0"/>
              <a:t> Homework Page</a:t>
            </a:r>
          </a:p>
          <a:p>
            <a:r>
              <a:rPr lang="en-US" b="1" dirty="0"/>
              <a:t>Example Problems:</a:t>
            </a:r>
          </a:p>
          <a:p>
            <a:pPr lvl="1"/>
            <a:r>
              <a:rPr lang="en-US" dirty="0">
                <a:hlinkClick r:id="rId3"/>
              </a:rPr>
              <a:t>Here are a set of design problems for you to practice on your own</a:t>
            </a:r>
            <a:r>
              <a:rPr lang="en-US" dirty="0"/>
              <a:t>. In addition, there is a solution with commentary and good designs to compare with the designs you produce on your 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 Terms: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/>
              <a:t>3 essential terms</a:t>
            </a:r>
          </a:p>
          <a:p>
            <a:pPr lvl="1"/>
            <a:r>
              <a:rPr lang="en-US" dirty="0"/>
              <a:t>Encapsulation  (done- previously covered)</a:t>
            </a:r>
          </a:p>
          <a:p>
            <a:pPr lvl="1"/>
            <a:r>
              <a:rPr lang="en-US" dirty="0"/>
              <a:t>Coupling</a:t>
            </a:r>
          </a:p>
          <a:p>
            <a:pPr lvl="1"/>
            <a:r>
              <a:rPr lang="en-US" dirty="0"/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4758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terms you need to memorize</a:t>
            </a:r>
          </a:p>
          <a:p>
            <a:r>
              <a:rPr lang="en-US" dirty="0"/>
              <a:t>Good designs have: </a:t>
            </a:r>
          </a:p>
          <a:p>
            <a:pPr lvl="1"/>
            <a:r>
              <a:rPr lang="en-US" u="sng" dirty="0">
                <a:solidFill>
                  <a:srgbClr val="0070C0"/>
                </a:solidFill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igh </a:t>
            </a:r>
            <a:r>
              <a:rPr lang="en-US" dirty="0" err="1">
                <a:solidFill>
                  <a:srgbClr val="0070C0"/>
                </a:solidFill>
              </a:rPr>
              <a:t>co</a:t>
            </a:r>
            <a:r>
              <a:rPr lang="en-US" u="sng" dirty="0" err="1">
                <a:solidFill>
                  <a:srgbClr val="0070C0"/>
                </a:solidFill>
              </a:rPr>
              <a:t>H</a:t>
            </a:r>
            <a:r>
              <a:rPr lang="en-US" dirty="0" err="1">
                <a:solidFill>
                  <a:srgbClr val="0070C0"/>
                </a:solidFill>
              </a:rPr>
              <a:t>esion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u="sng" dirty="0">
                <a:solidFill>
                  <a:srgbClr val="0070C0"/>
                </a:solidFill>
              </a:rPr>
              <a:t>L</a:t>
            </a:r>
            <a:r>
              <a:rPr lang="en-US" dirty="0">
                <a:solidFill>
                  <a:srgbClr val="0070C0"/>
                </a:solidFill>
              </a:rPr>
              <a:t>ow </a:t>
            </a:r>
            <a:r>
              <a:rPr lang="en-US" dirty="0" err="1">
                <a:solidFill>
                  <a:srgbClr val="0070C0"/>
                </a:solidFill>
              </a:rPr>
              <a:t>coup</a:t>
            </a:r>
            <a:r>
              <a:rPr lang="en-US" u="sng" dirty="0" err="1">
                <a:solidFill>
                  <a:srgbClr val="0070C0"/>
                </a:solidFill>
              </a:rPr>
              <a:t>L</a:t>
            </a:r>
            <a:r>
              <a:rPr lang="en-US" dirty="0" err="1">
                <a:solidFill>
                  <a:srgbClr val="0070C0"/>
                </a:solidFill>
              </a:rPr>
              <a:t>ing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Consider the opposite:</a:t>
            </a:r>
          </a:p>
          <a:p>
            <a:r>
              <a:rPr lang="en-US" dirty="0">
                <a:solidFill>
                  <a:srgbClr val="FF0000"/>
                </a:solidFill>
              </a:rPr>
              <a:t>Low cohesion </a:t>
            </a:r>
            <a:r>
              <a:rPr lang="en-US" dirty="0"/>
              <a:t>means that you have a small number of really large classes that do too much stuff (</a:t>
            </a:r>
            <a:r>
              <a:rPr lang="en-US" dirty="0">
                <a:highlight>
                  <a:srgbClr val="FFFF00"/>
                </a:highlight>
              </a:rPr>
              <a:t>i.e., do more than one thing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High coupling </a:t>
            </a:r>
            <a:r>
              <a:rPr lang="en-US" dirty="0"/>
              <a:t>means you have many classes that depend (</a:t>
            </a:r>
            <a:r>
              <a:rPr lang="en-US" dirty="0">
                <a:highlight>
                  <a:srgbClr val="FFFF00"/>
                </a:highlight>
              </a:rPr>
              <a:t>“know”</a:t>
            </a:r>
            <a:r>
              <a:rPr lang="en-US" dirty="0"/>
              <a:t>) too much on each other</a:t>
            </a:r>
          </a:p>
        </p:txBody>
      </p:sp>
    </p:spTree>
    <p:extLst>
      <p:ext uri="{BB962C8B-B14F-4D97-AF65-F5344CB8AC3E}">
        <p14:creationId xmlns:p14="http://schemas.microsoft.com/office/powerpoint/2010/main" val="9066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603480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603480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6096000"/>
            <a:ext cx="624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 that in both these classes I’ve omitted the fields for clarity</a:t>
            </a:r>
          </a:p>
        </p:txBody>
      </p:sp>
    </p:spTree>
    <p:extLst>
      <p:ext uri="{BB962C8B-B14F-4D97-AF65-F5344CB8AC3E}">
        <p14:creationId xmlns:p14="http://schemas.microsoft.com/office/powerpoint/2010/main" val="17718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373868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373868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4B8E27-20FC-4304-BE2A-0B91056F4CE9}"/>
              </a:ext>
            </a:extLst>
          </p:cNvPr>
          <p:cNvSpPr txBox="1"/>
          <p:nvPr/>
        </p:nvSpPr>
        <p:spPr>
          <a:xfrm>
            <a:off x="5486400" y="4173140"/>
            <a:ext cx="2169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GameRunner</a:t>
            </a:r>
            <a:r>
              <a:rPr lang="en-US" dirty="0"/>
              <a:t> does: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damage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 etc.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BC8549-F505-4C09-95B3-166DDD5CBC68}"/>
              </a:ext>
            </a:extLst>
          </p:cNvPr>
          <p:cNvSpPr/>
          <p:nvPr/>
        </p:nvSpPr>
        <p:spPr>
          <a:xfrm>
            <a:off x="5334000" y="4173140"/>
            <a:ext cx="2514600" cy="1934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0DBE2-1560-45F4-8053-053E746498A7}"/>
              </a:ext>
            </a:extLst>
          </p:cNvPr>
          <p:cNvCxnSpPr/>
          <p:nvPr/>
        </p:nvCxnSpPr>
        <p:spPr>
          <a:xfrm flipH="1" flipV="1">
            <a:off x="4343400" y="4460796"/>
            <a:ext cx="990600" cy="3514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5CA955C-5399-BF4E-A846-773D7A26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1105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(Good)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 class should represent a single concept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All of of the class's interface features should be closely related to the single concept that the class represents.  Such a class is said to be </a:t>
            </a:r>
            <a:r>
              <a:rPr lang="en-US" i="1" dirty="0"/>
              <a:t>cohesive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Your textbook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to coupling...</a:t>
            </a:r>
          </a:p>
        </p:txBody>
      </p:sp>
    </p:spTree>
    <p:extLst>
      <p:ext uri="{BB962C8B-B14F-4D97-AF65-F5344CB8AC3E}">
        <p14:creationId xmlns:p14="http://schemas.microsoft.com/office/powerpoint/2010/main" val="662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(Bad)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12357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//do setup must be called first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.myB.doSetup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(1, 2, 3);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//now we compute the parameter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distance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computeDistanceForB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(0,0,0);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.myB.setDistance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 distance 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//finally we display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.myB.display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Coupling is when </a:t>
            </a:r>
            <a:r>
              <a:rPr lang="en-US" sz="2800" dirty="0">
                <a:solidFill>
                  <a:srgbClr val="F79646"/>
                </a:solidFill>
              </a:rPr>
              <a:t>one object depends strongly on another</a:t>
            </a:r>
          </a:p>
        </p:txBody>
      </p:sp>
      <p:pic>
        <p:nvPicPr>
          <p:cNvPr id="7174" name="Picture 6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5684729" cy="26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22" y="152400"/>
            <a:ext cx="8229600" cy="2470210"/>
          </a:xfrm>
        </p:spPr>
        <p:txBody>
          <a:bodyPr>
            <a:noAutofit/>
          </a:bodyPr>
          <a:lstStyle/>
          <a:p>
            <a:r>
              <a:rPr lang="en-US" sz="2800" dirty="0"/>
              <a:t>Note that in this design, </a:t>
            </a:r>
            <a:r>
              <a:rPr lang="en-US" sz="2800" dirty="0" err="1"/>
              <a:t>GameRunner</a:t>
            </a:r>
            <a:r>
              <a:rPr lang="en-US" sz="2800" dirty="0"/>
              <a:t> probably had many objects of the image class, but Image does not know the </a:t>
            </a:r>
            <a:r>
              <a:rPr lang="en-US" sz="2800" dirty="0" err="1"/>
              <a:t>GameRunner</a:t>
            </a:r>
            <a:r>
              <a:rPr lang="en-US" sz="2800" dirty="0"/>
              <a:t> class even exists.  That’s </a:t>
            </a:r>
            <a:r>
              <a:rPr lang="en-US" sz="2800" dirty="0">
                <a:highlight>
                  <a:srgbClr val="FFFF00"/>
                </a:highlight>
              </a:rPr>
              <a:t>a sign of low coupling</a:t>
            </a:r>
            <a:r>
              <a:rPr lang="en-US" sz="2800" dirty="0"/>
              <a:t> between Image and </a:t>
            </a:r>
            <a:r>
              <a:rPr lang="en-US" sz="2800" dirty="0" err="1"/>
              <a:t>GameRunner</a:t>
            </a:r>
            <a:r>
              <a:rPr lang="en-US" sz="28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2927410"/>
            <a:ext cx="3886200" cy="3416320"/>
            <a:chOff x="457200" y="2209800"/>
            <a:chExt cx="3886200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2209800"/>
              <a:ext cx="3886200" cy="3416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GameRunner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main(</a:t>
              </a:r>
              <a:r>
                <a:rPr lang="en-US" dirty="0" err="1"/>
                <a:t>args:String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loadLevel</a:t>
              </a:r>
              <a:r>
                <a:rPr lang="en-US" dirty="0"/>
                <a:t>(</a:t>
              </a:r>
              <a:r>
                <a:rPr lang="en-US" dirty="0" err="1"/>
                <a:t>levelName:String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moveEnemies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drawLevel</a:t>
              </a:r>
              <a:r>
                <a:rPr lang="en-US" dirty="0"/>
                <a:t>(g:Graphics2D)</a:t>
              </a:r>
            </a:p>
            <a:p>
              <a:r>
                <a:rPr lang="en-US" dirty="0" err="1"/>
                <a:t>computeScore</a:t>
              </a:r>
              <a:r>
                <a:rPr lang="en-US" dirty="0"/>
                <a:t>():</a:t>
              </a:r>
              <a:r>
                <a:rPr lang="en-US" dirty="0" err="1"/>
                <a:t>int</a:t>
              </a:r>
              <a:endParaRPr lang="en-US" dirty="0"/>
            </a:p>
            <a:p>
              <a:r>
                <a:rPr lang="en-US" dirty="0" err="1"/>
                <a:t>computeEnemyDamage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handlePlayerInput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doPowerups</a:t>
              </a:r>
              <a:r>
                <a:rPr lang="en-US" dirty="0"/>
                <a:t>(…)</a:t>
              </a:r>
            </a:p>
            <a:p>
              <a:r>
                <a:rPr lang="en-US" dirty="0" err="1"/>
                <a:t>runCutscene</a:t>
              </a:r>
              <a:r>
                <a:rPr lang="en-US" dirty="0"/>
                <a:t>(</a:t>
              </a:r>
              <a:r>
                <a:rPr lang="en-US" dirty="0" err="1"/>
                <a:t>cutsceneName:String</a:t>
              </a:r>
              <a:r>
                <a:rPr lang="en-US" dirty="0"/>
                <a:t>)</a:t>
              </a:r>
            </a:p>
            <a:p>
              <a:r>
                <a:rPr lang="en-US" dirty="0"/>
                <a:t>//some more stuff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800600" y="3896906"/>
            <a:ext cx="3886200" cy="1477328"/>
            <a:chOff x="4876800" y="2209800"/>
            <a:chExt cx="3886200" cy="1477328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2209800"/>
              <a:ext cx="3886200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</a:t>
              </a:r>
            </a:p>
            <a:p>
              <a:endParaRPr lang="en-US" dirty="0"/>
            </a:p>
            <a:p>
              <a:r>
                <a:rPr lang="en-US" dirty="0" err="1"/>
                <a:t>loadImageFile</a:t>
              </a:r>
              <a:r>
                <a:rPr lang="en-US" dirty="0"/>
                <a:t>(</a:t>
              </a:r>
              <a:r>
                <a:rPr lang="en-US" dirty="0" err="1"/>
                <a:t>filename:String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setPosition</a:t>
              </a:r>
              <a:r>
                <a:rPr lang="en-US" dirty="0"/>
                <a:t>(</a:t>
              </a:r>
              <a:r>
                <a:rPr lang="en-US" dirty="0" err="1"/>
                <a:t>x:int,y:int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drawImage</a:t>
              </a:r>
              <a:r>
                <a:rPr lang="en-US" dirty="0"/>
                <a:t>(g:Graphics2D)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8768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768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5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759BD-BCA8-44A8-B40A-6EE252078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859F2F-4CBB-4C09-B2D6-3077EC1C6F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80F753-D13C-4194-9F10-72128136EC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12751</TotalTime>
  <Words>1924</Words>
  <Application>Microsoft Office PowerPoint</Application>
  <PresentationFormat>On-screen Show (4:3)</PresentationFormat>
  <Paragraphs>476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CSSE 220</vt:lpstr>
      <vt:lpstr>Today’s topic – Coupling and Cohesion</vt:lpstr>
      <vt:lpstr>Object Oriented Design Terms:</vt:lpstr>
      <vt:lpstr>Coupling and Cohesion</vt:lpstr>
      <vt:lpstr>Imagine I want to make a Video Game.  Here are two classes in my design.  Which is more cohesive? high cohesion = better design</vt:lpstr>
      <vt:lpstr>Imagine I want to make a Video Game.  Here are two classes in my design.  Which is more cohesive? high cohesion = better design</vt:lpstr>
      <vt:lpstr>Cohesion (Good)</vt:lpstr>
      <vt:lpstr>Coupling (Bad)</vt:lpstr>
      <vt:lpstr>Note that in this design, GameRunner probably had many objects of the image class, but Image does not know the GameRunner class even exists.  That’s a sign of low coupling between Image and GameRunner.</vt:lpstr>
      <vt:lpstr>Coupling – UML Diagrams</vt:lpstr>
      <vt:lpstr>Coupling – UML Diagrams</vt:lpstr>
      <vt:lpstr>If we do our design job carefully</vt:lpstr>
      <vt:lpstr>Final Example</vt:lpstr>
      <vt:lpstr>Imagine that you’re writing code to manage a school’s students</vt:lpstr>
      <vt:lpstr>1 class solution</vt:lpstr>
      <vt:lpstr>2 class solution</vt:lpstr>
      <vt:lpstr>2 class solution</vt:lpstr>
      <vt:lpstr>3 classes</vt:lpstr>
      <vt:lpstr>3 classes improved</vt:lpstr>
      <vt:lpstr>…6 classes</vt:lpstr>
      <vt:lpstr>Note that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Ludden, Ian G</cp:lastModifiedBy>
  <cp:revision>248</cp:revision>
  <cp:lastPrinted>2016-09-28T11:28:01Z</cp:lastPrinted>
  <dcterms:created xsi:type="dcterms:W3CDTF">2013-12-22T20:42:02Z</dcterms:created>
  <dcterms:modified xsi:type="dcterms:W3CDTF">2023-08-11T18:31:04Z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