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4" r:id="rId5"/>
    <p:sldId id="422" r:id="rId6"/>
    <p:sldId id="435" r:id="rId7"/>
    <p:sldId id="423" r:id="rId8"/>
    <p:sldId id="424" r:id="rId9"/>
    <p:sldId id="425" r:id="rId10"/>
    <p:sldId id="43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 A" initials="YJ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8"/>
    <p:restoredTop sz="87483"/>
  </p:normalViewPr>
  <p:slideViewPr>
    <p:cSldViewPr snapToGrid="0">
      <p:cViewPr varScale="1">
        <p:scale>
          <a:sx n="97" d="100"/>
          <a:sy n="97" d="100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2F4A-6994-3A49-9461-EE810FAF072D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AD104-BF47-5C46-8BC3-3E27F8E4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0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74350-B736-4AC1-A1E7-19777DF1B0E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22A93-4968-4B29-BB16-64A77825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EE6D3C-5914-49B3-8B90-EF6D0ACD5512}" type="slidenum">
              <a:rPr lang="en-US" smtClean="0">
                <a:latin typeface="Calibri" pitchFamily="-106" charset="0"/>
              </a:rPr>
              <a:pPr/>
              <a:t>1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485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Animation</a:t>
            </a:r>
            <a:r>
              <a:rPr lang="en-US" baseline="0" dirty="0"/>
              <a:t> for the two major 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27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Hopefully they will come up with at least two ideas:</a:t>
            </a:r>
          </a:p>
          <a:p>
            <a:pPr marL="228600" indent="-228600">
              <a:buAutoNum type="arabicPeriod"/>
            </a:pPr>
            <a:r>
              <a:rPr lang="en-US"/>
              <a:t>Makes it less convenient to know what functions exist</a:t>
            </a:r>
          </a:p>
          <a:p>
            <a:pPr marL="228600" indent="-228600">
              <a:buAutoNum type="arabicPeriod"/>
            </a:pPr>
            <a:r>
              <a:rPr lang="en-US"/>
              <a:t>Stuck</a:t>
            </a:r>
            <a:r>
              <a:rPr lang="en-US" baseline="0"/>
              <a:t> implementing strings as character arrays</a:t>
            </a:r>
          </a:p>
          <a:p>
            <a:pPr marL="0" indent="0">
              <a:buNone/>
            </a:pPr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5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Which is easier to use?</a:t>
            </a:r>
          </a:p>
          <a:p>
            <a:r>
              <a:rPr lang="en-US"/>
              <a:t>Which is easier to understand?</a:t>
            </a:r>
          </a:p>
          <a:p>
            <a:endParaRPr lang="en-US"/>
          </a:p>
          <a:p>
            <a:r>
              <a:rPr lang="en-US"/>
              <a:t>Clearly</a:t>
            </a:r>
            <a:r>
              <a:rPr lang="en-US" baseline="0"/>
              <a:t> classes make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43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Makes it harder to know what is</a:t>
            </a:r>
            <a:r>
              <a:rPr lang="en-US" baseline="0"/>
              <a:t> meant when you have a function say “add”  or length</a:t>
            </a:r>
          </a:p>
          <a:p>
            <a:r>
              <a:rPr lang="en-US" baseline="0"/>
              <a:t>Means you are loading more things that you might actually need</a:t>
            </a:r>
          </a:p>
          <a:p>
            <a:r>
              <a:rPr lang="en-US"/>
              <a:t>Try to keep conceptual</a:t>
            </a:r>
            <a:r>
              <a:rPr lang="en-US" baseline="0"/>
              <a:t> separation!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0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8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9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4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9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6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Math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en/java/javase/11/docs/api/java.base/java/lang/String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533400" y="3611562"/>
            <a:ext cx="8229600" cy="1874837"/>
          </a:xfrm>
        </p:spPr>
        <p:txBody>
          <a:bodyPr>
            <a:normAutofit fontScale="85000" lnSpcReduction="20000"/>
          </a:bodyPr>
          <a:lstStyle/>
          <a:p>
            <a:pPr marR="0" eaLnBrk="1" hangingPunct="1">
              <a:lnSpc>
                <a:spcPct val="90000"/>
              </a:lnSpc>
            </a:pPr>
            <a:r>
              <a:rPr lang="en-US" sz="6000"/>
              <a:t>Design Principle #3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6000"/>
              <a:t>Encapsulation</a:t>
            </a:r>
            <a:br>
              <a:rPr lang="en-US" sz="6000"/>
            </a:br>
            <a:br>
              <a:rPr lang="en-US" sz="2500"/>
            </a:b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32053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Goals of ALL Program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someone has written a program that works and it has no bugs, but it is </a:t>
            </a:r>
            <a:r>
              <a:rPr lang="en-US" i="1" dirty="0"/>
              <a:t>poorly designed</a:t>
            </a:r>
            <a:r>
              <a:rPr lang="en-US" dirty="0"/>
              <a:t>.  </a:t>
            </a:r>
          </a:p>
          <a:p>
            <a:pPr lvl="1"/>
            <a:r>
              <a:rPr lang="en-US" dirty="0"/>
              <a:t>What does that mean?  </a:t>
            </a:r>
          </a:p>
          <a:p>
            <a:pPr lvl="1"/>
            <a:r>
              <a:rPr lang="en-US" dirty="0"/>
              <a:t>Why do we care?</a:t>
            </a:r>
          </a:p>
          <a:p>
            <a:r>
              <a:rPr lang="en-US" dirty="0"/>
              <a:t>There are two major goals: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Easy to understand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Easy to modify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0" y="6248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160739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149" y="68102"/>
            <a:ext cx="7886700" cy="922498"/>
          </a:xfrm>
        </p:spPr>
        <p:txBody>
          <a:bodyPr>
            <a:normAutofit/>
          </a:bodyPr>
          <a:lstStyle/>
          <a:p>
            <a:r>
              <a:rPr lang="en-US" dirty="0"/>
              <a:t>CSSE220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01" y="1287625"/>
            <a:ext cx="8546841" cy="5570375"/>
          </a:xfrm>
        </p:spPr>
        <p:txBody>
          <a:bodyPr>
            <a:normAutofit fontScale="62500" lnSpcReduction="2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400" dirty="0"/>
              <a:t>Make sure your design </a:t>
            </a:r>
            <a:r>
              <a:rPr lang="en-US" sz="2400" b="1" dirty="0"/>
              <a:t>allows proper functionality</a:t>
            </a:r>
            <a:endParaRPr lang="en-US" sz="2400" dirty="0"/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Must be able to </a:t>
            </a:r>
            <a:r>
              <a:rPr lang="en-US" b="1" dirty="0"/>
              <a:t>store required information</a:t>
            </a:r>
            <a:r>
              <a:rPr lang="en-US" dirty="0"/>
              <a:t> (one/many to one/many relationships)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Must be able to </a:t>
            </a:r>
            <a:r>
              <a:rPr lang="en-US" b="1" dirty="0"/>
              <a:t>access the required information</a:t>
            </a:r>
            <a:r>
              <a:rPr lang="en-US" dirty="0"/>
              <a:t> to accomplish tasks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Data should </a:t>
            </a:r>
            <a:r>
              <a:rPr lang="en-US" b="1" dirty="0"/>
              <a:t>not be duplicated</a:t>
            </a:r>
            <a:r>
              <a:rPr lang="en-US" dirty="0"/>
              <a:t> (id/identifiers are OK!)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Structure design </a:t>
            </a:r>
            <a:r>
              <a:rPr lang="en-US" sz="2400" b="1" dirty="0"/>
              <a:t>around the data</a:t>
            </a:r>
            <a:r>
              <a:rPr lang="en-US" sz="2400" dirty="0"/>
              <a:t> to be stored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/>
              <a:t>Nouns should become classes</a:t>
            </a:r>
            <a:endParaRPr lang="en-US" dirty="0"/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/>
              <a:t>Classes should have intelligent behaviors</a:t>
            </a:r>
            <a:r>
              <a:rPr lang="en-US" dirty="0"/>
              <a:t> (methods) </a:t>
            </a:r>
            <a:r>
              <a:rPr lang="en-US" b="1" dirty="0"/>
              <a:t>that may operate on their data</a:t>
            </a:r>
            <a:endParaRPr lang="en-US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/>
              <a:t>Functionality should be </a:t>
            </a:r>
            <a:r>
              <a:rPr lang="en-US" sz="2400" b="1" dirty="0"/>
              <a:t>distributed efficiently</a:t>
            </a:r>
            <a:endParaRPr lang="en-US" sz="2400" dirty="0"/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/>
              <a:t>No class/part should get too large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/>
              <a:t>Each class should have a single responsibility</a:t>
            </a:r>
            <a:r>
              <a:rPr lang="en-US" dirty="0"/>
              <a:t> it accomplishes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/>
              <a:t>Minimize dependencies</a:t>
            </a:r>
            <a:r>
              <a:rPr lang="en-US" sz="2400" dirty="0"/>
              <a:t> between objects when it does not disrupt usability or extendibility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Tell don't ask 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Don't have message chains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/>
              <a:t>Don't duplicate</a:t>
            </a:r>
            <a:r>
              <a:rPr lang="en-US" sz="2400" dirty="0"/>
              <a:t> code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Similar "chunks" of code should be </a:t>
            </a:r>
            <a:r>
              <a:rPr lang="en-US" b="1" dirty="0"/>
              <a:t>unified into functions</a:t>
            </a:r>
            <a:endParaRPr lang="en-US" dirty="0"/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Classes with similar features should be given </a:t>
            </a:r>
            <a:r>
              <a:rPr lang="en-US" b="1" dirty="0"/>
              <a:t>common interfaces</a:t>
            </a:r>
            <a:endParaRPr lang="en-US" dirty="0"/>
          </a:p>
          <a:p>
            <a:pPr marL="685800" lvl="1" indent="-342900">
              <a:buFont typeface="+mj-lt"/>
              <a:buAutoNum type="alphaLcParenR"/>
            </a:pPr>
            <a:r>
              <a:rPr lang="en-US" dirty="0"/>
              <a:t>Classes with similar internals should be simplified using </a:t>
            </a:r>
            <a:r>
              <a:rPr lang="en-US" b="1" dirty="0"/>
              <a:t>inheritance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dirty="0"/>
              <a:t>Avoid all type-predicated code by using </a:t>
            </a:r>
            <a:r>
              <a:rPr lang="en-US" b="1" dirty="0"/>
              <a:t>inheritance</a:t>
            </a:r>
            <a:endParaRPr lang="en-US" strike="sngStrike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F37784B-2650-414D-A222-94B52BFFFEAE}"/>
              </a:ext>
            </a:extLst>
          </p:cNvPr>
          <p:cNvSpPr/>
          <p:nvPr/>
        </p:nvSpPr>
        <p:spPr>
          <a:xfrm>
            <a:off x="76200" y="3505200"/>
            <a:ext cx="8866598" cy="838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1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E.g., What if there were no String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Instead, what if we just passed around arrays of characters - char[]</a:t>
            </a:r>
          </a:p>
          <a:p>
            <a:r>
              <a:rPr lang="en-US"/>
              <a:t>And every String function that exists now, would instead be a function that operated on arrays of characters</a:t>
            </a:r>
          </a:p>
          <a:p>
            <a:r>
              <a:rPr lang="en-US"/>
              <a:t>E.g.,</a:t>
            </a:r>
            <a:br>
              <a:rPr lang="en-US"/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char[]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stringSubstring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(char[] input, int start, int end)</a:t>
            </a:r>
          </a:p>
          <a:p>
            <a:r>
              <a:rPr lang="en-US"/>
              <a:t>Would things be any different?  Discuss this with the person next to you.</a:t>
            </a:r>
          </a:p>
        </p:txBody>
      </p:sp>
    </p:spTree>
    <p:extLst>
      <p:ext uri="{BB962C8B-B14F-4D97-AF65-F5344CB8AC3E}">
        <p14:creationId xmlns:p14="http://schemas.microsoft.com/office/powerpoint/2010/main" val="244931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Concatenate…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>
                <a:latin typeface="Consolas" panose="020B0609020204030204" pitchFamily="49" charset="0"/>
              </a:rPr>
              <a:t>String stringName1 = "</a:t>
            </a:r>
            <a:r>
              <a:rPr lang="en-US" err="1">
                <a:latin typeface="Consolas" panose="020B0609020204030204" pitchFamily="49" charset="0"/>
              </a:rPr>
              <a:t>jason</a:t>
            </a:r>
            <a:r>
              <a:rPr lang="en-US"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>
                <a:latin typeface="Consolas" panose="020B0609020204030204" pitchFamily="49" charset="0"/>
              </a:rPr>
              <a:t>String stringName2 = "</a:t>
            </a:r>
            <a:r>
              <a:rPr lang="en-US" err="1">
                <a:latin typeface="Consolas" panose="020B0609020204030204" pitchFamily="49" charset="0"/>
              </a:rPr>
              <a:t>yoder</a:t>
            </a:r>
            <a:r>
              <a:rPr lang="en-US"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>
                <a:latin typeface="Consolas" panose="020B0609020204030204" pitchFamily="49" charset="0"/>
              </a:rPr>
              <a:t>String </a:t>
            </a:r>
            <a:r>
              <a:rPr lang="en-US" err="1">
                <a:latin typeface="Consolas" panose="020B0609020204030204" pitchFamily="49" charset="0"/>
              </a:rPr>
              <a:t>stringConcat</a:t>
            </a:r>
            <a:r>
              <a:rPr lang="en-US">
                <a:latin typeface="Consolas" panose="020B0609020204030204" pitchFamily="49" charset="0"/>
              </a:rPr>
              <a:t> = stringName1.concat( stringName2 );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err="1">
                <a:latin typeface="Consolas" panose="020B0609020204030204" pitchFamily="49" charset="0"/>
              </a:rPr>
              <a:t>System.out.println</a:t>
            </a:r>
            <a:r>
              <a:rPr lang="en-US">
                <a:latin typeface="Consolas" panose="020B0609020204030204" pitchFamily="49" charset="0"/>
              </a:rPr>
              <a:t>(  </a:t>
            </a:r>
            <a:r>
              <a:rPr lang="en-US" err="1">
                <a:latin typeface="Consolas" panose="020B0609020204030204" pitchFamily="49" charset="0"/>
              </a:rPr>
              <a:t>stringConcat</a:t>
            </a:r>
            <a:r>
              <a:rPr lang="en-US"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>
                <a:latin typeface="Consolas" panose="020B0609020204030204" pitchFamily="49" charset="0"/>
              </a:rPr>
              <a:t>----------------------------------------------------------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pt-BR">
                <a:latin typeface="Consolas" panose="020B0609020204030204" pitchFamily="49" charset="0"/>
              </a:rPr>
              <a:t>char[] charName1 = {'j','a','s','o','n'};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>
                <a:latin typeface="Consolas" panose="020B0609020204030204" pitchFamily="49" charset="0"/>
              </a:rPr>
              <a:t>char[] charName2 = {'</a:t>
            </a:r>
            <a:r>
              <a:rPr lang="en-US" err="1">
                <a:latin typeface="Consolas" panose="020B0609020204030204" pitchFamily="49" charset="0"/>
              </a:rPr>
              <a:t>y','o','d','e','r</a:t>
            </a:r>
            <a:r>
              <a:rPr lang="en-US">
                <a:latin typeface="Consolas" panose="020B0609020204030204" pitchFamily="49" charset="0"/>
              </a:rPr>
              <a:t>'};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>
                <a:latin typeface="Consolas" panose="020B0609020204030204" pitchFamily="49" charset="0"/>
              </a:rPr>
              <a:t>char[] </a:t>
            </a:r>
            <a:r>
              <a:rPr lang="en-US" err="1">
                <a:latin typeface="Consolas" panose="020B0609020204030204" pitchFamily="49" charset="0"/>
              </a:rPr>
              <a:t>charConcat</a:t>
            </a:r>
            <a:r>
              <a:rPr lang="en-US"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 b="1">
                <a:latin typeface="Consolas" panose="020B0609020204030204" pitchFamily="49" charset="0"/>
              </a:rPr>
              <a:t>new</a:t>
            </a:r>
            <a:r>
              <a:rPr lang="en-US">
                <a:latin typeface="Consolas" panose="020B0609020204030204" pitchFamily="49" charset="0"/>
              </a:rPr>
              <a:t> char[charName1.length + charName2.length];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nn-NO" b="1">
                <a:latin typeface="Consolas" panose="020B0609020204030204" pitchFamily="49" charset="0"/>
              </a:rPr>
              <a:t>for</a:t>
            </a:r>
            <a:r>
              <a:rPr lang="nn-NO">
                <a:latin typeface="Consolas" panose="020B0609020204030204" pitchFamily="49" charset="0"/>
              </a:rPr>
              <a:t> (</a:t>
            </a:r>
            <a:r>
              <a:rPr lang="nn-NO" err="1">
                <a:latin typeface="Consolas" panose="020B0609020204030204" pitchFamily="49" charset="0"/>
              </a:rPr>
              <a:t>int</a:t>
            </a:r>
            <a:r>
              <a:rPr lang="nn-NO">
                <a:latin typeface="Consolas" panose="020B0609020204030204" pitchFamily="49" charset="0"/>
              </a:rPr>
              <a:t> i = 0; i &lt; charName1.length; i++) {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 err="1">
                <a:latin typeface="Consolas" panose="020B0609020204030204" pitchFamily="49" charset="0"/>
              </a:rPr>
              <a:t>charConcat</a:t>
            </a:r>
            <a:r>
              <a:rPr lang="en-US">
                <a:latin typeface="Consolas" panose="020B0609020204030204" pitchFamily="49" charset="0"/>
              </a:rPr>
              <a:t>[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] = charName1[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nn-NO" b="1">
                <a:latin typeface="Consolas" panose="020B0609020204030204" pitchFamily="49" charset="0"/>
              </a:rPr>
              <a:t>for</a:t>
            </a:r>
            <a:r>
              <a:rPr lang="nn-NO">
                <a:latin typeface="Consolas" panose="020B0609020204030204" pitchFamily="49" charset="0"/>
              </a:rPr>
              <a:t> (</a:t>
            </a:r>
            <a:r>
              <a:rPr lang="nn-NO" err="1">
                <a:latin typeface="Consolas" panose="020B0609020204030204" pitchFamily="49" charset="0"/>
              </a:rPr>
              <a:t>int</a:t>
            </a:r>
            <a:r>
              <a:rPr lang="nn-NO">
                <a:latin typeface="Consolas" panose="020B0609020204030204" pitchFamily="49" charset="0"/>
              </a:rPr>
              <a:t> i = 0; i &lt; charName2.length; i++) {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 err="1">
                <a:latin typeface="Consolas" panose="020B0609020204030204" pitchFamily="49" charset="0"/>
              </a:rPr>
              <a:t>charConcat</a:t>
            </a:r>
            <a:r>
              <a:rPr lang="en-US">
                <a:latin typeface="Consolas" panose="020B0609020204030204" pitchFamily="49" charset="0"/>
              </a:rPr>
              <a:t>[charName1.length + 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] = charName2[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err="1">
                <a:latin typeface="Consolas" panose="020B0609020204030204" pitchFamily="49" charset="0"/>
              </a:rPr>
              <a:t>System.out.println</a:t>
            </a:r>
            <a:r>
              <a:rPr lang="en-US">
                <a:latin typeface="Consolas" panose="020B0609020204030204" pitchFamily="49" charset="0"/>
              </a:rPr>
              <a:t>( </a:t>
            </a:r>
            <a:r>
              <a:rPr lang="en-US" err="1">
                <a:latin typeface="Consolas" panose="020B0609020204030204" pitchFamily="49" charset="0"/>
              </a:rPr>
              <a:t>Arrays.toString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err="1">
                <a:latin typeface="Consolas" panose="020B0609020204030204" pitchFamily="49" charset="0"/>
              </a:rPr>
              <a:t>charConcat</a:t>
            </a:r>
            <a:r>
              <a:rPr lang="en-US">
                <a:latin typeface="Consolas" panose="020B0609020204030204" pitchFamily="49" charset="0"/>
              </a:rPr>
              <a:t>)  );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F27F927-1E62-824C-9BF8-6ED37E2DEC06}"/>
              </a:ext>
            </a:extLst>
          </p:cNvPr>
          <p:cNvSpPr/>
          <p:nvPr/>
        </p:nvSpPr>
        <p:spPr>
          <a:xfrm>
            <a:off x="76200" y="2819400"/>
            <a:ext cx="8822482" cy="3733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5C06EC9-2CAA-CF40-BD05-DDC130236DF2}"/>
              </a:ext>
            </a:extLst>
          </p:cNvPr>
          <p:cNvSpPr/>
          <p:nvPr/>
        </p:nvSpPr>
        <p:spPr>
          <a:xfrm>
            <a:off x="76200" y="1219200"/>
            <a:ext cx="8866598" cy="12954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2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sizes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put all the Math utilities in the String class?</a:t>
            </a:r>
          </a:p>
          <a:p>
            <a:r>
              <a:rPr lang="en-US" dirty="0">
                <a:hlinkClick r:id="rId3"/>
              </a:rPr>
              <a:t>Math Java docs</a:t>
            </a:r>
            <a:endParaRPr lang="en-US" dirty="0"/>
          </a:p>
          <a:p>
            <a:r>
              <a:rPr lang="en-US" dirty="0">
                <a:hlinkClick r:id="rId4"/>
              </a:rPr>
              <a:t>String Java docs</a:t>
            </a:r>
            <a:endParaRPr lang="en-US" dirty="0"/>
          </a:p>
          <a:p>
            <a:pPr lvl="1"/>
            <a:r>
              <a:rPr lang="en-US" dirty="0"/>
              <a:t>We could just get anything we need done with Strings and Math with one library instead of two!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0" y="6248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110628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61ED5-DCF7-4A3B-A898-D639C99A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7274-300E-478D-A8F3-72B35EC2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525963"/>
          </a:xfrm>
        </p:spPr>
        <p:txBody>
          <a:bodyPr/>
          <a:lstStyle/>
          <a:p>
            <a:r>
              <a:rPr lang="en-US" dirty="0"/>
              <a:t>On a small piece of paper write down either:</a:t>
            </a:r>
          </a:p>
          <a:p>
            <a:pPr lvl="1"/>
            <a:r>
              <a:rPr lang="en-US" dirty="0"/>
              <a:t>A list of people you’d be interested in working with</a:t>
            </a:r>
          </a:p>
          <a:p>
            <a:pPr lvl="1"/>
            <a:r>
              <a:rPr lang="en-US" dirty="0"/>
              <a:t>OR that you don’t know anyone BUT you’d like to work with </a:t>
            </a:r>
            <a:r>
              <a:rPr lang="en-US" i="1" dirty="0"/>
              <a:t>someone</a:t>
            </a:r>
          </a:p>
          <a:p>
            <a:pPr lvl="1"/>
            <a:r>
              <a:rPr lang="en-US" dirty="0"/>
              <a:t>You prefer </a:t>
            </a:r>
            <a:r>
              <a:rPr lang="en-US" i="1" dirty="0"/>
              <a:t>NOT</a:t>
            </a:r>
            <a:r>
              <a:rPr lang="en-US" dirty="0"/>
              <a:t> to work with anyone</a:t>
            </a:r>
          </a:p>
          <a:p>
            <a:r>
              <a:rPr lang="en-US" dirty="0"/>
              <a:t>Hand these to our TA who will try to pair people: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ACA23-C1B5-056B-407D-8E2DC5682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04"/>
          <a:stretch/>
        </p:blipFill>
        <p:spPr>
          <a:xfrm>
            <a:off x="419100" y="4425615"/>
            <a:ext cx="8229600" cy="24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4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3796DB-86E9-4D44-9BCB-A762264A5A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55B637-E92D-4086-B83D-87288CBA54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96EFD4-1250-457A-AB4B-16A5266B50A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626</Words>
  <Application>Microsoft Office PowerPoint</Application>
  <PresentationFormat>On-screen Show (4:3)</PresentationFormat>
  <Paragraphs>81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Courier New</vt:lpstr>
      <vt:lpstr>Office Theme</vt:lpstr>
      <vt:lpstr>CSSE 220</vt:lpstr>
      <vt:lpstr>Major Goals of ALL Program Design</vt:lpstr>
      <vt:lpstr>CSSE220 Design Principles</vt:lpstr>
      <vt:lpstr>E.g., What if there were no String class?</vt:lpstr>
      <vt:lpstr>Concatenate… compare</vt:lpstr>
      <vt:lpstr>Class sizes</vt:lpstr>
      <vt:lpstr>Pairing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Windows User</dc:creator>
  <cp:lastModifiedBy>Ludden, Ian G</cp:lastModifiedBy>
  <cp:revision>23</cp:revision>
  <cp:lastPrinted>2016-09-27T10:57:46Z</cp:lastPrinted>
  <dcterms:created xsi:type="dcterms:W3CDTF">2013-12-22T20:42:02Z</dcterms:created>
  <dcterms:modified xsi:type="dcterms:W3CDTF">2023-08-11T17:59:27Z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0x0101001570BCAAD2E4294F9443DCB038A55380</vt:lpwstr>
  </property>
</Properties>
</file>