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440" r:id="rId5"/>
    <p:sldId id="387" r:id="rId6"/>
    <p:sldId id="388" r:id="rId7"/>
    <p:sldId id="441" r:id="rId8"/>
    <p:sldId id="444" r:id="rId9"/>
    <p:sldId id="445" r:id="rId10"/>
    <p:sldId id="43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A" initials="YJ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p:restoredTop sz="87483"/>
  </p:normalViewPr>
  <p:slideViewPr>
    <p:cSldViewPr snapToGrid="0">
      <p:cViewPr varScale="1">
        <p:scale>
          <a:sx n="97" d="100"/>
          <a:sy n="97" d="100"/>
        </p:scale>
        <p:origin x="189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942F4A-6994-3A49-9461-EE810FAF072D}" type="datetimeFigureOut">
              <a:rPr lang="en-US" smtClean="0"/>
              <a:t>8/11/2023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AD104-BF47-5C46-8BC3-3E27F8E455C7}" type="slidenum">
              <a:rPr lang="en-US" smtClean="0"/>
              <a:t>‹#›</a:t>
            </a:fld>
            <a:endParaRPr lang="en-US"/>
          </a:p>
        </p:txBody>
      </p:sp>
    </p:spTree>
    <p:extLst>
      <p:ext uri="{BB962C8B-B14F-4D97-AF65-F5344CB8AC3E}">
        <p14:creationId xmlns:p14="http://schemas.microsoft.com/office/powerpoint/2010/main" val="190560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8/11/2023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a:t>
            </a:r>
          </a:p>
        </p:txBody>
      </p:sp>
      <p:sp>
        <p:nvSpPr>
          <p:cNvPr id="4" name="Slide Number Placeholder 3"/>
          <p:cNvSpPr>
            <a:spLocks noGrp="1"/>
          </p:cNvSpPr>
          <p:nvPr>
            <p:ph type="sldNum" sz="quarter" idx="10"/>
          </p:nvPr>
        </p:nvSpPr>
        <p:spPr/>
        <p:txBody>
          <a:bodyPr/>
          <a:lstStyle/>
          <a:p>
            <a:fld id="{1EC41D83-A85E-494A-A425-5657A5A18AE9}" type="slidenum">
              <a:rPr lang="en-US" smtClean="0"/>
              <a:t>1</a:t>
            </a:fld>
            <a:endParaRPr lang="en-US"/>
          </a:p>
        </p:txBody>
      </p:sp>
    </p:spTree>
    <p:extLst>
      <p:ext uri="{BB962C8B-B14F-4D97-AF65-F5344CB8AC3E}">
        <p14:creationId xmlns:p14="http://schemas.microsoft.com/office/powerpoint/2010/main" val="8541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137967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a:t>
            </a:fld>
            <a:endParaRPr lang="en-US"/>
          </a:p>
        </p:txBody>
      </p:sp>
    </p:spTree>
    <p:extLst>
      <p:ext uri="{BB962C8B-B14F-4D97-AF65-F5344CB8AC3E}">
        <p14:creationId xmlns:p14="http://schemas.microsoft.com/office/powerpoint/2010/main" val="416244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5</a:t>
            </a:fld>
            <a:endParaRPr lang="en-US"/>
          </a:p>
        </p:txBody>
      </p:sp>
    </p:spTree>
    <p:extLst>
      <p:ext uri="{BB962C8B-B14F-4D97-AF65-F5344CB8AC3E}">
        <p14:creationId xmlns:p14="http://schemas.microsoft.com/office/powerpoint/2010/main" val="11733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6</a:t>
            </a:fld>
            <a:endParaRPr lang="en-US"/>
          </a:p>
        </p:txBody>
      </p:sp>
    </p:spTree>
    <p:extLst>
      <p:ext uri="{BB962C8B-B14F-4D97-AF65-F5344CB8AC3E}">
        <p14:creationId xmlns:p14="http://schemas.microsoft.com/office/powerpoint/2010/main" val="164634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8/11/2023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59708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load constellations from datafiles and draw them on the screen.  The datafiles include the names of the constellations and details about star location, size, and color as well as which stars ought to be connected to draw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r>
              <a:rPr lang="en-US" b="1" dirty="0"/>
              <a:t>To Do #1 </a:t>
            </a:r>
            <a:r>
              <a:rPr lang="en-US" dirty="0"/>
              <a:t>Identify all the </a:t>
            </a:r>
            <a:r>
              <a:rPr lang="en-US" i="1" u="sng" dirty="0"/>
              <a:t>primary nouns</a:t>
            </a:r>
            <a:r>
              <a:rPr lang="en-US" dirty="0"/>
              <a:t> – those that are eligible to be a Java class</a:t>
            </a:r>
            <a:endParaRPr lang="en-US" i="1" u="sng" dirty="0"/>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other nouns</a:t>
            </a:r>
            <a:r>
              <a:rPr lang="en-US" i="1" dirty="0"/>
              <a:t> (</a:t>
            </a:r>
            <a:r>
              <a:rPr lang="en-US" i="1" u="sng" dirty="0"/>
              <a:t>attributes</a:t>
            </a:r>
            <a:r>
              <a:rPr lang="en-US" i="1" dirty="0"/>
              <a:t>)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a:p>
            <a:endParaRPr lang="en-US" dirty="0"/>
          </a:p>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t>primary noun</a:t>
            </a:r>
            <a:r>
              <a:rPr lang="en-US" dirty="0"/>
              <a:t> becomes a Class</a:t>
            </a:r>
          </a:p>
          <a:p>
            <a:pPr marL="285750" indent="-285750">
              <a:buFont typeface="Arial" panose="020B0604020202020204" pitchFamily="34" charset="0"/>
              <a:buChar char="•"/>
            </a:pPr>
            <a:r>
              <a:rPr lang="en-US" dirty="0"/>
              <a:t>Each </a:t>
            </a:r>
            <a:r>
              <a:rPr lang="en-US" i="1" dirty="0"/>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t>verb</a:t>
            </a:r>
            <a:r>
              <a:rPr lang="en-US" dirty="0"/>
              <a:t> becomes the method for the respective class</a:t>
            </a:r>
            <a:endParaRPr lang="en-US" i="1" dirty="0"/>
          </a:p>
        </p:txBody>
      </p:sp>
      <p:pic>
        <p:nvPicPr>
          <p:cNvPr id="2050" name="Picture 2">
            <a:extLst>
              <a:ext uri="{FF2B5EF4-FFF2-40B4-BE49-F238E27FC236}">
                <a16:creationId xmlns:a16="http://schemas.microsoft.com/office/drawing/2014/main" id="{4672DF1B-6ED8-5C8A-1744-6BCAA944F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866490"/>
            <a:ext cx="2421622" cy="96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12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a:bodyPr>
          <a:lstStyle/>
          <a:p>
            <a:pPr marL="0" indent="0">
              <a:buNone/>
            </a:pPr>
            <a:r>
              <a:rPr lang="en-US" dirty="0"/>
              <a:t>Explain the problem with the given solution.</a:t>
            </a:r>
          </a:p>
          <a:p>
            <a:pPr marL="0" indent="0">
              <a:buNone/>
            </a:pPr>
            <a:endParaRPr lang="en-US" dirty="0"/>
          </a:p>
          <a:p>
            <a:pPr marL="0" indent="0">
              <a:buNone/>
            </a:pPr>
            <a:endParaRPr lang="en-US" dirty="0"/>
          </a:p>
          <a:p>
            <a:pPr marL="0" indent="0">
              <a:buNone/>
            </a:pPr>
            <a:r>
              <a:rPr lang="en-US" dirty="0"/>
              <a:t> Then start to propose a UML solution of your own. </a:t>
            </a:r>
          </a:p>
        </p:txBody>
      </p:sp>
      <p:pic>
        <p:nvPicPr>
          <p:cNvPr id="1026" name="Picture 2" descr="https://lh6.googleusercontent.com/5REdLDOtNyfOt_JuPpc-q3RyhUIBCdBm1HyNOCln9F0BtzYoNlBM6PIb6JIvNIxNAyetWy7_kpgPGltsNxanMtlgkCymJH2EfcuRVT-4-KjSbBifVDnOM7S3or7qY3DOQRQxYRJ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71182"/>
            <a:ext cx="8686800" cy="24614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1DB649A-C46F-DE65-6657-89EBA12D5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838200"/>
            <a:ext cx="274320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81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733800"/>
            <a:ext cx="8153400" cy="1938992"/>
          </a:xfrm>
          <a:prstGeom prst="rect">
            <a:avLst/>
          </a:prstGeom>
          <a:noFill/>
        </p:spPr>
        <p:txBody>
          <a:bodyPr wrap="square" rtlCol="0">
            <a:spAutoFit/>
          </a:bodyPr>
          <a:lstStyle/>
          <a:p>
            <a:r>
              <a:rPr lang="en-US" sz="2400" dirty="0"/>
              <a:t>3a.  Constellation does everything (except maybe the parsing done by main).</a:t>
            </a:r>
          </a:p>
          <a:p>
            <a:endParaRPr lang="en-US" sz="2400" dirty="0"/>
          </a:p>
          <a:p>
            <a:endParaRPr lang="en-US" sz="2400" dirty="0"/>
          </a:p>
          <a:p>
            <a:r>
              <a:rPr lang="en-US" sz="2400" dirty="0"/>
              <a:t>Finish your own solution!</a:t>
            </a:r>
          </a:p>
        </p:txBody>
      </p:sp>
      <p:pic>
        <p:nvPicPr>
          <p:cNvPr id="7172" name="Picture 4">
            <a:extLst>
              <a:ext uri="{FF2B5EF4-FFF2-40B4-BE49-F238E27FC236}">
                <a16:creationId xmlns:a16="http://schemas.microsoft.com/office/drawing/2014/main" id="{B25BA4D6-A45E-584B-8DD4-257573B06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45272"/>
            <a:ext cx="4572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35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a:t>
            </a:r>
            <a:r>
              <a:rPr lang="en-US" sz="2400" dirty="0">
                <a:highlight>
                  <a:srgbClr val="FFFF00"/>
                </a:highlight>
                <a:cs typeface="Arial"/>
              </a:rPr>
              <a:t>program</a:t>
            </a:r>
            <a:r>
              <a:rPr lang="en-US" sz="2400" dirty="0">
                <a:cs typeface="Arial"/>
              </a:rPr>
              <a:t> is designed to </a:t>
            </a:r>
            <a:r>
              <a:rPr lang="en-US" sz="2400" dirty="0">
                <a:highlight>
                  <a:srgbClr val="00FFFF"/>
                </a:highlight>
                <a:cs typeface="Arial"/>
              </a:rPr>
              <a:t>load</a:t>
            </a:r>
            <a:r>
              <a:rPr lang="en-US" sz="2400" dirty="0">
                <a:cs typeface="Arial"/>
              </a:rPr>
              <a:t> </a:t>
            </a:r>
            <a:r>
              <a:rPr lang="en-US" sz="2400" dirty="0">
                <a:highlight>
                  <a:srgbClr val="00FF00"/>
                </a:highlight>
                <a:cs typeface="Arial"/>
              </a:rPr>
              <a:t>constellations</a:t>
            </a:r>
            <a:r>
              <a:rPr lang="en-US" sz="2400" dirty="0">
                <a:cs typeface="Arial"/>
              </a:rPr>
              <a:t> from datafiles and </a:t>
            </a:r>
            <a:r>
              <a:rPr lang="en-US" sz="2400" dirty="0">
                <a:highlight>
                  <a:srgbClr val="00FFFF"/>
                </a:highlight>
                <a:cs typeface="Arial"/>
              </a:rPr>
              <a:t>draw</a:t>
            </a:r>
            <a:r>
              <a:rPr lang="en-US" sz="2400" dirty="0">
                <a:cs typeface="Arial"/>
              </a:rPr>
              <a:t> them on the screen.  The datafiles include the names of the constellations and details about star location, size, and color as well as which stars ought to be connected to draw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rot="5400000" flipH="1" flipV="1">
            <a:off x="4772003" y="1012847"/>
            <a:ext cx="387350" cy="34285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 name="Connector: Elbow 4">
            <a:extLst>
              <a:ext uri="{FF2B5EF4-FFF2-40B4-BE49-F238E27FC236}">
                <a16:creationId xmlns:a16="http://schemas.microsoft.com/office/drawing/2014/main" id="{A3667595-B697-1BBD-58E4-2FDB9D646395}"/>
              </a:ext>
            </a:extLst>
          </p:cNvPr>
          <p:cNvCxnSpPr>
            <a:cxnSpLocks/>
          </p:cNvCxnSpPr>
          <p:nvPr/>
        </p:nvCxnSpPr>
        <p:spPr>
          <a:xfrm rot="10800000">
            <a:off x="5644269" y="752882"/>
            <a:ext cx="1828800" cy="26654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flipV="1">
            <a:off x="1772200" y="990600"/>
            <a:ext cx="2753686" cy="148300"/>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287"/>
          <a:stretch/>
        </p:blipFill>
        <p:spPr bwMode="auto">
          <a:xfrm>
            <a:off x="609294" y="3094301"/>
            <a:ext cx="7335096" cy="154979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848AA40C-3F07-58DC-88E5-46ADFCD6964D}"/>
              </a:ext>
            </a:extLst>
          </p:cNvPr>
          <p:cNvSpPr/>
          <p:nvPr/>
        </p:nvSpPr>
        <p:spPr>
          <a:xfrm>
            <a:off x="5486400" y="3505200"/>
            <a:ext cx="2362200" cy="1138900"/>
          </a:xfrm>
          <a:prstGeom prst="rect">
            <a:avLst/>
          </a:prstGeom>
          <a:solidFill>
            <a:srgbClr val="FEF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5635328C-4131-F1FF-1F04-BAF89BCC49FB}"/>
              </a:ext>
            </a:extLst>
          </p:cNvPr>
          <p:cNvSpPr/>
          <p:nvPr/>
        </p:nvSpPr>
        <p:spPr>
          <a:xfrm>
            <a:off x="5132912" y="3886200"/>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Star: 5 Points 40">
            <a:extLst>
              <a:ext uri="{FF2B5EF4-FFF2-40B4-BE49-F238E27FC236}">
                <a16:creationId xmlns:a16="http://schemas.microsoft.com/office/drawing/2014/main" id="{2C8A49B0-04D1-7EC3-E8EC-CADB16AD6619}"/>
              </a:ext>
            </a:extLst>
          </p:cNvPr>
          <p:cNvSpPr/>
          <p:nvPr/>
        </p:nvSpPr>
        <p:spPr>
          <a:xfrm>
            <a:off x="422619" y="3626538"/>
            <a:ext cx="412062" cy="4120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CE504797-E430-3898-0EA1-3BF53E67CA67}"/>
              </a:ext>
            </a:extLst>
          </p:cNvPr>
          <p:cNvSpPr/>
          <p:nvPr/>
        </p:nvSpPr>
        <p:spPr>
          <a:xfrm>
            <a:off x="422619" y="4147203"/>
            <a:ext cx="412062" cy="4120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31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3384" b="29465"/>
          <a:stretch/>
        </p:blipFill>
        <p:spPr bwMode="auto">
          <a:xfrm>
            <a:off x="609294" y="3094301"/>
            <a:ext cx="7086906" cy="26206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a:t>
            </a:r>
            <a:r>
              <a:rPr lang="en-US" sz="2400" dirty="0">
                <a:highlight>
                  <a:srgbClr val="00FFFF"/>
                </a:highlight>
                <a:cs typeface="Arial"/>
              </a:rPr>
              <a:t>load</a:t>
            </a:r>
            <a:r>
              <a:rPr lang="en-US" sz="2400" dirty="0">
                <a:cs typeface="Arial"/>
              </a:rPr>
              <a:t> </a:t>
            </a:r>
            <a:r>
              <a:rPr lang="en-US" sz="2400" dirty="0">
                <a:highlight>
                  <a:srgbClr val="FFFF00"/>
                </a:highlight>
                <a:cs typeface="Arial"/>
              </a:rPr>
              <a:t>constellations</a:t>
            </a:r>
            <a:r>
              <a:rPr lang="en-US" sz="2400" dirty="0">
                <a:cs typeface="Arial"/>
              </a:rPr>
              <a:t> from datafiles and draw them on the screen.  The datafiles include the </a:t>
            </a:r>
            <a:r>
              <a:rPr lang="en-US" sz="2400" dirty="0">
                <a:highlight>
                  <a:srgbClr val="00FF00"/>
                </a:highlight>
                <a:cs typeface="Arial"/>
              </a:rPr>
              <a:t>names</a:t>
            </a:r>
            <a:r>
              <a:rPr lang="en-US" sz="2400" dirty="0">
                <a:cs typeface="Arial"/>
              </a:rPr>
              <a:t> of the constellations and details about star location, size, and color as well as which </a:t>
            </a:r>
            <a:r>
              <a:rPr lang="en-US" sz="2400" dirty="0">
                <a:highlight>
                  <a:srgbClr val="00FF00"/>
                </a:highlight>
                <a:cs typeface="Arial"/>
              </a:rPr>
              <a:t>stars</a:t>
            </a:r>
            <a:r>
              <a:rPr lang="en-US" sz="2400" dirty="0">
                <a:cs typeface="Arial"/>
              </a:rPr>
              <a:t> ought to be connected to </a:t>
            </a:r>
            <a:r>
              <a:rPr lang="en-US" sz="2400" dirty="0">
                <a:highlight>
                  <a:srgbClr val="00FFFF"/>
                </a:highlight>
                <a:cs typeface="Arial"/>
              </a:rPr>
              <a:t>draw</a:t>
            </a:r>
            <a:r>
              <a:rPr lang="en-US" sz="2400" dirty="0">
                <a:cs typeface="Arial"/>
              </a:rPr>
              <a:t>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rot="5400000" flipH="1" flipV="1">
            <a:off x="394560" y="1640294"/>
            <a:ext cx="864733" cy="32734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rot="10800000">
            <a:off x="1752601" y="1371602"/>
            <a:ext cx="914400" cy="343607"/>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39" name="Star: 5 Points 38">
            <a:extLst>
              <a:ext uri="{FF2B5EF4-FFF2-40B4-BE49-F238E27FC236}">
                <a16:creationId xmlns:a16="http://schemas.microsoft.com/office/drawing/2014/main" id="{5635328C-4131-F1FF-1F04-BAF89BCC49FB}"/>
              </a:ext>
            </a:extLst>
          </p:cNvPr>
          <p:cNvSpPr/>
          <p:nvPr/>
        </p:nvSpPr>
        <p:spPr>
          <a:xfrm>
            <a:off x="6019800" y="3504307"/>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CE504797-E430-3898-0EA1-3BF53E67CA67}"/>
              </a:ext>
            </a:extLst>
          </p:cNvPr>
          <p:cNvSpPr/>
          <p:nvPr/>
        </p:nvSpPr>
        <p:spPr>
          <a:xfrm>
            <a:off x="7034867" y="4231323"/>
            <a:ext cx="331517" cy="3315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D52B62F1-0CB2-7D8F-D112-9A42CA81EBD9}"/>
              </a:ext>
            </a:extLst>
          </p:cNvPr>
          <p:cNvCxnSpPr>
            <a:cxnSpLocks/>
          </p:cNvCxnSpPr>
          <p:nvPr/>
        </p:nvCxnSpPr>
        <p:spPr>
          <a:xfrm rot="10800000" flipV="1">
            <a:off x="1752601" y="991219"/>
            <a:ext cx="5714999" cy="10362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Star: 5 Points 10">
            <a:extLst>
              <a:ext uri="{FF2B5EF4-FFF2-40B4-BE49-F238E27FC236}">
                <a16:creationId xmlns:a16="http://schemas.microsoft.com/office/drawing/2014/main" id="{8C081106-F870-9686-ADBB-577BE2591CB3}"/>
              </a:ext>
            </a:extLst>
          </p:cNvPr>
          <p:cNvSpPr/>
          <p:nvPr/>
        </p:nvSpPr>
        <p:spPr>
          <a:xfrm>
            <a:off x="6858000" y="3962400"/>
            <a:ext cx="233342" cy="23334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D26A4C49-EFE3-F595-0C81-FF15962FD157}"/>
              </a:ext>
            </a:extLst>
          </p:cNvPr>
          <p:cNvCxnSpPr>
            <a:cxnSpLocks/>
          </p:cNvCxnSpPr>
          <p:nvPr/>
        </p:nvCxnSpPr>
        <p:spPr>
          <a:xfrm rot="10800000">
            <a:off x="1828800" y="1219201"/>
            <a:ext cx="3352800" cy="870819"/>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Star: 5 Points 13">
            <a:extLst>
              <a:ext uri="{FF2B5EF4-FFF2-40B4-BE49-F238E27FC236}">
                <a16:creationId xmlns:a16="http://schemas.microsoft.com/office/drawing/2014/main" id="{9A7DFEFA-7572-D856-DD89-15EABB8E3199}"/>
              </a:ext>
            </a:extLst>
          </p:cNvPr>
          <p:cNvSpPr/>
          <p:nvPr/>
        </p:nvSpPr>
        <p:spPr>
          <a:xfrm>
            <a:off x="6705600" y="5053709"/>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54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646" t="62617" r="4422" b="2803"/>
          <a:stretch/>
        </p:blipFill>
        <p:spPr bwMode="auto">
          <a:xfrm>
            <a:off x="3124201" y="3292776"/>
            <a:ext cx="2671893" cy="18770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43999"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load constellations from datafiles and draw them on the screen.  The datafiles include the names of the constellations and details about </a:t>
            </a:r>
            <a:r>
              <a:rPr lang="en-US" sz="2400" dirty="0">
                <a:highlight>
                  <a:srgbClr val="FFFF00"/>
                </a:highlight>
                <a:cs typeface="Arial"/>
              </a:rPr>
              <a:t>star</a:t>
            </a:r>
            <a:r>
              <a:rPr lang="en-US" sz="2400" dirty="0">
                <a:cs typeface="Arial"/>
              </a:rPr>
              <a:t> </a:t>
            </a:r>
            <a:r>
              <a:rPr lang="en-US" sz="2400" dirty="0">
                <a:highlight>
                  <a:srgbClr val="00FF00"/>
                </a:highlight>
                <a:cs typeface="Arial"/>
              </a:rPr>
              <a:t>location</a:t>
            </a:r>
            <a:r>
              <a:rPr lang="en-US" sz="2400" dirty="0">
                <a:cs typeface="Arial"/>
              </a:rPr>
              <a:t>, </a:t>
            </a:r>
            <a:r>
              <a:rPr lang="en-US" sz="2400" dirty="0">
                <a:highlight>
                  <a:srgbClr val="00FF00"/>
                </a:highlight>
                <a:cs typeface="Arial"/>
              </a:rPr>
              <a:t>size</a:t>
            </a:r>
            <a:r>
              <a:rPr lang="en-US" sz="2400" dirty="0">
                <a:cs typeface="Arial"/>
              </a:rPr>
              <a:t>, and </a:t>
            </a:r>
            <a:r>
              <a:rPr lang="en-US" sz="2400" dirty="0">
                <a:highlight>
                  <a:srgbClr val="00FF00"/>
                </a:highlight>
                <a:cs typeface="Arial"/>
              </a:rPr>
              <a:t>color</a:t>
            </a:r>
            <a:r>
              <a:rPr lang="en-US" sz="2400" dirty="0">
                <a:cs typeface="Arial"/>
              </a:rPr>
              <a:t> as well as which stars ought to be connected to draw the constellation.  Depending on the </a:t>
            </a:r>
            <a:r>
              <a:rPr lang="en-US" sz="2400" dirty="0">
                <a:highlight>
                  <a:srgbClr val="FFFF00"/>
                </a:highlight>
                <a:cs typeface="Arial"/>
              </a:rPr>
              <a:t>star</a:t>
            </a:r>
            <a:r>
              <a:rPr lang="en-US" sz="2400" dirty="0">
                <a:cs typeface="Arial"/>
              </a:rPr>
              <a:t> data, each star should be </a:t>
            </a:r>
            <a:r>
              <a:rPr lang="en-US" sz="2400" dirty="0">
                <a:highlight>
                  <a:srgbClr val="00FFFF"/>
                </a:highlight>
                <a:cs typeface="Arial"/>
              </a:rPr>
              <a:t>drawn</a:t>
            </a:r>
            <a:r>
              <a:rPr lang="en-US" sz="2400" dirty="0">
                <a:cs typeface="Arial"/>
              </a:rPr>
              <a:t>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flipV="1">
            <a:off x="844401" y="2327211"/>
            <a:ext cx="4489599" cy="46197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flipV="1">
            <a:off x="826926" y="1468201"/>
            <a:ext cx="7478874" cy="59221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43" name="Star: 5 Points 42">
            <a:extLst>
              <a:ext uri="{FF2B5EF4-FFF2-40B4-BE49-F238E27FC236}">
                <a16:creationId xmlns:a16="http://schemas.microsoft.com/office/drawing/2014/main" id="{CE504797-E430-3898-0EA1-3BF53E67CA67}"/>
              </a:ext>
            </a:extLst>
          </p:cNvPr>
          <p:cNvSpPr/>
          <p:nvPr/>
        </p:nvSpPr>
        <p:spPr>
          <a:xfrm>
            <a:off x="2958442" y="4734994"/>
            <a:ext cx="331517" cy="3315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9A7DFEFA-7572-D856-DD89-15EABB8E3199}"/>
              </a:ext>
            </a:extLst>
          </p:cNvPr>
          <p:cNvSpPr/>
          <p:nvPr/>
        </p:nvSpPr>
        <p:spPr>
          <a:xfrm>
            <a:off x="4061670" y="3962400"/>
            <a:ext cx="533400" cy="5334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0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solution</a:t>
            </a:r>
          </a:p>
        </p:txBody>
      </p:sp>
      <p:pic>
        <p:nvPicPr>
          <p:cNvPr id="2052" name="Picture 4" descr="https://lh4.googleusercontent.com/Qz2yYBmRP8nAkZlfTMNL-3QNWzx3VQ5yAsrhp_85t2EombQZ05RLUVHy58QJb6_jouvQpirIl-10vtsklw9fvYIWAuJlIOooJ729ZwOOutQfS4s_9Ceu9o_L8CzLFvkPaF1JQrR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9" y="1417638"/>
            <a:ext cx="8095891" cy="4100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8509" y="3581400"/>
            <a:ext cx="52764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Often, you need to find and extract a new class when things get complex.</a:t>
            </a:r>
          </a:p>
          <a:p>
            <a:pPr marL="457200" indent="-457200">
              <a:buFont typeface="Arial" panose="020B0604020202020204" pitchFamily="34" charset="0"/>
              <a:buChar char="•"/>
            </a:pPr>
            <a:r>
              <a:rPr lang="en-US" sz="2800" dirty="0"/>
              <a:t>Here, Star class was extracted from original Constellation class</a:t>
            </a:r>
          </a:p>
        </p:txBody>
      </p:sp>
    </p:spTree>
    <p:extLst>
      <p:ext uri="{BB962C8B-B14F-4D97-AF65-F5344CB8AC3E}">
        <p14:creationId xmlns:p14="http://schemas.microsoft.com/office/powerpoint/2010/main" val="284658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3796DB-86E9-4D44-9BCB-A762264A5AFE}">
  <ds:schemaRefs>
    <ds:schemaRef ds:uri="http://schemas.microsoft.com/sharepoint/v3/contenttype/forms"/>
  </ds:schemaRefs>
</ds:datastoreItem>
</file>

<file path=customXml/itemProps2.xml><?xml version="1.0" encoding="utf-8"?>
<ds:datastoreItem xmlns:ds="http://schemas.openxmlformats.org/officeDocument/2006/customXml" ds:itemID="{4055B637-E92D-4086-B83D-87288CBA5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96EFD4-1250-457A-AB4B-16A5266B50A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527</TotalTime>
  <Words>689</Words>
  <Application>Microsoft Office PowerPoint</Application>
  <PresentationFormat>On-screen Show (4:3)</PresentationFormat>
  <Paragraphs>84</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Do the in-class activity       </vt:lpstr>
      <vt:lpstr>PowerPoint Presentation</vt:lpstr>
      <vt:lpstr>PowerPoint Presentation</vt:lpstr>
      <vt:lpstr>Do the in-class activity       </vt:lpstr>
      <vt:lpstr>Do the in-class activity       </vt:lpstr>
      <vt:lpstr>Do the in-class activity       </vt:lpstr>
      <vt:lpstr>A possible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Ludden, Ian G</cp:lastModifiedBy>
  <cp:revision>24</cp:revision>
  <cp:lastPrinted>2016-09-27T10:57:46Z</cp:lastPrinted>
  <dcterms:created xsi:type="dcterms:W3CDTF">2013-12-22T20:42:02Z</dcterms:created>
  <dcterms:modified xsi:type="dcterms:W3CDTF">2023-08-11T18:00:57Z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