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32" r:id="rId5"/>
    <p:sldId id="398" r:id="rId6"/>
    <p:sldId id="433" r:id="rId7"/>
    <p:sldId id="434" r:id="rId8"/>
    <p:sldId id="436" r:id="rId9"/>
    <p:sldId id="43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18"/>
    <p:restoredTop sz="87483"/>
  </p:normalViewPr>
  <p:slideViewPr>
    <p:cSldViewPr snapToGrid="0">
      <p:cViewPr varScale="1">
        <p:scale>
          <a:sx n="97" d="100"/>
          <a:sy n="97" d="100"/>
        </p:scale>
        <p:origin x="18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done without changing your interface.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8/11/2023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rct=j&amp;q=&amp;esrc=s&amp;source=images&amp;cd=&amp;cad=rja&amp;docid=i4WVqDixXRt6hM&amp;tbnid=zUYpDqTbbC0tvM:&amp;ved=0CAUQjRw&amp;url=http://blackbeltbartending.com/?p=31&amp;ei=3VK3UuXUBYTfsAS2uoKwAg&amp;bvm=bv.58187178,d.eW0&amp;psig=AFQjCNHxM327zEzthDBxAv0ucKsLkfnX_g&amp;ust=138783240139670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rct=j&amp;q=&amp;esrc=s&amp;source=images&amp;cd=&amp;cad=rja&amp;docid=i4WVqDixXRt6hM&amp;tbnid=zUYpDqTbbC0tvM:&amp;ved=0CAUQjRw&amp;url=http://blackbeltbartending.com/?p=31&amp;ei=3VK3UuXUBYTfsAS2uoKwAg&amp;bvm=bv.58187178,d.eW0&amp;psig=AFQjCNHxM327zEzthDBxAv0ucKsLkfnX_g&amp;ust=138783240139670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HIT-CSSE/csse220/blob/master/Homework/DesignProblems/DP2/DP2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Makes your program easier to understand by</a:t>
            </a:r>
          </a:p>
          <a:p>
            <a:pPr lvl="1"/>
            <a:r>
              <a:rPr lang="en-US" dirty="0"/>
              <a:t>Grouping related stuff together (i.e., in a capsule)</a:t>
            </a:r>
          </a:p>
          <a:p>
            <a:pPr lvl="1"/>
            <a:r>
              <a:rPr lang="en-US" dirty="0"/>
              <a:t>Each class has ONE JOB!</a:t>
            </a:r>
          </a:p>
          <a:p>
            <a:pPr lvl="1"/>
            <a:endParaRPr lang="en-US" sz="2800" dirty="0"/>
          </a:p>
          <a:p>
            <a:r>
              <a:rPr lang="en-US" sz="2800" dirty="0"/>
              <a:t>Rather than passing around data, pass around object instances (created from a class) that:</a:t>
            </a:r>
          </a:p>
          <a:p>
            <a:pPr lvl="1"/>
            <a:r>
              <a:rPr lang="en-US" sz="2400" dirty="0"/>
              <a:t>Provide a powerful set of methods that work on the data stored inside the object</a:t>
            </a:r>
          </a:p>
          <a:p>
            <a:pPr lvl="1"/>
            <a:r>
              <a:rPr lang="en-US" sz="2400" dirty="0"/>
              <a:t>These methods protect the </a:t>
            </a:r>
            <a:r>
              <a:rPr lang="en-US" sz="2400" i="1" dirty="0"/>
              <a:t>private</a:t>
            </a:r>
            <a:r>
              <a:rPr lang="en-US" sz="2400" dirty="0"/>
              <a:t> data stored inside the object from being used incorrectly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Object-Oriented Design Term:</a:t>
            </a:r>
            <a:br>
              <a:rPr lang="en-US" dirty="0"/>
            </a:br>
            <a:r>
              <a:rPr lang="en-US" dirty="0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8781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Design Term:</a:t>
            </a:r>
            <a:br>
              <a:rPr lang="en-US" dirty="0"/>
            </a:br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your program easier to understand by…</a:t>
            </a:r>
          </a:p>
          <a:p>
            <a:pPr lvl="1"/>
            <a:r>
              <a:rPr lang="en-US" dirty="0"/>
              <a:t>Saving you from having to think about how complicated things might be</a:t>
            </a:r>
          </a:p>
          <a:p>
            <a:pPr lvl="1"/>
            <a:r>
              <a:rPr lang="en-US" dirty="0"/>
              <a:t>Puts everything you need in one place</a:t>
            </a:r>
          </a:p>
        </p:txBody>
      </p:sp>
      <p:sp>
        <p:nvSpPr>
          <p:cNvPr id="4" name="AutoShape 2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0" y="-16906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2400" y="-15382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put and get in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8200" y="4724400"/>
            <a:ext cx="3988184" cy="213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Implementing </a:t>
            </a:r>
            <a:r>
              <a:rPr lang="en-US" dirty="0" err="1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9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Object-Oriented Design Term:</a:t>
            </a:r>
            <a:br>
              <a:rPr lang="en-US"/>
            </a:br>
            <a:r>
              <a:rPr lang="en-US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Makes your program easier to understand by…</a:t>
            </a:r>
          </a:p>
          <a:p>
            <a:pPr lvl="1"/>
            <a:r>
              <a:rPr lang="en-US"/>
              <a:t>Saving the client of the object from having to think about how the class works</a:t>
            </a:r>
          </a:p>
          <a:p>
            <a:pPr lvl="1"/>
            <a:r>
              <a:rPr lang="en-US"/>
              <a:t>Puts everything you need in one place</a:t>
            </a:r>
          </a:p>
        </p:txBody>
      </p:sp>
      <p:sp>
        <p:nvSpPr>
          <p:cNvPr id="4" name="AutoShape 2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0" y="-16906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2400" y="-15382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Using </a:t>
            </a:r>
            <a:r>
              <a:rPr lang="en-US" i="1"/>
              <a:t>put</a:t>
            </a:r>
            <a:r>
              <a:rPr lang="en-US"/>
              <a:t> and </a:t>
            </a:r>
            <a:r>
              <a:rPr lang="en-US" i="1"/>
              <a:t>get</a:t>
            </a:r>
            <a:r>
              <a:rPr lang="en-US"/>
              <a:t> in </a:t>
            </a:r>
            <a:r>
              <a:rPr lang="en-US" err="1"/>
              <a:t>HashMap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38200" y="4724400"/>
            <a:ext cx="3988184" cy="213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Implementing </a:t>
            </a:r>
            <a:r>
              <a:rPr lang="en-US" err="1"/>
              <a:t>HashMap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8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/>
              <a:t>Makes your program easier to change by…</a:t>
            </a:r>
          </a:p>
          <a:p>
            <a:pPr lvl="1"/>
            <a:r>
              <a:rPr lang="en-US"/>
              <a:t>Allowing the class implementer to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change</a:t>
            </a: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/>
              <a:t>how data internal to the class is represented</a:t>
            </a:r>
          </a:p>
          <a:p>
            <a:pPr lvl="1"/>
            <a:r>
              <a:rPr lang="en-US"/>
              <a:t>But for the client, usage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u="sng">
                <a:solidFill>
                  <a:schemeClr val="accent3">
                    <a:lumMod val="75000"/>
                  </a:schemeClr>
                </a:solidFill>
              </a:rPr>
              <a:t>stays the same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Q3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Object-Oriented Design Term:</a:t>
            </a:r>
            <a:br>
              <a:rPr lang="en-US"/>
            </a:br>
            <a:r>
              <a:rPr lang="en-US"/>
              <a:t>Encapsulation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rved Right Arrow 10"/>
          <p:cNvSpPr/>
          <p:nvPr/>
        </p:nvSpPr>
        <p:spPr>
          <a:xfrm>
            <a:off x="4267200" y="4936067"/>
            <a:ext cx="990600" cy="154093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>
            <a:off x="6172200" y="4778183"/>
            <a:ext cx="990600" cy="154093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STILL</a:t>
            </a:r>
            <a:r>
              <a:rPr lang="en-US"/>
              <a:t> Using put and get in </a:t>
            </a:r>
            <a:r>
              <a:rPr lang="en-US" err="1"/>
              <a:t>HashMap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81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580-3085-4BCB-9359-F698BE52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4BCB-7A3F-44FE-A0DE-8B6415CE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soon!</a:t>
            </a:r>
          </a:p>
          <a:p>
            <a:r>
              <a:rPr lang="en-US" dirty="0"/>
              <a:t>We will go over the solution at the start of next class!</a:t>
            </a:r>
          </a:p>
          <a:p>
            <a:r>
              <a:rPr lang="en-US" dirty="0">
                <a:hlinkClick r:id="rId2"/>
              </a:rPr>
              <a:t>https://github.com/RHIT-CSSE/csse220/blob/master/Homework/DesignProblems/DP2/DP2.md</a:t>
            </a:r>
            <a:endParaRPr lang="en-US" dirty="0"/>
          </a:p>
          <a:p>
            <a:r>
              <a:rPr lang="en-US" dirty="0"/>
              <a:t>Following HW will be ImplementingDesign2 (code the solution)</a:t>
            </a:r>
          </a:p>
        </p:txBody>
      </p:sp>
    </p:spTree>
    <p:extLst>
      <p:ext uri="{BB962C8B-B14F-4D97-AF65-F5344CB8AC3E}">
        <p14:creationId xmlns:p14="http://schemas.microsoft.com/office/powerpoint/2010/main" val="141742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F8190-A6C0-D2AC-B6E9-6235B5D020D1}"/>
              </a:ext>
            </a:extLst>
          </p:cNvPr>
          <p:cNvSpPr txBox="1"/>
          <p:nvPr/>
        </p:nvSpPr>
        <p:spPr>
          <a:xfrm>
            <a:off x="381000" y="9144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 will provide suggested list of partners either now or via electronic communication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D75BA-BD31-C4CB-61F3-6C883F88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6650"/>
            <a:ext cx="9144000" cy="28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286</Words>
  <Application>Microsoft Office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Object-Oriented Design Term: Encapsulation</vt:lpstr>
      <vt:lpstr>Object-Oriented Design Term: Encapsulation</vt:lpstr>
      <vt:lpstr>Object-Oriented Design Term: Encapsulation</vt:lpstr>
      <vt:lpstr>Object-Oriented Design Term: Encapsulation</vt:lpstr>
      <vt:lpstr>Design Problem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Ludden, Ian G</cp:lastModifiedBy>
  <cp:revision>28</cp:revision>
  <cp:lastPrinted>2016-09-27T10:57:46Z</cp:lastPrinted>
  <dcterms:created xsi:type="dcterms:W3CDTF">2013-12-22T20:42:02Z</dcterms:created>
  <dcterms:modified xsi:type="dcterms:W3CDTF">2023-08-11T18:11:02Z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