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31" r:id="rId2"/>
    <p:sldId id="332" r:id="rId3"/>
    <p:sldId id="333" r:id="rId4"/>
    <p:sldId id="342" r:id="rId5"/>
    <p:sldId id="334" r:id="rId6"/>
    <p:sldId id="335" r:id="rId7"/>
    <p:sldId id="336" r:id="rId8"/>
    <p:sldId id="337" r:id="rId9"/>
    <p:sldId id="339" r:id="rId10"/>
    <p:sldId id="340" r:id="rId11"/>
    <p:sldId id="341" r:id="rId12"/>
    <p:sldId id="338" r:id="rId13"/>
    <p:sldId id="302" r:id="rId14"/>
    <p:sldId id="303" r:id="rId15"/>
    <p:sldId id="304" r:id="rId16"/>
    <p:sldId id="305" r:id="rId17"/>
    <p:sldId id="293" r:id="rId18"/>
    <p:sldId id="294" r:id="rId19"/>
    <p:sldId id="321" r:id="rId20"/>
    <p:sldId id="284" r:id="rId21"/>
    <p:sldId id="296" r:id="rId22"/>
    <p:sldId id="297" r:id="rId23"/>
    <p:sldId id="298" r:id="rId24"/>
    <p:sldId id="285" r:id="rId25"/>
    <p:sldId id="286" r:id="rId26"/>
    <p:sldId id="287" r:id="rId27"/>
    <p:sldId id="33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010" autoAdjust="0"/>
  </p:normalViewPr>
  <p:slideViewPr>
    <p:cSldViewPr snapToGrid="0" snapToObjects="1">
      <p:cViewPr varScale="1">
        <p:scale>
          <a:sx n="92" d="100"/>
          <a:sy n="92" d="100"/>
        </p:scale>
        <p:origin x="12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1F60-86AF-274C-B759-04AFDD96F2D3}"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05E3F-8821-6843-B7F4-F11EF974A4DA}" type="slidenum">
              <a:rPr lang="en-US" smtClean="0"/>
              <a:t>‹#›</a:t>
            </a:fld>
            <a:endParaRPr lang="en-US"/>
          </a:p>
        </p:txBody>
      </p:sp>
    </p:spTree>
    <p:extLst>
      <p:ext uri="{BB962C8B-B14F-4D97-AF65-F5344CB8AC3E}">
        <p14:creationId xmlns:p14="http://schemas.microsoft.com/office/powerpoint/2010/main" val="3921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23478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503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TA find</a:t>
            </a:r>
            <a:r>
              <a:rPr lang="en-US" baseline="0" dirty="0"/>
              <a:t> something each student does for rejuvenation…</a:t>
            </a:r>
            <a:endParaRPr lang="en-US" dirty="0"/>
          </a:p>
        </p:txBody>
      </p:sp>
    </p:spTree>
    <p:extLst>
      <p:ext uri="{BB962C8B-B14F-4D97-AF65-F5344CB8AC3E}">
        <p14:creationId xmlns:p14="http://schemas.microsoft.com/office/powerpoint/2010/main" val="108202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266211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31355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09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406167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58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72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dirty="0"/>
              <a:t>Distinguish passive and active learning. Briefly motivate all the active learning activities we will use in class. </a:t>
            </a:r>
            <a:endParaRPr dirty="0"/>
          </a:p>
        </p:txBody>
      </p:sp>
      <p:sp>
        <p:nvSpPr>
          <p:cNvPr id="138" name="Google Shape;138;p8: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48919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1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7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08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358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9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2FC-A75F-6E46-949F-22F15D26D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ACFCF-15C0-954A-9580-0AACC77E7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002F9-933F-9A45-B3C9-833027AD3652}"/>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5" name="Footer Placeholder 4">
            <a:extLst>
              <a:ext uri="{FF2B5EF4-FFF2-40B4-BE49-F238E27FC236}">
                <a16:creationId xmlns:a16="http://schemas.microsoft.com/office/drawing/2014/main" id="{DA8C6DFF-2CE0-BA42-B491-3748AA921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9F306-C50D-3E4F-8063-8A91EE66FA5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8813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997-21F5-7747-A55D-7A6108D84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3BE49-B359-E24E-ACB8-7EDD6A7D5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63FF-361B-2146-90FA-D2983D9B0D9B}"/>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5" name="Footer Placeholder 4">
            <a:extLst>
              <a:ext uri="{FF2B5EF4-FFF2-40B4-BE49-F238E27FC236}">
                <a16:creationId xmlns:a16="http://schemas.microsoft.com/office/drawing/2014/main" id="{64D7C8BF-CB84-DC40-95D9-E39A2CA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8D01-370D-5240-9D50-988FEFB6C60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92130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236B-D96E-D545-9CFC-A9CC6AD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A0FD1-3B44-2B4B-B86C-F956EFCBA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819E-A15C-3642-AEE2-5C0F9FC380E5}"/>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5" name="Footer Placeholder 4">
            <a:extLst>
              <a:ext uri="{FF2B5EF4-FFF2-40B4-BE49-F238E27FC236}">
                <a16:creationId xmlns:a16="http://schemas.microsoft.com/office/drawing/2014/main" id="{A4C50015-129C-F849-A9E9-D1CE8F7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4944F-6730-7A4E-8C15-3E4FE173BC7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9549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BD51-5367-A94A-B476-616F335EB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B5135-1B19-A448-850F-D5311CE61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720F-5659-DD41-9CE9-118793925880}"/>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5" name="Footer Placeholder 4">
            <a:extLst>
              <a:ext uri="{FF2B5EF4-FFF2-40B4-BE49-F238E27FC236}">
                <a16:creationId xmlns:a16="http://schemas.microsoft.com/office/drawing/2014/main" id="{32A00E62-7FED-444D-8BCE-998EC914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E0604-C341-CC40-990B-1E472A08EE0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522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13A-EDDA-2041-9966-EECDD2B23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26D43-6C08-0B4E-9302-8916C23D2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8C83D2-98C1-6543-A3DB-B646A8001DB1}"/>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5" name="Footer Placeholder 4">
            <a:extLst>
              <a:ext uri="{FF2B5EF4-FFF2-40B4-BE49-F238E27FC236}">
                <a16:creationId xmlns:a16="http://schemas.microsoft.com/office/drawing/2014/main" id="{0E445C18-9ABD-5B40-BAA8-C77F95F1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92B6-A095-1540-9998-0F3989FF7443}"/>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14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562-EA8A-5440-B60E-A9060517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E8823-9C31-8146-AA8A-091E1E0D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86C45-A302-F144-B7CA-C559B1A06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F7D52-3FBF-D142-A290-D158512138C0}"/>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6" name="Footer Placeholder 5">
            <a:extLst>
              <a:ext uri="{FF2B5EF4-FFF2-40B4-BE49-F238E27FC236}">
                <a16:creationId xmlns:a16="http://schemas.microsoft.com/office/drawing/2014/main" id="{CE72402E-E17E-1247-9ADB-96180571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5FEC9-71D0-C844-B3F7-8C0F9FBF687F}"/>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275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6F0-4921-9B4B-8BB9-A20838DB4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3876-49E7-C245-9AF8-474756480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5F9A2-B7C3-9B40-9DF6-12EE1B5E9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40873-8079-A148-BCCE-BB3E1797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53B49-97FC-E843-861D-9AA0490B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BFE99-3FBA-994F-8554-15A389B69137}"/>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8" name="Footer Placeholder 7">
            <a:extLst>
              <a:ext uri="{FF2B5EF4-FFF2-40B4-BE49-F238E27FC236}">
                <a16:creationId xmlns:a16="http://schemas.microsoft.com/office/drawing/2014/main" id="{3EF1F348-ADB2-9F44-BF04-A894D458A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EC666-6A15-4945-90EA-361EA49C018A}"/>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357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9053-F016-7C48-83BC-93B8CC7C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35BA2-CD9C-5F4E-82A4-1C52E15E7035}"/>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4" name="Footer Placeholder 3">
            <a:extLst>
              <a:ext uri="{FF2B5EF4-FFF2-40B4-BE49-F238E27FC236}">
                <a16:creationId xmlns:a16="http://schemas.microsoft.com/office/drawing/2014/main" id="{85836770-C03B-094A-A32D-9CBDA12DF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77EE4-ECEB-584B-BB40-7AD802E1B664}"/>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27511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837D-54B2-B341-8F8C-66A716AE62B6}"/>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3" name="Footer Placeholder 2">
            <a:extLst>
              <a:ext uri="{FF2B5EF4-FFF2-40B4-BE49-F238E27FC236}">
                <a16:creationId xmlns:a16="http://schemas.microsoft.com/office/drawing/2014/main" id="{64D2A46A-236C-CC4E-9382-C935359F6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97E7C-954D-3444-932D-352B1F58C0B6}"/>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38475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91E0-B226-5B4D-8278-14A7E224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8EB0C-A339-2546-81CA-E65A30E0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9E2D6-13C0-434C-A0B2-E322A4506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FD5F-F977-474C-927A-A75B42178495}"/>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6" name="Footer Placeholder 5">
            <a:extLst>
              <a:ext uri="{FF2B5EF4-FFF2-40B4-BE49-F238E27FC236}">
                <a16:creationId xmlns:a16="http://schemas.microsoft.com/office/drawing/2014/main" id="{C695779F-5A81-544B-A880-536654AC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FAAED-6B7F-EA42-A80D-AC24D476CD01}"/>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1659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C736-BDA6-0640-BA7C-ED0693959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7234C-81C1-D04E-ABD7-EF7CEDD31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CE6E8-411E-1E45-83DE-92AAD96C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6301-15EB-2A46-9130-0BDC4285044B}"/>
              </a:ext>
            </a:extLst>
          </p:cNvPr>
          <p:cNvSpPr>
            <a:spLocks noGrp="1"/>
          </p:cNvSpPr>
          <p:nvPr>
            <p:ph type="dt" sz="half" idx="10"/>
          </p:nvPr>
        </p:nvSpPr>
        <p:spPr/>
        <p:txBody>
          <a:bodyPr/>
          <a:lstStyle/>
          <a:p>
            <a:fld id="{1558ECB0-78E8-2947-93F5-766FFF283DA8}" type="datetimeFigureOut">
              <a:rPr lang="en-US" smtClean="0"/>
              <a:t>8/23/2023</a:t>
            </a:fld>
            <a:endParaRPr lang="en-US"/>
          </a:p>
        </p:txBody>
      </p:sp>
      <p:sp>
        <p:nvSpPr>
          <p:cNvPr id="6" name="Footer Placeholder 5">
            <a:extLst>
              <a:ext uri="{FF2B5EF4-FFF2-40B4-BE49-F238E27FC236}">
                <a16:creationId xmlns:a16="http://schemas.microsoft.com/office/drawing/2014/main" id="{CB79F32D-093F-0547-B747-D1ED95C9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2AAF-0180-3647-81D3-28BA9AC69A8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566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39E1C-EBC2-654A-9BC3-996A86D7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2CC07-40E4-0C42-95E1-4A335F1E5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CD33-5804-7E49-A355-0FA81E1B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8ECB0-78E8-2947-93F5-766FFF283DA8}" type="datetimeFigureOut">
              <a:rPr lang="en-US" smtClean="0"/>
              <a:t>8/23/2023</a:t>
            </a:fld>
            <a:endParaRPr lang="en-US"/>
          </a:p>
        </p:txBody>
      </p:sp>
      <p:sp>
        <p:nvSpPr>
          <p:cNvPr id="5" name="Footer Placeholder 4">
            <a:extLst>
              <a:ext uri="{FF2B5EF4-FFF2-40B4-BE49-F238E27FC236}">
                <a16:creationId xmlns:a16="http://schemas.microsoft.com/office/drawing/2014/main" id="{1ED0BA8B-1432-994A-BB61-FE5BD4A70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3797B-B715-E547-B637-DF2B78389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84BF-6867-B84D-9A5B-F22C4903AC7B}" type="slidenum">
              <a:rPr lang="en-US" smtClean="0"/>
              <a:t>‹#›</a:t>
            </a:fld>
            <a:endParaRPr lang="en-US"/>
          </a:p>
        </p:txBody>
      </p:sp>
    </p:spTree>
    <p:extLst>
      <p:ext uri="{BB962C8B-B14F-4D97-AF65-F5344CB8AC3E}">
        <p14:creationId xmlns:p14="http://schemas.microsoft.com/office/powerpoint/2010/main" val="154801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3124200" y="152401"/>
            <a:ext cx="6172200" cy="857251"/>
          </a:xfrm>
          <a:prstGeom prst="rect">
            <a:avLst/>
          </a:prstGeom>
        </p:spPr>
        <p:txBody>
          <a:bodyPr>
            <a:normAutofit/>
          </a:bodyPr>
          <a:lstStyle/>
          <a:p>
            <a:pPr lvl="0">
              <a:defRPr sz="1800"/>
            </a:pPr>
            <a:r>
              <a:rPr sz="3200" dirty="0"/>
              <a:t>Welcome to CSSE 220</a:t>
            </a:r>
          </a:p>
        </p:txBody>
      </p:sp>
      <p:sp>
        <p:nvSpPr>
          <p:cNvPr id="50" name="Shape 50"/>
          <p:cNvSpPr>
            <a:spLocks noGrp="1"/>
          </p:cNvSpPr>
          <p:nvPr>
            <p:ph type="body" idx="1"/>
          </p:nvPr>
        </p:nvSpPr>
        <p:spPr>
          <a:xfrm>
            <a:off x="1752600" y="914401"/>
            <a:ext cx="8724900" cy="4658855"/>
          </a:xfrm>
          <a:prstGeom prst="rect">
            <a:avLst/>
          </a:prstGeom>
        </p:spPr>
        <p:txBody>
          <a:bodyPr vert="horz" lIns="34289" tIns="34290" rIns="34289" bIns="34290" rtlCol="0" anchor="t">
            <a:normAutofit/>
          </a:bodyPr>
          <a:lstStyle/>
          <a:p>
            <a:pPr marL="0" indent="0">
              <a:buNone/>
              <a:defRPr sz="1800"/>
            </a:pPr>
            <a:r>
              <a:rPr sz="2400" dirty="0"/>
              <a:t>We are excited that you are here:</a:t>
            </a:r>
          </a:p>
          <a:p>
            <a:pPr marL="557213" lvl="1" indent="-214313">
              <a:spcBef>
                <a:spcPts val="450"/>
              </a:spcBef>
              <a:defRPr sz="1800"/>
            </a:pPr>
            <a:r>
              <a:rPr lang="en-US" sz="2100" dirty="0"/>
              <a:t>Hopefully you followed the instructions in the welcome email, installed eclipse and checked out the Java intro project</a:t>
            </a:r>
          </a:p>
          <a:p>
            <a:pPr marL="557213" lvl="1" indent="-214313">
              <a:spcBef>
                <a:spcPts val="450"/>
              </a:spcBef>
              <a:defRPr sz="1800"/>
            </a:pPr>
            <a:r>
              <a:rPr sz="2100" dirty="0"/>
              <a:t>Start your computer</a:t>
            </a:r>
            <a:r>
              <a:rPr lang="en-US" sz="2100" dirty="0"/>
              <a:t> &amp; Eclipse</a:t>
            </a:r>
          </a:p>
          <a:p>
            <a:pPr marL="0" indent="0">
              <a:spcBef>
                <a:spcPts val="450"/>
              </a:spcBef>
              <a:buNone/>
              <a:defRPr sz="1800"/>
            </a:pPr>
            <a:r>
              <a:rPr lang="en-US" sz="2100" b="1" dirty="0"/>
              <a:t>Every day:</a:t>
            </a:r>
            <a:endParaRPr lang="en-US" b="1" dirty="0"/>
          </a:p>
          <a:p>
            <a:pPr marL="557213" lvl="1" indent="-214313">
              <a:spcBef>
                <a:spcPts val="450"/>
              </a:spcBef>
              <a:defRPr sz="1800"/>
            </a:pPr>
            <a:r>
              <a:rPr lang="en-US" sz="2100" dirty="0"/>
              <a:t>There is a daily quiz on Moodle    -&gt;</a:t>
            </a:r>
          </a:p>
          <a:p>
            <a:pPr marL="557213" lvl="1" indent="-214313">
              <a:spcBef>
                <a:spcPts val="450"/>
              </a:spcBef>
              <a:defRPr sz="1800"/>
            </a:pPr>
            <a:endParaRPr lang="en-US" sz="2100" dirty="0"/>
          </a:p>
          <a:p>
            <a:pPr marL="557213" lvl="1" indent="-214313">
              <a:spcBef>
                <a:spcPts val="450"/>
              </a:spcBef>
              <a:defRPr sz="1800"/>
            </a:pPr>
            <a:r>
              <a:rPr lang="en-US" sz="2100" dirty="0"/>
              <a:t>There is a daily attendance on Moodle</a:t>
            </a:r>
          </a:p>
          <a:p>
            <a:pPr marL="557213" lvl="1" indent="-214313">
              <a:spcBef>
                <a:spcPts val="450"/>
              </a:spcBef>
              <a:defRPr sz="1800"/>
            </a:pPr>
            <a:r>
              <a:rPr lang="en-US" sz="2100" dirty="0"/>
              <a:t>Time limited (+/- 10 min)</a:t>
            </a:r>
            <a:endParaRPr sz="2100" dirty="0"/>
          </a:p>
        </p:txBody>
      </p:sp>
      <p:pic>
        <p:nvPicPr>
          <p:cNvPr id="5" name="Picture 4">
            <a:extLst>
              <a:ext uri="{FF2B5EF4-FFF2-40B4-BE49-F238E27FC236}">
                <a16:creationId xmlns:a16="http://schemas.microsoft.com/office/drawing/2014/main" id="{E2A0B1BB-29E7-46F6-A3C8-2B3931560926}"/>
              </a:ext>
            </a:extLst>
          </p:cNvPr>
          <p:cNvPicPr>
            <a:picLocks noChangeAspect="1"/>
          </p:cNvPicPr>
          <p:nvPr/>
        </p:nvPicPr>
        <p:blipFill>
          <a:blip r:embed="rId3"/>
          <a:stretch>
            <a:fillRect/>
          </a:stretch>
        </p:blipFill>
        <p:spPr>
          <a:xfrm>
            <a:off x="1567637" y="4549140"/>
            <a:ext cx="5611549" cy="2286000"/>
          </a:xfrm>
          <a:prstGeom prst="rect">
            <a:avLst/>
          </a:prstGeom>
        </p:spPr>
      </p:pic>
      <p:pic>
        <p:nvPicPr>
          <p:cNvPr id="10" name="Picture 9">
            <a:extLst>
              <a:ext uri="{FF2B5EF4-FFF2-40B4-BE49-F238E27FC236}">
                <a16:creationId xmlns:a16="http://schemas.microsoft.com/office/drawing/2014/main" id="{15CDABD2-30A2-469B-AC17-0A008297CC65}"/>
              </a:ext>
            </a:extLst>
          </p:cNvPr>
          <p:cNvPicPr>
            <a:picLocks noChangeAspect="1"/>
          </p:cNvPicPr>
          <p:nvPr/>
        </p:nvPicPr>
        <p:blipFill>
          <a:blip r:embed="rId4"/>
          <a:stretch>
            <a:fillRect/>
          </a:stretch>
        </p:blipFill>
        <p:spPr>
          <a:xfrm>
            <a:off x="7154455" y="2057400"/>
            <a:ext cx="3488803" cy="2956686"/>
          </a:xfrm>
          <a:prstGeom prst="rect">
            <a:avLst/>
          </a:prstGeom>
        </p:spPr>
      </p:pic>
      <p:sp>
        <p:nvSpPr>
          <p:cNvPr id="2" name="TextBox 1">
            <a:extLst>
              <a:ext uri="{FF2B5EF4-FFF2-40B4-BE49-F238E27FC236}">
                <a16:creationId xmlns:a16="http://schemas.microsoft.com/office/drawing/2014/main" id="{29826FFB-88E1-2671-3232-3FA756FD33C1}"/>
              </a:ext>
            </a:extLst>
          </p:cNvPr>
          <p:cNvSpPr txBox="1"/>
          <p:nvPr/>
        </p:nvSpPr>
        <p:spPr>
          <a:xfrm>
            <a:off x="7510509" y="5397623"/>
            <a:ext cx="3684233" cy="923330"/>
          </a:xfrm>
          <a:prstGeom prst="rect">
            <a:avLst/>
          </a:prstGeom>
          <a:noFill/>
        </p:spPr>
        <p:txBody>
          <a:bodyPr wrap="square" rtlCol="0">
            <a:spAutoFit/>
          </a:bodyPr>
          <a:lstStyle/>
          <a:p>
            <a:r>
              <a:rPr lang="en-US" dirty="0"/>
              <a:t>Today’s Attendance Password:</a:t>
            </a:r>
          </a:p>
          <a:p>
            <a:endParaRPr lang="en-US" dirty="0"/>
          </a:p>
          <a:p>
            <a:r>
              <a:rPr lang="en-US" b="1" dirty="0" err="1"/>
              <a:t>firstday</a:t>
            </a:r>
            <a:endParaRPr lang="en-US" b="1" dirty="0"/>
          </a:p>
        </p:txBody>
      </p:sp>
    </p:spTree>
    <p:extLst>
      <p:ext uri="{BB962C8B-B14F-4D97-AF65-F5344CB8AC3E}">
        <p14:creationId xmlns:p14="http://schemas.microsoft.com/office/powerpoint/2010/main" val="130204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838199" y="1379621"/>
            <a:ext cx="10295021" cy="4764505"/>
          </a:xfrm>
        </p:spPr>
        <p:txBody>
          <a:bodyPr>
            <a:normAutofit/>
          </a:bodyPr>
          <a:lstStyle/>
          <a:p>
            <a:r>
              <a:rPr lang="en-US" sz="3200" dirty="0"/>
              <a:t>General questions (HW, course logistics): </a:t>
            </a:r>
          </a:p>
          <a:p>
            <a:pPr lvl="1"/>
            <a:r>
              <a:rPr lang="en-US" sz="2800" dirty="0"/>
              <a:t>Please use Piazza</a:t>
            </a:r>
          </a:p>
          <a:p>
            <a:pPr lvl="1"/>
            <a:r>
              <a:rPr lang="en-US" sz="2800" dirty="0"/>
              <a:t>TAs or other students may be able to respond faster</a:t>
            </a:r>
          </a:p>
          <a:p>
            <a:endParaRPr lang="en-US" sz="3200" dirty="0"/>
          </a:p>
          <a:p>
            <a:r>
              <a:rPr lang="en-US" sz="3200" dirty="0"/>
              <a:t>Personal questions: </a:t>
            </a:r>
          </a:p>
          <a:p>
            <a:pPr lvl="1"/>
            <a:r>
              <a:rPr lang="en-US" sz="2800" dirty="0"/>
              <a:t>Email</a:t>
            </a:r>
          </a:p>
          <a:p>
            <a:pPr lvl="1"/>
            <a:r>
              <a:rPr lang="en-US" sz="2800" dirty="0"/>
              <a:t>Office hours</a:t>
            </a:r>
          </a:p>
          <a:p>
            <a:pPr lvl="1"/>
            <a:r>
              <a:rPr lang="en-US" sz="2800" dirty="0"/>
              <a:t>1-1 meeting, scheduled via link in email signature</a:t>
            </a:r>
          </a:p>
          <a:p>
            <a:pPr lvl="2"/>
            <a:r>
              <a:rPr lang="en-US" sz="2400" dirty="0"/>
              <a:t>Helps me plan my time effectively</a:t>
            </a:r>
          </a:p>
          <a:p>
            <a:pPr lvl="2"/>
            <a:r>
              <a:rPr lang="en-US" sz="2400" dirty="0"/>
              <a:t>Email me if you can’t find a time</a:t>
            </a:r>
          </a:p>
        </p:txBody>
      </p:sp>
    </p:spTree>
    <p:extLst>
      <p:ext uri="{BB962C8B-B14F-4D97-AF65-F5344CB8AC3E}">
        <p14:creationId xmlns:p14="http://schemas.microsoft.com/office/powerpoint/2010/main" val="184874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962890" y="1295400"/>
            <a:ext cx="10515600" cy="5470524"/>
          </a:xfrm>
        </p:spPr>
        <p:txBody>
          <a:bodyPr>
            <a:normAutofit/>
          </a:bodyPr>
          <a:lstStyle/>
          <a:p>
            <a:r>
              <a:rPr lang="en-US" sz="3200" dirty="0"/>
              <a:t>More about me</a:t>
            </a:r>
          </a:p>
          <a:p>
            <a:r>
              <a:rPr lang="en-US" sz="3200" dirty="0"/>
              <a:t>When I was a student here: </a:t>
            </a:r>
          </a:p>
          <a:p>
            <a:pPr lvl="1"/>
            <a:r>
              <a:rPr lang="en-US" sz="2800" dirty="0"/>
              <a:t>Cross Country, Engineers Without Borders, symphony orchestra, musicals, improv club, St. Joseph’s University Ministry</a:t>
            </a:r>
          </a:p>
          <a:p>
            <a:pPr lvl="1"/>
            <a:r>
              <a:rPr lang="en-US" sz="2800" dirty="0"/>
              <a:t>Friends &amp; activities helped me make it through Rose</a:t>
            </a:r>
          </a:p>
          <a:p>
            <a:pPr lvl="2"/>
            <a:r>
              <a:rPr lang="en-US" sz="2400" dirty="0"/>
              <a:t>Find your people! </a:t>
            </a:r>
          </a:p>
          <a:p>
            <a:pPr lvl="1"/>
            <a:endParaRPr lang="en-US" sz="2800" dirty="0"/>
          </a:p>
          <a:p>
            <a:r>
              <a:rPr lang="en-US" sz="3200" dirty="0"/>
              <a:t>Interested in working with students on research</a:t>
            </a:r>
          </a:p>
          <a:p>
            <a:pPr lvl="1"/>
            <a:r>
              <a:rPr lang="en-US" sz="2800" dirty="0"/>
              <a:t>Feel free to schedule appt. or email if you have interest in research</a:t>
            </a:r>
          </a:p>
          <a:p>
            <a:pPr lvl="1"/>
            <a:r>
              <a:rPr lang="en-US" sz="2800" dirty="0"/>
              <a:t>Graph theory, algorithmic game theory, operations research</a:t>
            </a:r>
          </a:p>
          <a:p>
            <a:pPr lvl="1"/>
            <a:r>
              <a:rPr lang="en-US" sz="2800" dirty="0"/>
              <a:t>Most projects require CSSE 473, but we can talk before then</a:t>
            </a:r>
            <a:endParaRPr lang="en-US" dirty="0"/>
          </a:p>
        </p:txBody>
      </p:sp>
    </p:spTree>
    <p:extLst>
      <p:ext uri="{BB962C8B-B14F-4D97-AF65-F5344CB8AC3E}">
        <p14:creationId xmlns:p14="http://schemas.microsoft.com/office/powerpoint/2010/main" val="105512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a:xfrm>
            <a:off x="1634971" y="1675152"/>
            <a:ext cx="8229600" cy="2819400"/>
          </a:xfrm>
        </p:spPr>
        <p:txBody>
          <a:bodyPr>
            <a:normAutofit/>
          </a:bodyPr>
          <a:lstStyle/>
          <a:p>
            <a:r>
              <a:rPr lang="en-US" sz="3600" dirty="0"/>
              <a:t>TA</a:t>
            </a:r>
          </a:p>
          <a:p>
            <a:r>
              <a:rPr lang="en-US" sz="3600" dirty="0"/>
              <a:t>Students (briefly! </a:t>
            </a:r>
            <a:r>
              <a:rPr lang="en-US" sz="3600" dirty="0">
                <a:sym typeface="Wingdings" panose="05000000000000000000" pitchFamily="2" charset="2"/>
              </a:rPr>
              <a:t> it’s a big class</a:t>
            </a:r>
            <a:r>
              <a:rPr lang="en-US" sz="3600" dirty="0"/>
              <a:t>)</a:t>
            </a:r>
          </a:p>
          <a:p>
            <a:pPr lvl="1"/>
            <a:r>
              <a:rPr lang="en-US" sz="3200" dirty="0"/>
              <a:t>What should we call you?</a:t>
            </a:r>
          </a:p>
          <a:p>
            <a:pPr lvl="1"/>
            <a:r>
              <a:rPr lang="en-US" sz="3200" dirty="0"/>
              <a:t>What you do for fun/rejuvenation?</a:t>
            </a:r>
          </a:p>
        </p:txBody>
      </p:sp>
    </p:spTree>
    <p:extLst>
      <p:ext uri="{BB962C8B-B14F-4D97-AF65-F5344CB8AC3E}">
        <p14:creationId xmlns:p14="http://schemas.microsoft.com/office/powerpoint/2010/main" val="161360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422131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447800"/>
            <a:ext cx="8229600" cy="5257800"/>
          </a:xfrm>
        </p:spPr>
        <p:txBody>
          <a:bodyPr>
            <a:normAutofit/>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353185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02987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69168" y="1295400"/>
            <a:ext cx="8229600" cy="5257800"/>
          </a:xfrm>
        </p:spPr>
        <p:txBody>
          <a:bodyPr>
            <a:normAutofit/>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2875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vert="horz" lIns="45719" tIns="45720" rIns="45719" bIns="45720" rtlCol="0"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16631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2077"/>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1981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nvGraphicFramePr>
        <p:xfrm>
          <a:off x="1714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7989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404747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3181350" y="2455071"/>
            <a:ext cx="5829300" cy="1102519"/>
          </a:xfrm>
          <a:prstGeom prst="rect">
            <a:avLst/>
          </a:prstGeom>
        </p:spPr>
        <p:txBody>
          <a:bodyPr/>
          <a:lstStyle/>
          <a:p>
            <a:pPr lvl="0">
              <a:defRPr sz="1800"/>
            </a:pPr>
            <a:r>
              <a:rPr sz="3300"/>
              <a:t>Course Introduction,</a:t>
            </a:r>
            <a:br>
              <a:rPr sz="3300"/>
            </a:br>
            <a:r>
              <a:rPr sz="3300"/>
              <a:t>Starting with Java</a:t>
            </a:r>
          </a:p>
        </p:txBody>
      </p:sp>
      <p:sp>
        <p:nvSpPr>
          <p:cNvPr id="55" name="Shape 55"/>
          <p:cNvSpPr>
            <a:spLocks noGrp="1"/>
          </p:cNvSpPr>
          <p:nvPr>
            <p:ph type="body" idx="1"/>
          </p:nvPr>
        </p:nvSpPr>
        <p:spPr>
          <a:xfrm>
            <a:off x="3695700" y="3771900"/>
            <a:ext cx="4800600" cy="1314450"/>
          </a:xfrm>
          <a:prstGeom prst="rect">
            <a:avLst/>
          </a:prstGeom>
        </p:spPr>
        <p:txBody>
          <a:bodyPr/>
          <a:lstStyle/>
          <a:p>
            <a:pPr defTabSz="651510">
              <a:spcBef>
                <a:spcPts val="375"/>
              </a:spcBef>
              <a:defRPr sz="1800">
                <a:solidFill>
                  <a:srgbClr val="000000"/>
                </a:solidFill>
              </a:defRPr>
            </a:pPr>
            <a:r>
              <a:rPr sz="1710">
                <a:solidFill>
                  <a:srgbClr val="888888"/>
                </a:solidFill>
              </a:rPr>
              <a:t>CSSE 220—Object-Oriented Software Development</a:t>
            </a:r>
          </a:p>
          <a:p>
            <a:pPr defTabSz="651510">
              <a:defRPr sz="1800">
                <a:solidFill>
                  <a:srgbClr val="000000"/>
                </a:solidFill>
              </a:defRPr>
            </a:pPr>
            <a:r>
              <a:rPr sz="2280">
                <a:solidFill>
                  <a:srgbClr val="888888"/>
                </a:solidFill>
              </a:rPr>
              <a:t>Rose-Hulman Institute of Technology</a:t>
            </a:r>
          </a:p>
        </p:txBody>
      </p:sp>
    </p:spTree>
    <p:extLst>
      <p:ext uri="{BB962C8B-B14F-4D97-AF65-F5344CB8AC3E}">
        <p14:creationId xmlns:p14="http://schemas.microsoft.com/office/powerpoint/2010/main" val="79571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3305675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762000"/>
            <a:ext cx="9144000" cy="6096000"/>
          </a:xfrm>
          <a:prstGeom prst="rect">
            <a:avLst/>
          </a:prstGeom>
        </p:spPr>
      </p:pic>
    </p:spTree>
    <p:extLst>
      <p:ext uri="{BB962C8B-B14F-4D97-AF65-F5344CB8AC3E}">
        <p14:creationId xmlns:p14="http://schemas.microsoft.com/office/powerpoint/2010/main" val="29628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40061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708400" y="254000"/>
            <a:ext cx="4762500" cy="6350000"/>
          </a:xfrm>
          <a:prstGeom prst="rect">
            <a:avLst/>
          </a:prstGeom>
        </p:spPr>
      </p:pic>
    </p:spTree>
    <p:extLst>
      <p:ext uri="{BB962C8B-B14F-4D97-AF65-F5344CB8AC3E}">
        <p14:creationId xmlns:p14="http://schemas.microsoft.com/office/powerpoint/2010/main" val="34925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2854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105838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9790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416699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20829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pic>
        <p:nvPicPr>
          <p:cNvPr id="2" name="Picture 1">
            <a:extLst>
              <a:ext uri="{FF2B5EF4-FFF2-40B4-BE49-F238E27FC236}">
                <a16:creationId xmlns:a16="http://schemas.microsoft.com/office/drawing/2014/main" id="{66CE3D4F-82A0-7F50-FC53-697AB2AC2AE6}"/>
              </a:ext>
            </a:extLst>
          </p:cNvPr>
          <p:cNvPicPr>
            <a:picLocks noChangeAspect="1"/>
          </p:cNvPicPr>
          <p:nvPr/>
        </p:nvPicPr>
        <p:blipFill>
          <a:blip r:embed="rId3"/>
          <a:stretch>
            <a:fillRect/>
          </a:stretch>
        </p:blipFill>
        <p:spPr>
          <a:xfrm>
            <a:off x="1535261" y="2125600"/>
            <a:ext cx="2871465" cy="4029805"/>
          </a:xfrm>
          <a:prstGeom prst="rect">
            <a:avLst/>
          </a:prstGeom>
        </p:spPr>
      </p:pic>
      <p:pic>
        <p:nvPicPr>
          <p:cNvPr id="3" name="Picture 2">
            <a:extLst>
              <a:ext uri="{FF2B5EF4-FFF2-40B4-BE49-F238E27FC236}">
                <a16:creationId xmlns:a16="http://schemas.microsoft.com/office/drawing/2014/main" id="{E7604838-5C1D-CAD5-7263-2CFE995ABC32}"/>
              </a:ext>
            </a:extLst>
          </p:cNvPr>
          <p:cNvPicPr>
            <a:picLocks noChangeAspect="1"/>
          </p:cNvPicPr>
          <p:nvPr/>
        </p:nvPicPr>
        <p:blipFill>
          <a:blip r:embed="rId4"/>
          <a:stretch>
            <a:fillRect/>
          </a:stretch>
        </p:blipFill>
        <p:spPr>
          <a:xfrm>
            <a:off x="7352138" y="3277844"/>
            <a:ext cx="4328535" cy="2877561"/>
          </a:xfrm>
          <a:prstGeom prst="rect">
            <a:avLst/>
          </a:prstGeom>
        </p:spPr>
      </p:pic>
      <p:sp>
        <p:nvSpPr>
          <p:cNvPr id="4" name="Title 1">
            <a:extLst>
              <a:ext uri="{FF2B5EF4-FFF2-40B4-BE49-F238E27FC236}">
                <a16:creationId xmlns:a16="http://schemas.microsoft.com/office/drawing/2014/main" id="{D5927EF3-F66A-14B1-D400-698603AD5457}"/>
              </a:ext>
            </a:extLst>
          </p:cNvPr>
          <p:cNvSpPr txBox="1">
            <a:spLocks/>
          </p:cNvSpPr>
          <p:nvPr/>
        </p:nvSpPr>
        <p:spPr>
          <a:xfrm>
            <a:off x="419100" y="365125"/>
            <a:ext cx="113538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we visualize learning has changed over time</a:t>
            </a:r>
          </a:p>
        </p:txBody>
      </p:sp>
    </p:spTree>
    <p:extLst>
      <p:ext uri="{BB962C8B-B14F-4D97-AF65-F5344CB8AC3E}">
        <p14:creationId xmlns:p14="http://schemas.microsoft.com/office/powerpoint/2010/main" val="395217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vert="horz" lIns="34289" tIns="34290" rIns="34289" bIns="34290" rtlCol="0" anchor="t">
            <a:normAutofit/>
          </a:bodyPr>
          <a:lstStyle/>
          <a:p>
            <a:r>
              <a:rPr lang="en-US" dirty="0"/>
              <a:t>Instructor intro</a:t>
            </a:r>
          </a:p>
          <a:p>
            <a:r>
              <a:rPr lang="en-US" dirty="0"/>
              <a:t>Critical logistics</a:t>
            </a:r>
          </a:p>
          <a:p>
            <a:r>
              <a:rPr lang="en-US" dirty="0"/>
              <a:t>We write some java code</a:t>
            </a:r>
          </a:p>
          <a:p>
            <a:pPr marL="587693" lvl="1" indent="-244793"/>
            <a:r>
              <a:rPr lang="en-US" dirty="0"/>
              <a:t>Conditionals</a:t>
            </a:r>
          </a:p>
          <a:p>
            <a:pPr marL="587693" lvl="1" indent="-244793"/>
            <a:r>
              <a:rPr lang="en-US" dirty="0"/>
              <a:t>Strings</a:t>
            </a:r>
          </a:p>
          <a:p>
            <a:pPr marL="587693" lvl="1" indent="-244793"/>
            <a:r>
              <a:rPr lang="en-US" dirty="0"/>
              <a:t>Loops</a:t>
            </a:r>
          </a:p>
          <a:p>
            <a:endParaRPr lang="en-US" dirty="0"/>
          </a:p>
        </p:txBody>
      </p:sp>
    </p:spTree>
    <p:extLst>
      <p:ext uri="{BB962C8B-B14F-4D97-AF65-F5344CB8AC3E}">
        <p14:creationId xmlns:p14="http://schemas.microsoft.com/office/powerpoint/2010/main" val="322807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2133600" y="1771650"/>
            <a:ext cx="8229600" cy="4114800"/>
          </a:xfrm>
        </p:spPr>
        <p:txBody>
          <a:bodyPr>
            <a:normAutofit/>
          </a:bodyPr>
          <a:lstStyle/>
          <a:p>
            <a:r>
              <a:rPr lang="en-US" dirty="0"/>
              <a:t>Jason Yoder</a:t>
            </a:r>
          </a:p>
          <a:p>
            <a:pPr lvl="1"/>
            <a:r>
              <a:rPr lang="en-US" dirty="0"/>
              <a:t>Feel free to call me:</a:t>
            </a:r>
          </a:p>
          <a:p>
            <a:pPr lvl="2"/>
            <a:r>
              <a:rPr lang="en-US" dirty="0"/>
              <a:t>Dr. Yoder</a:t>
            </a:r>
          </a:p>
          <a:p>
            <a:pPr lvl="2"/>
            <a:r>
              <a:rPr lang="en-US" dirty="0"/>
              <a:t>Jason (if you prefer first name)</a:t>
            </a:r>
          </a:p>
          <a:p>
            <a:pPr lvl="1"/>
            <a:r>
              <a:rPr lang="en-US" dirty="0"/>
              <a:t>Degree from Indiana University: </a:t>
            </a:r>
          </a:p>
          <a:p>
            <a:pPr lvl="2"/>
            <a:r>
              <a:rPr lang="en-US" dirty="0"/>
              <a:t>Computer Science, Cognitive Science</a:t>
            </a:r>
          </a:p>
          <a:p>
            <a:pPr lvl="1"/>
            <a:r>
              <a:rPr lang="en-US" dirty="0"/>
              <a:t>Only on campus Mon, Tue, Thu (normally)</a:t>
            </a:r>
          </a:p>
          <a:p>
            <a:pPr lvl="1"/>
            <a:r>
              <a:rPr lang="en-US" dirty="0"/>
              <a:t>Piazza/Email/Teams anytime!</a:t>
            </a:r>
          </a:p>
        </p:txBody>
      </p:sp>
    </p:spTree>
    <p:extLst>
      <p:ext uri="{BB962C8B-B14F-4D97-AF65-F5344CB8AC3E}">
        <p14:creationId xmlns:p14="http://schemas.microsoft.com/office/powerpoint/2010/main" val="280456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771650"/>
            <a:ext cx="8229600" cy="4095750"/>
          </a:xfrm>
        </p:spPr>
        <p:txBody>
          <a:bodyPr>
            <a:normAutofit/>
          </a:bodyPr>
          <a:lstStyle/>
          <a:p>
            <a:endParaRPr lang="en-US" dirty="0"/>
          </a:p>
          <a:p>
            <a:r>
              <a:rPr lang="en-US" dirty="0"/>
              <a:t>Meetings with me 1 on 1</a:t>
            </a:r>
          </a:p>
          <a:p>
            <a:pPr lvl="1"/>
            <a:r>
              <a:rPr lang="en-US" b="1" dirty="0" err="1"/>
              <a:t>Calendly</a:t>
            </a:r>
            <a:r>
              <a:rPr lang="en-US" dirty="0"/>
              <a:t>: a service to schedule </a:t>
            </a:r>
          </a:p>
          <a:p>
            <a:pPr lvl="1"/>
            <a:r>
              <a:rPr lang="en-US" dirty="0"/>
              <a:t>appointments (in my email signature)</a:t>
            </a:r>
          </a:p>
          <a:p>
            <a:pPr lvl="1"/>
            <a:r>
              <a:rPr lang="en-US" dirty="0"/>
              <a:t>Helps me plan my time effectively</a:t>
            </a:r>
          </a:p>
          <a:p>
            <a:pPr lvl="1"/>
            <a:r>
              <a:rPr lang="en-US" dirty="0"/>
              <a:t>Email me if you can’t find a time and we can discuss options:</a:t>
            </a:r>
          </a:p>
          <a:p>
            <a:pPr lvl="2"/>
            <a:r>
              <a:rPr lang="en-US" dirty="0"/>
              <a:t>Wednesdays/Fridays: Teams</a:t>
            </a:r>
          </a:p>
        </p:txBody>
      </p:sp>
      <p:pic>
        <p:nvPicPr>
          <p:cNvPr id="4" name="Picture 3"/>
          <p:cNvPicPr>
            <a:picLocks noChangeAspect="1"/>
          </p:cNvPicPr>
          <p:nvPr/>
        </p:nvPicPr>
        <p:blipFill rotWithShape="1">
          <a:blip r:embed="rId3"/>
          <a:srcRect r="67347"/>
          <a:stretch/>
        </p:blipFill>
        <p:spPr>
          <a:xfrm>
            <a:off x="8153400" y="914401"/>
            <a:ext cx="2114550" cy="2631173"/>
          </a:xfrm>
          <a:prstGeom prst="rect">
            <a:avLst/>
          </a:prstGeom>
        </p:spPr>
      </p:pic>
    </p:spTree>
    <p:extLst>
      <p:ext uri="{BB962C8B-B14F-4D97-AF65-F5344CB8AC3E}">
        <p14:creationId xmlns:p14="http://schemas.microsoft.com/office/powerpoint/2010/main" val="268517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0" y="1295400"/>
            <a:ext cx="9067800" cy="5470524"/>
          </a:xfrm>
        </p:spPr>
        <p:txBody>
          <a:bodyPr>
            <a:normAutofit/>
          </a:bodyPr>
          <a:lstStyle/>
          <a:p>
            <a:r>
              <a:rPr lang="en-US" dirty="0"/>
              <a:t>More about me</a:t>
            </a:r>
          </a:p>
          <a:p>
            <a:pPr lvl="1"/>
            <a:r>
              <a:rPr lang="en-US" dirty="0"/>
              <a:t>I live in Bloomington Fri-Sun</a:t>
            </a:r>
          </a:p>
          <a:p>
            <a:pPr lvl="1"/>
            <a:r>
              <a:rPr lang="en-US" dirty="0"/>
              <a:t>I like to </a:t>
            </a:r>
            <a:r>
              <a:rPr lang="en-US" b="1" dirty="0"/>
              <a:t>“work hard and play hard”</a:t>
            </a:r>
          </a:p>
          <a:p>
            <a:pPr lvl="1"/>
            <a:r>
              <a:rPr lang="en-US" dirty="0"/>
              <a:t>I am rejuvenated by sports/physical challenges:</a:t>
            </a:r>
          </a:p>
          <a:p>
            <a:pPr lvl="2"/>
            <a:r>
              <a:rPr lang="en-US" dirty="0"/>
              <a:t>Ultimate Frisbee, rock climbing, hockey,+</a:t>
            </a:r>
          </a:p>
          <a:p>
            <a:pPr lvl="1"/>
            <a:r>
              <a:rPr lang="en-US" dirty="0"/>
              <a:t>I think its important to have a hobby or activity that helps keep you “sane” </a:t>
            </a:r>
            <a:r>
              <a:rPr lang="en-US" dirty="0">
                <a:sym typeface="Wingdings" panose="05000000000000000000" pitchFamily="2" charset="2"/>
              </a:rPr>
              <a:t></a:t>
            </a:r>
            <a:endParaRPr lang="en-US" dirty="0"/>
          </a:p>
          <a:p>
            <a:pPr lvl="1"/>
            <a:r>
              <a:rPr lang="en-US" dirty="0"/>
              <a:t>Interested in working with students on research</a:t>
            </a:r>
          </a:p>
          <a:p>
            <a:pPr lvl="2"/>
            <a:r>
              <a:rPr lang="en-US" dirty="0"/>
              <a:t>Feel free to stop by or email if you have interest in research</a:t>
            </a:r>
          </a:p>
          <a:p>
            <a:pPr lvl="2"/>
            <a:r>
              <a:rPr lang="en-US" dirty="0"/>
              <a:t>I developed a project for this course in place of the Arcade Game Project to give students an early opportunity to develop some research skills</a:t>
            </a:r>
          </a:p>
          <a:p>
            <a:endParaRPr lang="en-US" dirty="0"/>
          </a:p>
        </p:txBody>
      </p:sp>
    </p:spTree>
    <p:extLst>
      <p:ext uri="{BB962C8B-B14F-4D97-AF65-F5344CB8AC3E}">
        <p14:creationId xmlns:p14="http://schemas.microsoft.com/office/powerpoint/2010/main" val="264758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485900" y="1538736"/>
            <a:ext cx="9220200" cy="4721225"/>
          </a:xfrm>
        </p:spPr>
        <p:txBody>
          <a:bodyPr>
            <a:normAutofit/>
          </a:bodyPr>
          <a:lstStyle/>
          <a:p>
            <a:pPr marL="0" indent="0">
              <a:buNone/>
            </a:pPr>
            <a:r>
              <a:rPr lang="en-US" dirty="0"/>
              <a:t>Ian Ludden</a:t>
            </a:r>
          </a:p>
          <a:p>
            <a:r>
              <a:rPr lang="en-US" dirty="0"/>
              <a:t>Feel free to call me:</a:t>
            </a:r>
          </a:p>
          <a:p>
            <a:pPr lvl="1"/>
            <a:r>
              <a:rPr lang="en-US" dirty="0"/>
              <a:t>Ian, Professor Ludden, or Professor Ian</a:t>
            </a:r>
          </a:p>
          <a:p>
            <a:pPr lvl="1"/>
            <a:r>
              <a:rPr lang="en-US" dirty="0"/>
              <a:t>If you call me just “professor”, I may call you just “student” </a:t>
            </a:r>
            <a:r>
              <a:rPr lang="en-US" dirty="0">
                <a:sym typeface="Wingdings" panose="05000000000000000000" pitchFamily="2" charset="2"/>
              </a:rPr>
              <a:t></a:t>
            </a:r>
            <a:endParaRPr lang="en-US" dirty="0"/>
          </a:p>
          <a:p>
            <a:r>
              <a:rPr lang="en-US" dirty="0"/>
              <a:t>B.S. in CPE/MA from Rose-Hulman, Fall 2016</a:t>
            </a:r>
          </a:p>
          <a:p>
            <a:r>
              <a:rPr lang="en-US" dirty="0"/>
              <a:t>Ph.D. in CS from the University of Illinois Urbana-Champaign</a:t>
            </a:r>
          </a:p>
          <a:p>
            <a:r>
              <a:rPr lang="en-US" dirty="0"/>
              <a:t>Originally from Tampa, Florida (the Midwest is better)</a:t>
            </a:r>
          </a:p>
          <a:p>
            <a:r>
              <a:rPr lang="en-US" dirty="0"/>
              <a:t>Industry experience: </a:t>
            </a:r>
            <a:r>
              <a:rPr lang="en-US" dirty="0" err="1"/>
              <a:t>FitzMark</a:t>
            </a:r>
            <a:r>
              <a:rPr lang="en-US" dirty="0"/>
              <a:t> (Indy), Garmin (KC), </a:t>
            </a:r>
            <a:br>
              <a:rPr lang="en-US" dirty="0"/>
            </a:br>
            <a:r>
              <a:rPr lang="en-US" dirty="0"/>
              <a:t>LGS (Tampa), </a:t>
            </a:r>
            <a:r>
              <a:rPr lang="en-US" dirty="0" err="1"/>
              <a:t>PilotFish</a:t>
            </a:r>
            <a:r>
              <a:rPr lang="en-US" dirty="0"/>
              <a:t> (Tampa)</a:t>
            </a:r>
          </a:p>
          <a:p>
            <a:pPr lvl="1"/>
            <a:r>
              <a:rPr lang="en-US" dirty="0"/>
              <a:t>Wrote lots of Java code at </a:t>
            </a:r>
            <a:r>
              <a:rPr lang="en-US" dirty="0" err="1"/>
              <a:t>PilotFish</a:t>
            </a:r>
            <a:r>
              <a:rPr lang="en-US" dirty="0"/>
              <a:t>! </a:t>
            </a:r>
          </a:p>
        </p:txBody>
      </p:sp>
    </p:spTree>
    <p:extLst>
      <p:ext uri="{BB962C8B-B14F-4D97-AF65-F5344CB8AC3E}">
        <p14:creationId xmlns:p14="http://schemas.microsoft.com/office/powerpoint/2010/main" val="30269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1604</Words>
  <Application>Microsoft Office PowerPoint</Application>
  <PresentationFormat>Widescreen</PresentationFormat>
  <Paragraphs>207</Paragraphs>
  <Slides>27</Slides>
  <Notes>15</Notes>
  <HiddenSlides>22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Lucida Sans</vt:lpstr>
      <vt:lpstr>Office Theme</vt:lpstr>
      <vt:lpstr>Welcome to CSSE 220</vt:lpstr>
      <vt:lpstr>Course Introduction, Starting with Java</vt:lpstr>
      <vt:lpstr>Goals for this course</vt:lpstr>
      <vt:lpstr>PowerPoint Presentation</vt:lpstr>
      <vt:lpstr>Agenda</vt:lpstr>
      <vt:lpstr>Instructor Info</vt:lpstr>
      <vt:lpstr>Instructor Info</vt:lpstr>
      <vt:lpstr>Instructor Info</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dc:creator>Microsoft Office User</dc:creator>
  <cp:lastModifiedBy>Ludden, Ian G</cp:lastModifiedBy>
  <cp:revision>13</cp:revision>
  <dcterms:created xsi:type="dcterms:W3CDTF">2020-09-01T22:38:51Z</dcterms:created>
  <dcterms:modified xsi:type="dcterms:W3CDTF">2023-08-23T13:00:58Z</dcterms:modified>
</cp:coreProperties>
</file>