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84" r:id="rId2"/>
    <p:sldId id="328" r:id="rId3"/>
    <p:sldId id="394" r:id="rId4"/>
    <p:sldId id="407" r:id="rId5"/>
    <p:sldId id="308" r:id="rId6"/>
    <p:sldId id="376" r:id="rId7"/>
    <p:sldId id="392" r:id="rId8"/>
    <p:sldId id="375" r:id="rId9"/>
    <p:sldId id="372" r:id="rId10"/>
    <p:sldId id="373" r:id="rId11"/>
    <p:sldId id="377" r:id="rId12"/>
    <p:sldId id="343" r:id="rId13"/>
    <p:sldId id="344" r:id="rId14"/>
    <p:sldId id="390" r:id="rId15"/>
    <p:sldId id="395" r:id="rId16"/>
    <p:sldId id="369" r:id="rId17"/>
    <p:sldId id="379" r:id="rId18"/>
    <p:sldId id="378" r:id="rId19"/>
    <p:sldId id="380" r:id="rId20"/>
    <p:sldId id="381" r:id="rId21"/>
    <p:sldId id="387" r:id="rId22"/>
    <p:sldId id="388" r:id="rId23"/>
    <p:sldId id="389" r:id="rId24"/>
    <p:sldId id="406" r:id="rId25"/>
    <p:sldId id="382" r:id="rId26"/>
    <p:sldId id="383" r:id="rId27"/>
    <p:sldId id="384" r:id="rId28"/>
    <p:sldId id="386" r:id="rId29"/>
    <p:sldId id="397" r:id="rId30"/>
    <p:sldId id="398" r:id="rId31"/>
    <p:sldId id="399" r:id="rId32"/>
    <p:sldId id="3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cmAuthor>
  <p:cmAuthor id="2" name="Yoder, Jason A" initials="YJA"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4" autoAdjust="0"/>
    <p:restoredTop sz="73587" autoAdjust="0"/>
  </p:normalViewPr>
  <p:slideViewPr>
    <p:cSldViewPr>
      <p:cViewPr varScale="1">
        <p:scale>
          <a:sx n="81" d="100"/>
          <a:sy n="81" d="100"/>
        </p:scale>
        <p:origin x="20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942F4A-6994-3A49-9461-EE810FAF072D}" type="datetimeFigureOut">
              <a:rPr lang="en-US" smtClean="0"/>
              <a:t>9/24/2018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AD104-BF47-5C46-8BC3-3E27F8E455C7}" type="slidenum">
              <a:rPr lang="en-US" smtClean="0"/>
              <a:t>‹#›</a:t>
            </a:fld>
            <a:endParaRPr lang="en-US"/>
          </a:p>
        </p:txBody>
      </p:sp>
    </p:spTree>
    <p:extLst>
      <p:ext uri="{BB962C8B-B14F-4D97-AF65-F5344CB8AC3E}">
        <p14:creationId xmlns:p14="http://schemas.microsoft.com/office/powerpoint/2010/main" val="190560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9/24/2018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990485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Gives students a 2-4</a:t>
            </a:r>
            <a:r>
              <a:rPr lang="en-US" baseline="0" dirty="0"/>
              <a:t> minutes to come up with design adding types to diagram</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539931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students answer: </a:t>
            </a:r>
          </a:p>
          <a:p>
            <a:pPr marL="228600" indent="-228600">
              <a:buAutoNum type="arabicPeriod"/>
            </a:pPr>
            <a:r>
              <a:rPr lang="en-US" baseline="0" dirty="0"/>
              <a:t>Pizza and Order</a:t>
            </a:r>
          </a:p>
          <a:p>
            <a:pPr marL="228600" indent="-228600">
              <a:buAutoNum type="arabicPeriod"/>
            </a:pPr>
            <a:r>
              <a:rPr lang="en-US" baseline="0" dirty="0"/>
              <a:t>Hopefully most say Pizza, ask why they chose that and if anyone chose order why they chose that</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2648414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A is better!</a:t>
            </a:r>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344985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students answer: </a:t>
            </a:r>
          </a:p>
          <a:p>
            <a:pPr marL="228600" indent="-228600">
              <a:buAutoNum type="arabicPeriod"/>
            </a:pPr>
            <a:r>
              <a:rPr lang="en-US" baseline="0" dirty="0"/>
              <a:t>Pizza and Order</a:t>
            </a:r>
          </a:p>
          <a:p>
            <a:pPr marL="228600" indent="-228600">
              <a:buAutoNum type="arabicPeriod"/>
            </a:pPr>
            <a:r>
              <a:rPr lang="en-US" baseline="0" dirty="0"/>
              <a:t>Hopefully most say Pizza, ask why they chose that and if anyone chose order why they chose that</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2020020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here that we are listing all the types explicitly, but that is not usually required</a:t>
            </a:r>
          </a:p>
          <a:p>
            <a:endParaRPr lang="en-US" dirty="0"/>
          </a:p>
          <a:p>
            <a:r>
              <a:rPr lang="en-US" dirty="0"/>
              <a:t>Mention</a:t>
            </a:r>
            <a:r>
              <a:rPr lang="en-US" baseline="0" dirty="0"/>
              <a:t> that we are omitting </a:t>
            </a:r>
            <a:r>
              <a:rPr lang="en-US" baseline="0" dirty="0" err="1"/>
              <a:t>PizzaMain</a:t>
            </a:r>
            <a:r>
              <a:rPr lang="en-US" baseline="0" dirty="0"/>
              <a:t> here for space, but that it normally should be included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198713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planning to expand the coupon class later, then it may make sense to create a class for it to be prepared to re-use and</a:t>
            </a:r>
            <a:r>
              <a:rPr lang="en-US" baseline="0" dirty="0"/>
              <a:t> modify the code.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2143048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5+ minutes to design solution</a:t>
            </a:r>
          </a:p>
          <a:p>
            <a:r>
              <a:rPr lang="en-US" dirty="0"/>
              <a:t>Stock</a:t>
            </a:r>
            <a:r>
              <a:rPr lang="en-US" baseline="0" dirty="0"/>
              <a:t> photo is the same for all vehicles with the same year, make, model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25</a:t>
            </a:fld>
            <a:endParaRPr lang="en-US"/>
          </a:p>
        </p:txBody>
      </p:sp>
    </p:spTree>
    <p:extLst>
      <p:ext uri="{BB962C8B-B14F-4D97-AF65-F5344CB8AC3E}">
        <p14:creationId xmlns:p14="http://schemas.microsoft.com/office/powerpoint/2010/main" val="3818459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Doing two different things much, (data duplication)</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yearMakeModelToVehicleMap</a:t>
            </a:r>
            <a:r>
              <a:rPr lang="en-US" sz="1200" b="0" i="0" u="none" strike="noStrike" kern="1200" dirty="0">
                <a:solidFill>
                  <a:schemeClr val="tx1"/>
                </a:solidFill>
                <a:effectLst/>
                <a:latin typeface="+mn-lt"/>
                <a:ea typeface="+mn-ea"/>
                <a:cs typeface="+mn-cs"/>
              </a:rPr>
              <a:t>: Map&lt;String, Vehicle&gt;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vinToVehicleMap</a:t>
            </a:r>
            <a:r>
              <a:rPr lang="en-US" sz="1200" b="0" i="0" u="none" strike="noStrike" kern="1200" dirty="0">
                <a:solidFill>
                  <a:schemeClr val="tx1"/>
                </a:solidFill>
                <a:effectLst/>
                <a:latin typeface="+mn-lt"/>
                <a:ea typeface="+mn-ea"/>
                <a:cs typeface="+mn-cs"/>
              </a:rPr>
              <a:t>: Map&lt;String, Vehicle&gt;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 vin: String)</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yearMakeModel</a:t>
            </a:r>
            <a:r>
              <a:rPr lang="en-US" sz="1200" b="0" i="0" u="none" strike="noStrike" kern="1200" dirty="0">
                <a:solidFill>
                  <a:schemeClr val="tx1"/>
                </a:solidFill>
                <a:effectLst/>
                <a:latin typeface="+mn-lt"/>
                <a:ea typeface="+mn-ea"/>
                <a:cs typeface="+mn-cs"/>
              </a:rPr>
              <a:t>: String)</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Vehicle {</a:t>
            </a:r>
            <a:endParaRPr lang="en-US" b="0" dirty="0">
              <a:effectLst/>
            </a:endParaRPr>
          </a:p>
          <a:p>
            <a:pPr rtl="0"/>
            <a:r>
              <a:rPr lang="en-US" sz="1200" b="0" i="0" u="none" strike="noStrike" kern="1200" dirty="0">
                <a:solidFill>
                  <a:schemeClr val="tx1"/>
                </a:solidFill>
                <a:effectLst/>
                <a:latin typeface="+mn-lt"/>
                <a:ea typeface="+mn-ea"/>
                <a:cs typeface="+mn-cs"/>
              </a:rPr>
              <a:t> year : </a:t>
            </a:r>
            <a:r>
              <a:rPr lang="en-US" sz="1200" b="0" i="0" u="none" strike="noStrike" kern="1200" dirty="0" err="1">
                <a:solidFill>
                  <a:schemeClr val="tx1"/>
                </a:solidFill>
                <a:effectLst/>
                <a:latin typeface="+mn-lt"/>
                <a:ea typeface="+mn-ea"/>
                <a:cs typeface="+mn-cs"/>
              </a:rPr>
              <a:t>int</a:t>
            </a:r>
            <a:endParaRPr lang="en-US" b="0" dirty="0">
              <a:effectLst/>
            </a:endParaRPr>
          </a:p>
          <a:p>
            <a:pPr rtl="0"/>
            <a:r>
              <a:rPr lang="en-US" sz="1200" b="0" i="0" u="none" strike="noStrike" kern="1200" dirty="0">
                <a:solidFill>
                  <a:schemeClr val="tx1"/>
                </a:solidFill>
                <a:effectLst/>
                <a:latin typeface="+mn-lt"/>
                <a:ea typeface="+mn-ea"/>
                <a:cs typeface="+mn-cs"/>
              </a:rPr>
              <a:t> make : String</a:t>
            </a:r>
            <a:endParaRPr lang="en-US" b="0" dirty="0">
              <a:effectLst/>
            </a:endParaRPr>
          </a:p>
          <a:p>
            <a:pPr rtl="0"/>
            <a:r>
              <a:rPr lang="en-US" sz="1200" b="0" i="0" u="none" strike="noStrike" kern="1200" dirty="0">
                <a:solidFill>
                  <a:schemeClr val="tx1"/>
                </a:solidFill>
                <a:effectLst/>
                <a:latin typeface="+mn-lt"/>
                <a:ea typeface="+mn-ea"/>
                <a:cs typeface="+mn-cs"/>
              </a:rPr>
              <a:t> model : String</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stockPhoto</a:t>
            </a:r>
            <a:r>
              <a:rPr lang="en-US" sz="1200" b="0" i="0" u="none" strike="noStrike" kern="1200" dirty="0">
                <a:solidFill>
                  <a:schemeClr val="tx1"/>
                </a:solidFill>
                <a:effectLst/>
                <a:latin typeface="+mn-lt"/>
                <a:ea typeface="+mn-ea"/>
                <a:cs typeface="+mn-cs"/>
              </a:rPr>
              <a:t>: Photo</a:t>
            </a:r>
            <a:endParaRPr lang="en-US" b="0" dirty="0">
              <a:effectLst/>
            </a:endParaRPr>
          </a:p>
          <a:p>
            <a:pPr rtl="0"/>
            <a:r>
              <a:rPr lang="en-US" sz="1200" b="0" i="0" u="none" strike="noStrike" kern="1200" dirty="0">
                <a:solidFill>
                  <a:schemeClr val="tx1"/>
                </a:solidFill>
                <a:effectLst/>
                <a:latin typeface="+mn-lt"/>
                <a:ea typeface="+mn-ea"/>
                <a:cs typeface="+mn-cs"/>
              </a:rPr>
              <a:t> vin : String</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renterLicenseNumbers</a:t>
            </a:r>
            <a:r>
              <a:rPr lang="en-US" sz="1200" b="0" i="0" u="none" strike="noStrike" kern="1200" dirty="0">
                <a:solidFill>
                  <a:schemeClr val="tx1"/>
                </a:solidFill>
                <a:effectLst/>
                <a:latin typeface="+mn-lt"/>
                <a:ea typeface="+mn-ea"/>
                <a:cs typeface="+mn-cs"/>
              </a:rPr>
              <a:t>: List&lt;Integer&gt;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Vehicle</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26</a:t>
            </a:fld>
            <a:endParaRPr lang="en-US"/>
          </a:p>
        </p:txBody>
      </p:sp>
    </p:spTree>
    <p:extLst>
      <p:ext uri="{BB962C8B-B14F-4D97-AF65-F5344CB8AC3E}">
        <p14:creationId xmlns:p14="http://schemas.microsoft.com/office/powerpoint/2010/main" val="409254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vehicleRecordMap</a:t>
            </a:r>
            <a:r>
              <a:rPr lang="en-US" sz="1200" b="0" i="0" u="none" strike="noStrike" kern="1200" dirty="0">
                <a:solidFill>
                  <a:schemeClr val="tx1"/>
                </a:solidFill>
                <a:effectLst/>
                <a:latin typeface="+mn-lt"/>
                <a:ea typeface="+mn-ea"/>
                <a:cs typeface="+mn-cs"/>
              </a:rPr>
              <a:t>: Map&lt;String,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vinToVehicleMap</a:t>
            </a:r>
            <a:r>
              <a:rPr lang="en-US" sz="1200" b="0" i="0" u="none" strike="noStrike" kern="1200" dirty="0">
                <a:solidFill>
                  <a:schemeClr val="tx1"/>
                </a:solidFill>
                <a:effectLst/>
                <a:latin typeface="+mn-lt"/>
                <a:ea typeface="+mn-ea"/>
                <a:cs typeface="+mn-cs"/>
              </a:rPr>
              <a:t>: Map&lt;String, </a:t>
            </a:r>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 vin: String)</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yearMakeModel</a:t>
            </a:r>
            <a:r>
              <a:rPr lang="en-US" sz="1200" b="0" i="0" u="none" strike="noStrike" kern="1200" dirty="0">
                <a:solidFill>
                  <a:schemeClr val="tx1"/>
                </a:solidFill>
                <a:effectLst/>
                <a:latin typeface="+mn-lt"/>
                <a:ea typeface="+mn-ea"/>
                <a:cs typeface="+mn-cs"/>
              </a:rPr>
              <a:t>: String)</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year : </a:t>
            </a:r>
            <a:r>
              <a:rPr lang="en-US" sz="1200" b="0" i="0" u="none" strike="noStrike" kern="1200" dirty="0" err="1">
                <a:solidFill>
                  <a:schemeClr val="tx1"/>
                </a:solidFill>
                <a:effectLst/>
                <a:latin typeface="+mn-lt"/>
                <a:ea typeface="+mn-ea"/>
                <a:cs typeface="+mn-cs"/>
              </a:rPr>
              <a:t>int</a:t>
            </a:r>
            <a:endParaRPr lang="en-US" b="0" dirty="0">
              <a:effectLst/>
            </a:endParaRPr>
          </a:p>
          <a:p>
            <a:pPr rtl="0"/>
            <a:r>
              <a:rPr lang="en-US" sz="1200" b="0" i="0" u="none" strike="noStrike" kern="1200" dirty="0">
                <a:solidFill>
                  <a:schemeClr val="tx1"/>
                </a:solidFill>
                <a:effectLst/>
                <a:latin typeface="+mn-lt"/>
                <a:ea typeface="+mn-ea"/>
                <a:cs typeface="+mn-cs"/>
              </a:rPr>
              <a:t> make : String</a:t>
            </a:r>
            <a:endParaRPr lang="en-US" b="0" dirty="0">
              <a:effectLst/>
            </a:endParaRPr>
          </a:p>
          <a:p>
            <a:pPr rtl="0"/>
            <a:r>
              <a:rPr lang="en-US" sz="1200" b="0" i="0" u="none" strike="noStrike" kern="1200" dirty="0">
                <a:solidFill>
                  <a:schemeClr val="tx1"/>
                </a:solidFill>
                <a:effectLst/>
                <a:latin typeface="+mn-lt"/>
                <a:ea typeface="+mn-ea"/>
                <a:cs typeface="+mn-cs"/>
              </a:rPr>
              <a:t> model : String</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stockPhoto</a:t>
            </a:r>
            <a:r>
              <a:rPr lang="en-US" sz="1200" b="0" i="0" u="none" strike="noStrike" kern="1200" dirty="0">
                <a:solidFill>
                  <a:schemeClr val="tx1"/>
                </a:solidFill>
                <a:effectLst/>
                <a:latin typeface="+mn-lt"/>
                <a:ea typeface="+mn-ea"/>
                <a:cs typeface="+mn-cs"/>
              </a:rPr>
              <a:t>: Photo</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vin : String</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renterLicenseNumbers</a:t>
            </a:r>
            <a:r>
              <a:rPr lang="en-US" sz="1200" b="0" i="0" u="none" strike="noStrike" kern="1200" dirty="0">
                <a:solidFill>
                  <a:schemeClr val="tx1"/>
                </a:solidFill>
                <a:effectLst/>
                <a:latin typeface="+mn-lt"/>
                <a:ea typeface="+mn-ea"/>
                <a:cs typeface="+mn-cs"/>
              </a:rPr>
              <a:t>: List&lt;Integer&gt;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a:t>
            </a:r>
            <a:r>
              <a:rPr lang="en-US" sz="1200" b="0" i="0" u="none" strike="noStrike" kern="1200" dirty="0" err="1">
                <a:solidFill>
                  <a:schemeClr val="tx1"/>
                </a:solidFill>
                <a:effectLst/>
                <a:latin typeface="+mn-lt"/>
                <a:ea typeface="+mn-ea"/>
                <a:cs typeface="+mn-cs"/>
              </a:rPr>
              <a:t>PhysicalVehicle</a:t>
            </a:r>
            <a:endParaRPr lang="en-US" b="0" dirty="0">
              <a:effectLst/>
            </a:endParaRPr>
          </a:p>
          <a:p>
            <a:pPr rtl="0"/>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 -&gt;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27</a:t>
            </a:fld>
            <a:endParaRPr lang="en-US"/>
          </a:p>
        </p:txBody>
      </p:sp>
    </p:spTree>
    <p:extLst>
      <p:ext uri="{BB962C8B-B14F-4D97-AF65-F5344CB8AC3E}">
        <p14:creationId xmlns:p14="http://schemas.microsoft.com/office/powerpoint/2010/main" val="1457673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28</a:t>
            </a:fld>
            <a:endParaRPr lang="en-US"/>
          </a:p>
        </p:txBody>
      </p:sp>
    </p:spTree>
    <p:extLst>
      <p:ext uri="{BB962C8B-B14F-4D97-AF65-F5344CB8AC3E}">
        <p14:creationId xmlns:p14="http://schemas.microsoft.com/office/powerpoint/2010/main" val="222994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r>
              <a:rPr lang="en-US" baseline="0" dirty="0"/>
              <a:t> tops, remind students to have OO Principles sheet handy and that it is found on the website</a:t>
            </a:r>
          </a:p>
          <a:p>
            <a:endParaRPr lang="en-US" baseline="0" dirty="0"/>
          </a:p>
          <a:p>
            <a:r>
              <a:rPr lang="en-US" baseline="0" dirty="0"/>
              <a:t>I removed this. It’s not time to do this yet!</a:t>
            </a:r>
          </a:p>
          <a:p>
            <a:r>
              <a:rPr lang="en-US" dirty="0"/>
              <a:t>Software Engineering Techniques:</a:t>
            </a:r>
          </a:p>
          <a:p>
            <a:pPr lvl="1"/>
            <a:r>
              <a:rPr lang="en-US" dirty="0"/>
              <a:t>Pair programming</a:t>
            </a:r>
          </a:p>
          <a:p>
            <a:pPr lvl="1"/>
            <a:r>
              <a:rPr lang="en-US" dirty="0"/>
              <a:t>Version Control (briefly!)</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143359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done without changing your interface.</a:t>
            </a:r>
          </a:p>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420284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Remind students to have OO Principles sheet handy and that it is found on the website</a:t>
            </a:r>
          </a:p>
          <a:p>
            <a:endParaRPr lang="en-US" baseline="0" dirty="0"/>
          </a:p>
          <a:p>
            <a:r>
              <a:rPr lang="en-US" baseline="0" dirty="0"/>
              <a:t>Show students briefly how to generate UML from </a:t>
            </a:r>
            <a:r>
              <a:rPr lang="en-US" baseline="0" dirty="0" err="1"/>
              <a:t>plantuml</a:t>
            </a:r>
            <a:r>
              <a:rPr lang="en-US" baseline="0" dirty="0"/>
              <a:t> web generator (generates </a:t>
            </a:r>
            <a:r>
              <a:rPr lang="en-US" baseline="0" dirty="0" err="1"/>
              <a:t>png</a:t>
            </a:r>
            <a:r>
              <a:rPr lang="en-US" baseline="0" dirty="0"/>
              <a:t> that can be easily saved)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a:t>
            </a:fld>
            <a:endParaRPr lang="en-US"/>
          </a:p>
        </p:txBody>
      </p:sp>
    </p:spTree>
    <p:extLst>
      <p:ext uri="{BB962C8B-B14F-4D97-AF65-F5344CB8AC3E}">
        <p14:creationId xmlns:p14="http://schemas.microsoft.com/office/powerpoint/2010/main" val="167633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refer them to:</a:t>
            </a:r>
          </a:p>
          <a:p>
            <a:endParaRPr lang="en-US" dirty="0"/>
          </a:p>
          <a:p>
            <a:r>
              <a:rPr lang="en-US" dirty="0"/>
              <a:t>http://plantuml.com/class-diagram</a:t>
            </a:r>
          </a:p>
        </p:txBody>
      </p:sp>
      <p:sp>
        <p:nvSpPr>
          <p:cNvPr id="4" name="Slide Number Placeholder 3"/>
          <p:cNvSpPr>
            <a:spLocks noGrp="1"/>
          </p:cNvSpPr>
          <p:nvPr>
            <p:ph type="sldNum" sz="quarter" idx="10"/>
          </p:nvPr>
        </p:nvSpPr>
        <p:spPr/>
        <p:txBody>
          <a:bodyPr/>
          <a:lstStyle/>
          <a:p>
            <a:fld id="{AC522A93-4968-4B29-BB16-64A778254383}" type="slidenum">
              <a:rPr lang="en-US" smtClean="0"/>
              <a:t>4</a:t>
            </a:fld>
            <a:endParaRPr lang="en-US"/>
          </a:p>
        </p:txBody>
      </p:sp>
    </p:spTree>
    <p:extLst>
      <p:ext uri="{BB962C8B-B14F-4D97-AF65-F5344CB8AC3E}">
        <p14:creationId xmlns:p14="http://schemas.microsoft.com/office/powerpoint/2010/main" val="3333198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Animation</a:t>
            </a:r>
            <a:r>
              <a:rPr lang="en-US" baseline="0" dirty="0"/>
              <a:t> for the two major goals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6</a:t>
            </a:fld>
            <a:endParaRPr lang="en-US"/>
          </a:p>
        </p:txBody>
      </p:sp>
    </p:spTree>
    <p:extLst>
      <p:ext uri="{BB962C8B-B14F-4D97-AF65-F5344CB8AC3E}">
        <p14:creationId xmlns:p14="http://schemas.microsoft.com/office/powerpoint/2010/main" val="2148327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a:t>
            </a:r>
            <a:r>
              <a:rPr lang="en-US" baseline="0" dirty="0"/>
              <a:t> one very large class makes code more error prone, more difficult to test, harder to understand</a:t>
            </a:r>
            <a:endParaRPr lang="en-US" dirty="0"/>
          </a:p>
          <a:p>
            <a:r>
              <a:rPr lang="en-US" dirty="0"/>
              <a:t>Spreading out functionality</a:t>
            </a:r>
            <a:r>
              <a:rPr lang="en-US" baseline="0" dirty="0"/>
              <a:t> makes code more re-usable, reliable, understandable</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155020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they will come up with at least two ideas:</a:t>
            </a:r>
          </a:p>
          <a:p>
            <a:pPr marL="228600" indent="-228600">
              <a:buAutoNum type="arabicPeriod"/>
            </a:pPr>
            <a:r>
              <a:rPr lang="en-US" dirty="0"/>
              <a:t>Makes it less convenient to know what functions exist</a:t>
            </a:r>
          </a:p>
          <a:p>
            <a:pPr marL="228600" indent="-228600">
              <a:buAutoNum type="arabicPeriod"/>
            </a:pPr>
            <a:r>
              <a:rPr lang="en-US" dirty="0"/>
              <a:t>Stuck</a:t>
            </a:r>
            <a:r>
              <a:rPr lang="en-US" baseline="0" dirty="0"/>
              <a:t> implementing strings as character arrays</a:t>
            </a:r>
          </a:p>
          <a:p>
            <a:pPr marL="0" indent="0">
              <a:buNone/>
            </a:pPr>
            <a:endParaRPr lang="en-US" baseline="0" dirty="0"/>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97405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easier to use?</a:t>
            </a:r>
          </a:p>
          <a:p>
            <a:r>
              <a:rPr lang="en-US" dirty="0"/>
              <a:t>Which is easier to understand?</a:t>
            </a:r>
          </a:p>
          <a:p>
            <a:endParaRPr lang="en-US" dirty="0"/>
          </a:p>
          <a:p>
            <a:r>
              <a:rPr lang="en-US" dirty="0"/>
              <a:t>Clearly</a:t>
            </a:r>
            <a:r>
              <a:rPr lang="en-US" baseline="0" dirty="0"/>
              <a:t> classes make sense</a:t>
            </a:r>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2339243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harder to know what is</a:t>
            </a:r>
            <a:r>
              <a:rPr lang="en-US" baseline="0" dirty="0"/>
              <a:t> meant when you have a function say “add”  or length</a:t>
            </a:r>
          </a:p>
          <a:p>
            <a:r>
              <a:rPr lang="en-US" baseline="0" dirty="0"/>
              <a:t>Means you are loading more things that you might actually need</a:t>
            </a:r>
          </a:p>
          <a:p>
            <a:r>
              <a:rPr lang="en-US" dirty="0"/>
              <a:t>Try to keep conceptual</a:t>
            </a:r>
            <a:r>
              <a:rPr lang="en-US" baseline="0" dirty="0"/>
              <a:t> separation!</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41917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9/24/2018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lantuml.com/plantuml/img/LP31YW8n38RlVOhWIHTy0H4HPe-YmWfxhjCm1jjcQDB3phBllfsfEdXfoV__-KAo5xL9S_16xXHxcsm0qH-FvKtKJevflHM1Cms3XLy3eDpt53lPm854jryb6RiT54TeGDW0HHrZ5F32JKAhk5mzvBydxfGSfWdNPb4Ec8usZCqLLtHN-ahzMRvITQWDYquWn_dgSMOrd7kE8ykHj9oZVj_OOntnYi_kvR706yhK-7e7Yuz5tNQMwWHZzXZTU9D_"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hyperlink" Target="http://www.plantuml.com/plantuml/img/JK_B2i903BplLuIULF07YfH2FOeA5ZolRQZ1VPHDzc35VtVx47f9o4ncc2bPT91eZU8NkLu7RO7bRJ3DGCt4gCPePhZIC6ZuA03nVK-kunnEn7AufK_N5P0OfW4X1t8olf75sbS1jU1cky3Vlzqbj1WckoQoU8lXhEqedkqItYPTkezfZHTnuwEJ-zCRdCKvj3u-p9gjbsXhhaEfFCiKOG5JYjbYNq2so-PkIfNesh7n3m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lantuml.com/plantuml/img/ZP7FIWD13CRl-nIXfrRi2mnbgU15w8geU8-pOJli_5cIj534TpVRkjfY3ruo9FbzcIypQr5atQLOIH_oW8m9H0-HB7BmnuwFA09lj0q-qZDbnTXWoF1H0Hm8kS6Ucj9IV2tVK8E30mkh5nkIkzj9N9jY7_A_kC4gUey9ExjpAAppKUhWX2ucugxT4siGIcPiVc7db_sytE77EJYm4POaqy34Z_ceFo-85jy_ROiM1yVZjCavmcQ0U1CyPQ77NNed5WUR8Bfwi4v7N5ytlRYwxUYw-lleiAnXTZERLgdMbDlnaxu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hyperlink" Target="http://www.plantuml.com/plantuml/img/VLBDQiCm3BxdAKHFtLXV89JImIw3PfHrxAuv8Z7nJx3SGYXxzybfGufRTh6nlXz_ahtbY24UhIcuqwx7W1Ou3ePa3LgDY3B83D_KQcNearn4Kw5sS2u0JbDL-L1Ns9SWo_eWMjUyp9g4RX9Tkoz_hTwnz-t0Mg6vuedV2nBVq68Z9hqFSPaiIhX8dYR6QtsY43MJbNJBWJ1Ks57bQp8pzpTl98KQcqW2A46Cv6152PCgdPFBRO6ZLzs-zT6NC6wFKymNPdrTvYRpk_4Ceg2mqueSqyVH_b3W4dQQu_fTa8R2uscaI-uV1bORM3mliax_8MO9Yponq3AlBRaw_Oq_"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www.plantuml.com/plantuml/img/VLBDQiCm3BxdAKHFtLXV89JImIw3PfHrxAuv8Z7nJx3SGYXxzybfGufRTh6nlXz_ahtbY24UhIcuqwx7W1Ou3ePa3LgDY3B83D_KQcNearn4Kw5sS2u0JbDL-L1Ns9SWo_eWMjUyp9g4RX9Tkoz_hTwnz-t0Mg6vuedV2nBVq68Z9hqFSPaiIhX8dYR6QtsY43MJbNJBWJ1Ks57bQp8pzpTl98KQcqW2A46Cv6152PCgdPFBRO6ZLzs-zT6NC6wFKymNPdrTvYRpk_4Ceg2mqueSqyVH_b3W4dQQu_fTa8R2uscaI-uV1bORM3mliax_8MO9Yponq3AlBRaw_Oq_"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lantuml.com/plantu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umlet.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google.com/url?sa=i&amp;rct=j&amp;q=&amp;esrc=s&amp;source=images&amp;cd=&amp;cad=rja&amp;docid=i4WVqDixXRt6hM&amp;tbnid=zUYpDqTbbC0tvM:&amp;ved=0CAUQjRw&amp;url=http://blackbeltbartending.com/?p=31&amp;ei=3VK3UuXUBYTfsAS2uoKwAg&amp;bvm=bv.58187178,d.eW0&amp;psig=AFQjCNHxM327zEzthDBxAv0ucKsLkfnX_g&amp;ust=1387832401396704"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533400" y="3611562"/>
            <a:ext cx="8229600" cy="1874837"/>
          </a:xfrm>
        </p:spPr>
        <p:txBody>
          <a:bodyPr>
            <a:normAutofit fontScale="55000" lnSpcReduction="20000"/>
          </a:bodyPr>
          <a:lstStyle/>
          <a:p>
            <a:pPr>
              <a:lnSpc>
                <a:spcPct val="90000"/>
              </a:lnSpc>
            </a:pPr>
            <a:r>
              <a:rPr lang="en-US" sz="6000" dirty="0"/>
              <a:t> Software Engineering Techniques</a:t>
            </a:r>
          </a:p>
          <a:p>
            <a:pPr marR="0" eaLnBrk="1" hangingPunct="1">
              <a:lnSpc>
                <a:spcPct val="90000"/>
              </a:lnSpc>
            </a:pPr>
            <a:r>
              <a:rPr lang="en-US" sz="6000" dirty="0"/>
              <a:t>Design Principles</a:t>
            </a:r>
          </a:p>
          <a:p>
            <a:pPr marR="0" eaLnBrk="1" hangingPunct="1">
              <a:lnSpc>
                <a:spcPct val="90000"/>
              </a:lnSpc>
            </a:pPr>
            <a:r>
              <a:rPr lang="en-US" sz="6000" dirty="0"/>
              <a:t>Encapsulation</a:t>
            </a:r>
            <a:br>
              <a:rPr lang="en-US" sz="6000" dirty="0"/>
            </a:b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Concatenate…</a:t>
            </a:r>
          </a:p>
        </p:txBody>
      </p:sp>
      <p:sp>
        <p:nvSpPr>
          <p:cNvPr id="3" name="Content Placeholder 2"/>
          <p:cNvSpPr>
            <a:spLocks noGrp="1"/>
          </p:cNvSpPr>
          <p:nvPr>
            <p:ph idx="1"/>
          </p:nvPr>
        </p:nvSpPr>
        <p:spPr>
          <a:xfrm>
            <a:off x="457200" y="1295400"/>
            <a:ext cx="8382000" cy="5334000"/>
          </a:xfrm>
        </p:spPr>
        <p:txBody>
          <a:bodyPr>
            <a:normAutofit fontScale="62500" lnSpcReduction="20000"/>
          </a:bodyPr>
          <a:lstStyle/>
          <a:p>
            <a:pPr marL="0" indent="0">
              <a:buNone/>
            </a:pPr>
            <a:r>
              <a:rPr lang="en-US" dirty="0">
                <a:latin typeface="Consolas" panose="020B0609020204030204" pitchFamily="49" charset="0"/>
              </a:rPr>
              <a:t>String stringName1 = "</a:t>
            </a:r>
            <a:r>
              <a:rPr lang="en-US" dirty="0" err="1">
                <a:latin typeface="Consolas" panose="020B0609020204030204" pitchFamily="49" charset="0"/>
              </a:rPr>
              <a:t>jason</a:t>
            </a:r>
            <a:r>
              <a:rPr lang="en-US" dirty="0">
                <a:latin typeface="Consolas" panose="020B0609020204030204" pitchFamily="49" charset="0"/>
              </a:rPr>
              <a:t>";</a:t>
            </a:r>
          </a:p>
          <a:p>
            <a:pPr marL="0" indent="0">
              <a:buNone/>
            </a:pPr>
            <a:r>
              <a:rPr lang="en-US" dirty="0">
                <a:latin typeface="Consolas" panose="020B0609020204030204" pitchFamily="49" charset="0"/>
              </a:rPr>
              <a:t>String stringName2 = "</a:t>
            </a:r>
            <a:r>
              <a:rPr lang="en-US" dirty="0" err="1">
                <a:latin typeface="Consolas" panose="020B0609020204030204" pitchFamily="49" charset="0"/>
              </a:rPr>
              <a:t>yoder</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stringConcat</a:t>
            </a:r>
            <a:r>
              <a:rPr lang="en-US" dirty="0">
                <a:latin typeface="Consolas" panose="020B0609020204030204" pitchFamily="49" charset="0"/>
              </a:rPr>
              <a:t> = stringName1.concat( stringName2 );</a:t>
            </a:r>
          </a:p>
          <a:p>
            <a:pPr marL="0" indent="0">
              <a:buNone/>
            </a:pPr>
            <a:r>
              <a:rPr lang="en-US" dirty="0" err="1">
                <a:latin typeface="Consolas" panose="020B0609020204030204" pitchFamily="49" charset="0"/>
              </a:rPr>
              <a:t>System.out.println</a:t>
            </a:r>
            <a:r>
              <a:rPr lang="en-US" dirty="0">
                <a:latin typeface="Consolas" panose="020B0609020204030204" pitchFamily="49" charset="0"/>
              </a:rPr>
              <a:t>(  </a:t>
            </a:r>
            <a:r>
              <a:rPr lang="en-US" dirty="0" err="1">
                <a:latin typeface="Consolas" panose="020B0609020204030204" pitchFamily="49" charset="0"/>
              </a:rPr>
              <a:t>stringConcat</a:t>
            </a: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pt-BR" dirty="0">
                <a:latin typeface="Consolas" panose="020B0609020204030204" pitchFamily="49" charset="0"/>
              </a:rPr>
              <a:t>char[] charName1 = {'j','a','s','o','n'};</a:t>
            </a:r>
          </a:p>
          <a:p>
            <a:pPr marL="0" indent="0">
              <a:buNone/>
            </a:pPr>
            <a:r>
              <a:rPr lang="en-US" dirty="0">
                <a:latin typeface="Consolas" panose="020B0609020204030204" pitchFamily="49" charset="0"/>
              </a:rPr>
              <a:t>char[] charName2 = {'</a:t>
            </a:r>
            <a:r>
              <a:rPr lang="en-US" dirty="0" err="1">
                <a:latin typeface="Consolas" panose="020B0609020204030204" pitchFamily="49" charset="0"/>
              </a:rPr>
              <a:t>y','o','d','e','r</a:t>
            </a:r>
            <a:r>
              <a:rPr lang="en-US" dirty="0">
                <a:latin typeface="Consolas" panose="020B0609020204030204" pitchFamily="49" charset="0"/>
              </a:rPr>
              <a:t>'};</a:t>
            </a:r>
          </a:p>
          <a:p>
            <a:pPr marL="0" indent="0">
              <a:buNone/>
            </a:pPr>
            <a:r>
              <a:rPr lang="en-US" dirty="0">
                <a:latin typeface="Consolas" panose="020B0609020204030204" pitchFamily="49" charset="0"/>
              </a:rPr>
              <a:t>char[] </a:t>
            </a:r>
            <a:r>
              <a:rPr lang="en-US" dirty="0" err="1">
                <a:latin typeface="Consolas" panose="020B0609020204030204" pitchFamily="49" charset="0"/>
              </a:rPr>
              <a:t>charConcat</a:t>
            </a:r>
            <a:r>
              <a:rPr lang="en-US" dirty="0">
                <a:latin typeface="Consolas" panose="020B0609020204030204" pitchFamily="49" charset="0"/>
              </a:rPr>
              <a:t> = </a:t>
            </a:r>
          </a:p>
          <a:p>
            <a:pPr marL="0" indent="0">
              <a:buNone/>
            </a:pPr>
            <a:r>
              <a:rPr lang="en-US" dirty="0">
                <a:latin typeface="Consolas" panose="020B0609020204030204" pitchFamily="49" charset="0"/>
              </a:rPr>
              <a:t>	new char[charName1.length + charName2.length];</a:t>
            </a:r>
          </a:p>
          <a:p>
            <a:pPr marL="0" indent="0">
              <a:buNone/>
            </a:pPr>
            <a:endParaRPr lang="en-US" dirty="0">
              <a:latin typeface="Consolas" panose="020B0609020204030204" pitchFamily="49" charset="0"/>
            </a:endParaRPr>
          </a:p>
          <a:p>
            <a:pPr marL="0" indent="0">
              <a:buNone/>
            </a:pPr>
            <a:r>
              <a:rPr lang="nn-NO" dirty="0">
                <a:latin typeface="Consolas" panose="020B0609020204030204" pitchFamily="49" charset="0"/>
              </a:rPr>
              <a:t>for (int i=0; i&lt; charName1.length; i++) {</a:t>
            </a:r>
          </a:p>
          <a:p>
            <a:pPr marL="0" indent="0">
              <a:buNone/>
            </a:pPr>
            <a:r>
              <a:rPr lang="en-US" dirty="0">
                <a:latin typeface="Consolas" panose="020B0609020204030204" pitchFamily="49" charset="0"/>
              </a:rPr>
              <a:t>	</a:t>
            </a:r>
            <a:r>
              <a:rPr lang="en-US" dirty="0" err="1">
                <a:latin typeface="Consolas" panose="020B0609020204030204" pitchFamily="49" charset="0"/>
              </a:rPr>
              <a:t>charConcat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charName1[</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nn-NO" dirty="0">
                <a:latin typeface="Consolas" panose="020B0609020204030204" pitchFamily="49" charset="0"/>
              </a:rPr>
              <a:t>for (int i=0; i&lt; charName2.length; i++) {</a:t>
            </a:r>
          </a:p>
          <a:p>
            <a:pPr marL="0" indent="0">
              <a:buNone/>
            </a:pPr>
            <a:r>
              <a:rPr lang="en-US" dirty="0">
                <a:latin typeface="Consolas" panose="020B0609020204030204" pitchFamily="49" charset="0"/>
              </a:rPr>
              <a:t>	</a:t>
            </a:r>
            <a:r>
              <a:rPr lang="en-US" dirty="0" err="1">
                <a:latin typeface="Consolas" panose="020B0609020204030204" pitchFamily="49" charset="0"/>
              </a:rPr>
              <a:t>charConcat</a:t>
            </a:r>
            <a:r>
              <a:rPr lang="en-US" dirty="0">
                <a:latin typeface="Consolas" panose="020B0609020204030204" pitchFamily="49" charset="0"/>
              </a:rPr>
              <a:t>[charName1.length + </a:t>
            </a:r>
            <a:r>
              <a:rPr lang="en-US" dirty="0" err="1">
                <a:latin typeface="Consolas" panose="020B0609020204030204" pitchFamily="49" charset="0"/>
              </a:rPr>
              <a:t>i</a:t>
            </a:r>
            <a:r>
              <a:rPr lang="en-US" dirty="0">
                <a:latin typeface="Consolas" panose="020B0609020204030204" pitchFamily="49" charset="0"/>
              </a:rPr>
              <a:t>] = charName2[</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System.out.println</a:t>
            </a:r>
            <a:r>
              <a:rPr lang="en-US" dirty="0">
                <a:latin typeface="Consolas" panose="020B0609020204030204" pitchFamily="49" charset="0"/>
              </a:rPr>
              <a:t>( </a:t>
            </a:r>
            <a:r>
              <a:rPr lang="en-US" dirty="0" err="1">
                <a:latin typeface="Consolas" panose="020B0609020204030204" pitchFamily="49" charset="0"/>
              </a:rPr>
              <a:t>Arrays.toString</a:t>
            </a:r>
            <a:r>
              <a:rPr lang="en-US" dirty="0">
                <a:latin typeface="Consolas" panose="020B0609020204030204" pitchFamily="49" charset="0"/>
              </a:rPr>
              <a:t>(</a:t>
            </a:r>
            <a:r>
              <a:rPr lang="en-US" dirty="0" err="1">
                <a:latin typeface="Consolas" panose="020B0609020204030204" pitchFamily="49" charset="0"/>
              </a:rPr>
              <a:t>charConcat</a:t>
            </a:r>
            <a:r>
              <a:rPr lang="en-US" dirty="0">
                <a:latin typeface="Consolas" panose="020B0609020204030204" pitchFamily="49" charset="0"/>
              </a:rPr>
              <a:t>)  );</a:t>
            </a:r>
          </a:p>
        </p:txBody>
      </p:sp>
    </p:spTree>
    <p:extLst>
      <p:ext uri="{BB962C8B-B14F-4D97-AF65-F5344CB8AC3E}">
        <p14:creationId xmlns:p14="http://schemas.microsoft.com/office/powerpoint/2010/main" val="298411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sizes</a:t>
            </a:r>
          </a:p>
        </p:txBody>
      </p:sp>
      <p:sp>
        <p:nvSpPr>
          <p:cNvPr id="3" name="Content Placeholder 2"/>
          <p:cNvSpPr>
            <a:spLocks noGrp="1"/>
          </p:cNvSpPr>
          <p:nvPr>
            <p:ph idx="1"/>
          </p:nvPr>
        </p:nvSpPr>
        <p:spPr/>
        <p:txBody>
          <a:bodyPr/>
          <a:lstStyle/>
          <a:p>
            <a:r>
              <a:rPr lang="en-US" dirty="0"/>
              <a:t>Why not put all the Math utilities in the String class?</a:t>
            </a:r>
          </a:p>
          <a:p>
            <a:pPr lvl="1"/>
            <a:r>
              <a:rPr lang="en-US" dirty="0"/>
              <a:t>We could just get anything we need done with one library!</a:t>
            </a:r>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8655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Restaurant Scenario</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 pizza restaurant needs to calculate the costs of orders and record what pizzas need to be made.  An order consists of a number of pizzas which might have toppings as well as a customer’s name and an order date.  Each pizza costs $8 with no toppings.  The first 2 toppings cost $2 apiece.  Additional toppings beyond that cost $1.  If a pizza has just peppers, onions, and sausage - that's "The special" and it costs $12. </a:t>
            </a:r>
          </a:p>
          <a:p>
            <a:pPr marL="0" indent="0">
              <a:buNone/>
            </a:pPr>
            <a:endParaRPr lang="en-US" dirty="0"/>
          </a:p>
          <a:p>
            <a:pPr marL="0" indent="0">
              <a:buNone/>
            </a:pPr>
            <a:r>
              <a:rPr lang="en-US" dirty="0"/>
              <a:t>Design a UML diagram to model this.</a:t>
            </a:r>
          </a:p>
        </p:txBody>
      </p:sp>
    </p:spTree>
    <p:extLst>
      <p:ext uri="{BB962C8B-B14F-4D97-AF65-F5344CB8AC3E}">
        <p14:creationId xmlns:p14="http://schemas.microsoft.com/office/powerpoint/2010/main" val="404592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classes did you have?</a:t>
            </a:r>
          </a:p>
          <a:p>
            <a:pPr marL="514350" indent="-514350">
              <a:buFont typeface="+mj-lt"/>
              <a:buAutoNum type="arabicPeriod"/>
            </a:pPr>
            <a:r>
              <a:rPr lang="en-US" dirty="0"/>
              <a:t>Where did you </a:t>
            </a:r>
            <a:r>
              <a:rPr lang="en-US"/>
              <a:t>put “costOfPizza()”?</a:t>
            </a:r>
            <a:endParaRPr lang="en-US" dirty="0"/>
          </a:p>
        </p:txBody>
      </p:sp>
    </p:spTree>
    <p:extLst>
      <p:ext uri="{BB962C8B-B14F-4D97-AF65-F5344CB8AC3E}">
        <p14:creationId xmlns:p14="http://schemas.microsoft.com/office/powerpoint/2010/main" val="186094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95" y="703334"/>
            <a:ext cx="900418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0"/>
            <a:ext cx="3429000" cy="584775"/>
          </a:xfrm>
          <a:prstGeom prst="rect">
            <a:avLst/>
          </a:prstGeom>
          <a:noFill/>
        </p:spPr>
        <p:txBody>
          <a:bodyPr wrap="square" rtlCol="0">
            <a:spAutoFit/>
          </a:bodyPr>
          <a:lstStyle/>
          <a:p>
            <a:r>
              <a:rPr lang="en-US" sz="3200" dirty="0"/>
              <a:t>Solution A</a:t>
            </a:r>
            <a:endParaRPr lang="en-US" dirty="0"/>
          </a:p>
        </p:txBody>
      </p:sp>
      <p:pic>
        <p:nvPicPr>
          <p:cNvPr id="7"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94" y="3092549"/>
            <a:ext cx="9021905" cy="18628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6174" y="2387025"/>
            <a:ext cx="3429000" cy="584775"/>
          </a:xfrm>
          <a:prstGeom prst="rect">
            <a:avLst/>
          </a:prstGeom>
          <a:noFill/>
        </p:spPr>
        <p:txBody>
          <a:bodyPr wrap="square" rtlCol="0">
            <a:spAutoFit/>
          </a:bodyPr>
          <a:lstStyle/>
          <a:p>
            <a:r>
              <a:rPr lang="en-US" sz="3200" dirty="0"/>
              <a:t>Solution B</a:t>
            </a:r>
            <a:endParaRPr lang="en-US" dirty="0"/>
          </a:p>
        </p:txBody>
      </p:sp>
      <p:sp>
        <p:nvSpPr>
          <p:cNvPr id="8" name="TextBox 7"/>
          <p:cNvSpPr txBox="1"/>
          <p:nvPr/>
        </p:nvSpPr>
        <p:spPr>
          <a:xfrm>
            <a:off x="533400" y="5486400"/>
            <a:ext cx="8153400" cy="584775"/>
          </a:xfrm>
          <a:prstGeom prst="rect">
            <a:avLst/>
          </a:prstGeom>
          <a:noFill/>
        </p:spPr>
        <p:txBody>
          <a:bodyPr wrap="square" rtlCol="0">
            <a:spAutoFit/>
          </a:bodyPr>
          <a:lstStyle/>
          <a:p>
            <a:r>
              <a:rPr lang="en-US" sz="3200" dirty="0"/>
              <a:t>Which is better?</a:t>
            </a:r>
          </a:p>
        </p:txBody>
      </p:sp>
    </p:spTree>
    <p:extLst>
      <p:ext uri="{BB962C8B-B14F-4D97-AF65-F5344CB8AC3E}">
        <p14:creationId xmlns:p14="http://schemas.microsoft.com/office/powerpoint/2010/main" val="1516106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95" y="703334"/>
            <a:ext cx="900418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0"/>
            <a:ext cx="3429000" cy="584775"/>
          </a:xfrm>
          <a:prstGeom prst="rect">
            <a:avLst/>
          </a:prstGeom>
          <a:noFill/>
        </p:spPr>
        <p:txBody>
          <a:bodyPr wrap="square" rtlCol="0">
            <a:spAutoFit/>
          </a:bodyPr>
          <a:lstStyle/>
          <a:p>
            <a:r>
              <a:rPr lang="en-US" sz="3200" dirty="0"/>
              <a:t>Solution A</a:t>
            </a:r>
            <a:endParaRPr lang="en-US" dirty="0"/>
          </a:p>
        </p:txBody>
      </p:sp>
      <p:pic>
        <p:nvPicPr>
          <p:cNvPr id="7" name="Picture 6" descr="PlantUM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94" y="3092549"/>
            <a:ext cx="9021905" cy="18628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6174" y="2387025"/>
            <a:ext cx="3429000" cy="584775"/>
          </a:xfrm>
          <a:prstGeom prst="rect">
            <a:avLst/>
          </a:prstGeom>
          <a:noFill/>
        </p:spPr>
        <p:txBody>
          <a:bodyPr wrap="square" rtlCol="0">
            <a:spAutoFit/>
          </a:bodyPr>
          <a:lstStyle/>
          <a:p>
            <a:r>
              <a:rPr lang="en-US" sz="3200" dirty="0"/>
              <a:t>Solution B</a:t>
            </a:r>
            <a:endParaRPr lang="en-US" dirty="0"/>
          </a:p>
        </p:txBody>
      </p:sp>
      <p:sp>
        <p:nvSpPr>
          <p:cNvPr id="8" name="TextBox 7"/>
          <p:cNvSpPr txBox="1"/>
          <p:nvPr/>
        </p:nvSpPr>
        <p:spPr>
          <a:xfrm>
            <a:off x="556346" y="4807221"/>
            <a:ext cx="8153400" cy="1569660"/>
          </a:xfrm>
          <a:prstGeom prst="rect">
            <a:avLst/>
          </a:prstGeom>
          <a:noFill/>
        </p:spPr>
        <p:txBody>
          <a:bodyPr wrap="square" rtlCol="0">
            <a:spAutoFit/>
          </a:bodyPr>
          <a:lstStyle/>
          <a:p>
            <a:r>
              <a:rPr lang="en-US" sz="2400" dirty="0"/>
              <a:t>Conceptually, calculating costs could belong in either order or pizza.  But order is doing a lot of stuff – Pizza is just a dumb data holder.  So by spreading the functionality into the pizza, we improve the design.</a:t>
            </a:r>
          </a:p>
        </p:txBody>
      </p:sp>
    </p:spTree>
    <p:extLst>
      <p:ext uri="{BB962C8B-B14F-4D97-AF65-F5344CB8AC3E}">
        <p14:creationId xmlns:p14="http://schemas.microsoft.com/office/powerpoint/2010/main" val="34355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Pizza Restaurant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Consider now the ability to add a discount to an order, such that a coupon can be added to an order and then it changes how the cost is calculated. A coupon may offer a discount percentage for toppings (50% off all toppings) and/or a percentage off of entire orders. In addition, there should be a way to calculate how long it takes to create a pizza based on its size and toppings.</a:t>
            </a:r>
          </a:p>
          <a:p>
            <a:pPr marL="0" indent="0">
              <a:buNone/>
            </a:pPr>
            <a:endParaRPr lang="en-US" dirty="0"/>
          </a:p>
          <a:p>
            <a:pPr marL="0" indent="0">
              <a:buNone/>
            </a:pPr>
            <a:r>
              <a:rPr lang="en-US" dirty="0"/>
              <a:t>Design a UML diagram to model this.</a:t>
            </a:r>
          </a:p>
          <a:p>
            <a:pPr marL="0" indent="0">
              <a:buNone/>
            </a:pPr>
            <a:endParaRPr lang="en-US" dirty="0"/>
          </a:p>
        </p:txBody>
      </p:sp>
    </p:spTree>
    <p:extLst>
      <p:ext uri="{BB962C8B-B14F-4D97-AF65-F5344CB8AC3E}">
        <p14:creationId xmlns:p14="http://schemas.microsoft.com/office/powerpoint/2010/main" val="4062092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classes did you have?</a:t>
            </a:r>
          </a:p>
          <a:p>
            <a:pPr marL="514350" indent="-514350">
              <a:buFont typeface="+mj-lt"/>
              <a:buAutoNum type="arabicPeriod"/>
            </a:pPr>
            <a:r>
              <a:rPr lang="en-US" dirty="0"/>
              <a:t>Where did you put “</a:t>
            </a:r>
            <a:r>
              <a:rPr lang="en-US" dirty="0" err="1"/>
              <a:t>getCost</a:t>
            </a:r>
            <a:r>
              <a:rPr lang="en-US" dirty="0"/>
              <a:t>()”?</a:t>
            </a:r>
          </a:p>
        </p:txBody>
      </p:sp>
    </p:spTree>
    <p:extLst>
      <p:ext uri="{BB962C8B-B14F-4D97-AF65-F5344CB8AC3E}">
        <p14:creationId xmlns:p14="http://schemas.microsoft.com/office/powerpoint/2010/main" val="3774115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Solution</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distributed efficiently</a:t>
            </a:r>
            <a:endParaRPr lang="en-US" sz="2400" dirty="0"/>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t>Each class should have a single responsibility it accomplishes</a:t>
            </a:r>
          </a:p>
          <a:p>
            <a:endParaRPr lang="en-US" dirty="0"/>
          </a:p>
        </p:txBody>
      </p:sp>
      <p:pic>
        <p:nvPicPr>
          <p:cNvPr id="2050" name="Picture 2" descr="https://lh3.googleusercontent.com/4Vx7bGucBYi5Kw73kIr3TQSqxSwYSE2RooiuCPItZ-MhQxFzjFJYbLcUyfQBH1DXDz_mK3q6Jyfo4Ctcc5L6xe_6D-abrlyw3RFlFvYm-hgg6XddgFG7Bo1HrYqj5JNWyfbJrIn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57674"/>
            <a:ext cx="8212812" cy="214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412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Coupon or Topping?</a:t>
            </a:r>
          </a:p>
        </p:txBody>
      </p:sp>
      <p:sp>
        <p:nvSpPr>
          <p:cNvPr id="3" name="Content Placeholder 2"/>
          <p:cNvSpPr>
            <a:spLocks noGrp="1"/>
          </p:cNvSpPr>
          <p:nvPr>
            <p:ph idx="1"/>
          </p:nvPr>
        </p:nvSpPr>
        <p:spPr/>
        <p:txBody>
          <a:bodyPr/>
          <a:lstStyle/>
          <a:p>
            <a:r>
              <a:rPr lang="en-US" dirty="0"/>
              <a:t>It depends, do the classes do anything </a:t>
            </a:r>
            <a:r>
              <a:rPr lang="en-US" b="1" i="1" dirty="0"/>
              <a:t>with</a:t>
            </a:r>
            <a:r>
              <a:rPr lang="en-US" dirty="0"/>
              <a:t> their data, or are the just </a:t>
            </a:r>
            <a:r>
              <a:rPr lang="en-US" b="1" i="1" dirty="0"/>
              <a:t>data classes</a:t>
            </a:r>
            <a:r>
              <a:rPr lang="en-US" dirty="0"/>
              <a:t> that simply all you to get and set values?</a:t>
            </a:r>
          </a:p>
        </p:txBody>
      </p:sp>
      <p:pic>
        <p:nvPicPr>
          <p:cNvPr id="3074" name="Picture 2" descr="https://lh6.googleusercontent.com/aXiyBHn_4okXRPbLGaBD02Z7fyFLhPMyrqUp5ShNEITMVVgU1ZvK3bTQKVog9-Cr5yjtIrQWyYxbzZe-qoOxW9iNkCggCH2Awm5EUYBpnkT8SkxogqINOtinMXIFt8gpkkpnF-7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05200"/>
            <a:ext cx="677670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normAutofit/>
          </a:bodyPr>
          <a:lstStyle/>
          <a:p>
            <a:r>
              <a:rPr lang="en-US" dirty="0"/>
              <a:t>Exam review</a:t>
            </a:r>
          </a:p>
          <a:p>
            <a:r>
              <a:rPr lang="en-US" dirty="0"/>
              <a:t>Collect homework and go over solutions</a:t>
            </a:r>
          </a:p>
          <a:p>
            <a:r>
              <a:rPr lang="en-US" dirty="0"/>
              <a:t>How to submit your ImplementingDesign1</a:t>
            </a:r>
          </a:p>
          <a:p>
            <a:r>
              <a:rPr lang="en-US" dirty="0"/>
              <a:t>Focus on more OO Design principles:</a:t>
            </a:r>
          </a:p>
          <a:p>
            <a:pPr lvl="1"/>
            <a:r>
              <a:rPr lang="en-US" b="1" dirty="0"/>
              <a:t>Spread</a:t>
            </a:r>
            <a:r>
              <a:rPr lang="en-US" dirty="0"/>
              <a:t> functionality throughout the system</a:t>
            </a:r>
          </a:p>
          <a:p>
            <a:pPr lvl="1"/>
            <a:r>
              <a:rPr lang="en-US" dirty="0"/>
              <a:t>Encapsulation</a:t>
            </a:r>
          </a:p>
          <a:p>
            <a:r>
              <a:rPr lang="en-US" dirty="0"/>
              <a:t>Return Exam1 </a:t>
            </a:r>
            <a:r>
              <a:rPr lang="en-US"/>
              <a:t>at the end</a:t>
            </a:r>
            <a:endParaRPr lang="en-US" dirty="0"/>
          </a:p>
        </p:txBody>
      </p:sp>
    </p:spTree>
    <p:extLst>
      <p:ext uri="{BB962C8B-B14F-4D97-AF65-F5344CB8AC3E}">
        <p14:creationId xmlns:p14="http://schemas.microsoft.com/office/powerpoint/2010/main" val="134251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 </a:t>
            </a:r>
            <a:r>
              <a:rPr lang="en-US"/>
              <a:t>of Thumb - Avoid </a:t>
            </a:r>
            <a:r>
              <a:rPr lang="en-US" dirty="0"/>
              <a:t>Data Classes!</a:t>
            </a:r>
          </a:p>
        </p:txBody>
      </p:sp>
      <p:sp>
        <p:nvSpPr>
          <p:cNvPr id="3" name="Content Placeholder 2"/>
          <p:cNvSpPr>
            <a:spLocks noGrp="1"/>
          </p:cNvSpPr>
          <p:nvPr>
            <p:ph idx="1"/>
          </p:nvPr>
        </p:nvSpPr>
        <p:spPr/>
        <p:txBody>
          <a:bodyPr>
            <a:normAutofit lnSpcReduction="10000"/>
          </a:bodyPr>
          <a:lstStyle/>
          <a:p>
            <a:r>
              <a:rPr lang="en-US" dirty="0"/>
              <a:t>A data class is a class that just contains getters and setters</a:t>
            </a:r>
          </a:p>
          <a:p>
            <a:r>
              <a:rPr lang="en-US" dirty="0"/>
              <a:t>Often, we think of Data Classes as violating a principle of OOD called </a:t>
            </a:r>
            <a:r>
              <a:rPr lang="en-US" b="1" i="1" dirty="0"/>
              <a:t>encapsulation</a:t>
            </a:r>
            <a:r>
              <a:rPr lang="en-US" dirty="0"/>
              <a:t> because they aren’t in control of their own data – they are just dumb repositories for other classes to use</a:t>
            </a:r>
          </a:p>
          <a:p>
            <a:r>
              <a:rPr lang="en-US" dirty="0"/>
              <a:t>Usually you can improve a data class by finding functionality to add to them</a:t>
            </a:r>
          </a:p>
        </p:txBody>
      </p:sp>
    </p:spTree>
    <p:extLst>
      <p:ext uri="{BB962C8B-B14F-4D97-AF65-F5344CB8AC3E}">
        <p14:creationId xmlns:p14="http://schemas.microsoft.com/office/powerpoint/2010/main" val="4123265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3505200"/>
          </a:xfrm>
        </p:spPr>
        <p:txBody>
          <a:bodyPr>
            <a:normAutofit fontScale="77500" lnSpcReduction="20000"/>
          </a:bodyPr>
          <a:lstStyle/>
          <a:p>
            <a:pPr marL="0" indent="0">
              <a:buNone/>
            </a:pPr>
            <a:r>
              <a:rPr lang="en-US" dirty="0"/>
              <a:t>A particular program is designed to load constellations from </a:t>
            </a:r>
            <a:r>
              <a:rPr lang="en-US" dirty="0" err="1"/>
              <a:t>datafiles</a:t>
            </a:r>
            <a:r>
              <a:rPr lang="en-US" dirty="0"/>
              <a:t> and draw them on the screen.  The </a:t>
            </a:r>
            <a:r>
              <a:rPr lang="en-US" dirty="0" err="1"/>
              <a:t>datafiles</a:t>
            </a:r>
            <a:r>
              <a:rPr lang="en-US" dirty="0"/>
              <a:t> includes include details about star location size and color as well as which stars ought to be connected to draw the constellation.  Depending on the star data, each star should be drawn differently (e.g. right size, right color). </a:t>
            </a:r>
          </a:p>
          <a:p>
            <a:pPr marL="0" indent="0">
              <a:buNone/>
            </a:pPr>
            <a:endParaRPr lang="en-US" dirty="0"/>
          </a:p>
          <a:p>
            <a:pPr marL="0" indent="0">
              <a:buNone/>
            </a:pPr>
            <a:r>
              <a:rPr lang="en-US" dirty="0"/>
              <a:t>Explain the problem with the given solution and then propose a UML solution of your own. </a:t>
            </a:r>
          </a:p>
        </p:txBody>
      </p:sp>
      <p:pic>
        <p:nvPicPr>
          <p:cNvPr id="1026"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71182"/>
            <a:ext cx="8686800" cy="246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686800" cy="24614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733800"/>
            <a:ext cx="8153400" cy="830997"/>
          </a:xfrm>
          <a:prstGeom prst="rect">
            <a:avLst/>
          </a:prstGeom>
          <a:noFill/>
        </p:spPr>
        <p:txBody>
          <a:bodyPr wrap="square" rtlCol="0">
            <a:spAutoFit/>
          </a:bodyPr>
          <a:lstStyle/>
          <a:p>
            <a:r>
              <a:rPr lang="en-US" sz="2400" dirty="0"/>
              <a:t>3a.  Constellation does everything (except maybe the parsing done by main).</a:t>
            </a:r>
          </a:p>
        </p:txBody>
      </p:sp>
    </p:spTree>
    <p:extLst>
      <p:ext uri="{BB962C8B-B14F-4D97-AF65-F5344CB8AC3E}">
        <p14:creationId xmlns:p14="http://schemas.microsoft.com/office/powerpoint/2010/main" val="388308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pic>
        <p:nvPicPr>
          <p:cNvPr id="2052" name="Picture 4" descr="https://lh4.googleusercontent.com/Qz2yYBmRP8nAkZlfTMNL-3QNWzx3VQ5yAsrhp_85t2EombQZ05RLUVHy58QJb6_jouvQpirIl-10vtsklw9fvYIWAuJlIOooJ729ZwOOutQfS4s_9Ceu9o_L8CzLFvkPaF1JQrR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09" y="1417638"/>
            <a:ext cx="8095891" cy="4100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8509" y="3581400"/>
            <a:ext cx="4133491" cy="1815882"/>
          </a:xfrm>
          <a:prstGeom prst="rect">
            <a:avLst/>
          </a:prstGeom>
          <a:noFill/>
        </p:spPr>
        <p:txBody>
          <a:bodyPr wrap="square" rtlCol="0">
            <a:spAutoFit/>
          </a:bodyPr>
          <a:lstStyle/>
          <a:p>
            <a:r>
              <a:rPr lang="en-US" sz="2800" dirty="0"/>
              <a:t>Often times you need to find and extract a new class when things get complex.</a:t>
            </a:r>
          </a:p>
        </p:txBody>
      </p:sp>
    </p:spTree>
    <p:extLst>
      <p:ext uri="{BB962C8B-B14F-4D97-AF65-F5344CB8AC3E}">
        <p14:creationId xmlns:p14="http://schemas.microsoft.com/office/powerpoint/2010/main" val="253155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t>
            </a:r>
          </a:p>
        </p:txBody>
      </p:sp>
      <p:sp>
        <p:nvSpPr>
          <p:cNvPr id="3" name="Content Placeholder 2"/>
          <p:cNvSpPr>
            <a:spLocks noGrp="1"/>
          </p:cNvSpPr>
          <p:nvPr>
            <p:ph idx="1"/>
          </p:nvPr>
        </p:nvSpPr>
        <p:spPr/>
        <p:txBody>
          <a:bodyPr/>
          <a:lstStyle/>
          <a:p>
            <a:r>
              <a:rPr lang="en-US" dirty="0"/>
              <a:t>Try to design UML for the following scenario</a:t>
            </a:r>
          </a:p>
        </p:txBody>
      </p:sp>
    </p:spTree>
    <p:extLst>
      <p:ext uri="{BB962C8B-B14F-4D97-AF65-F5344CB8AC3E}">
        <p14:creationId xmlns:p14="http://schemas.microsoft.com/office/powerpoint/2010/main" val="850779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98" y="152400"/>
            <a:ext cx="8229600" cy="639762"/>
          </a:xfrm>
        </p:spPr>
        <p:txBody>
          <a:bodyPr>
            <a:normAutofit fontScale="90000"/>
          </a:bodyPr>
          <a:lstStyle/>
          <a:p>
            <a:r>
              <a:rPr lang="en-US" dirty="0"/>
              <a:t>Rental Company</a:t>
            </a:r>
          </a:p>
        </p:txBody>
      </p:sp>
      <p:sp>
        <p:nvSpPr>
          <p:cNvPr id="3" name="Content Placeholder 2"/>
          <p:cNvSpPr>
            <a:spLocks noGrp="1"/>
          </p:cNvSpPr>
          <p:nvPr>
            <p:ph idx="1"/>
          </p:nvPr>
        </p:nvSpPr>
        <p:spPr>
          <a:xfrm>
            <a:off x="152400" y="792162"/>
            <a:ext cx="8534400" cy="5334001"/>
          </a:xfrm>
        </p:spPr>
        <p:txBody>
          <a:bodyPr>
            <a:normAutofit fontScale="85000" lnSpcReduction="10000"/>
          </a:bodyPr>
          <a:lstStyle/>
          <a:p>
            <a:r>
              <a:rPr lang="en-US" dirty="0"/>
              <a:t>A rental company has many vehicles that it rents. Vehicle have a year, make, and model and a stock photo advertising the vehicle on file. There are multiple vehicles that are the same year, make, model. </a:t>
            </a:r>
          </a:p>
          <a:p>
            <a:r>
              <a:rPr lang="en-US" dirty="0"/>
              <a:t>However, additional information on the specific physical vehicles is also required. For instance, each physical vehicle has a vin (vehicle identification number unique to each), a description of any damage to it, and the driver’s license numbers of everyone who has rented it. </a:t>
            </a:r>
          </a:p>
          <a:p>
            <a:r>
              <a:rPr lang="en-US" dirty="0"/>
              <a:t>The company also needs to be able to print out the damage report of a vehicle given a VIN. The company also has to be able to print out an advertisement using the stock photo for a given year, make, and model.</a:t>
            </a:r>
          </a:p>
        </p:txBody>
      </p:sp>
    </p:spTree>
    <p:extLst>
      <p:ext uri="{BB962C8B-B14F-4D97-AF65-F5344CB8AC3E}">
        <p14:creationId xmlns:p14="http://schemas.microsoft.com/office/powerpoint/2010/main" val="317195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Operable but poor solution</a:t>
            </a:r>
          </a:p>
        </p:txBody>
      </p:sp>
      <p:sp>
        <p:nvSpPr>
          <p:cNvPr id="3" name="Content Placeholder 2"/>
          <p:cNvSpPr>
            <a:spLocks noGrp="1"/>
          </p:cNvSpPr>
          <p:nvPr>
            <p:ph idx="1"/>
          </p:nvPr>
        </p:nvSpPr>
        <p:spPr>
          <a:xfrm>
            <a:off x="457200" y="3763962"/>
            <a:ext cx="8229600" cy="2362201"/>
          </a:xfrm>
        </p:spPr>
        <p:txBody>
          <a:bodyPr/>
          <a:lstStyle/>
          <a:p>
            <a:r>
              <a:rPr lang="en-US" dirty="0"/>
              <a:t>What is wrong?</a:t>
            </a:r>
          </a:p>
        </p:txBody>
      </p:sp>
      <p:pic>
        <p:nvPicPr>
          <p:cNvPr id="1032" name="Picture 8" descr="https://lh4.googleusercontent.com/etNp6okOKCzsIxXMJe567PvCerR51R7j4WAaEvPM9Euyc6x4hfZrDiWWb1NWJAmPoa4dRcJK5lk1I9EuEn7O9EBcPsVmAhsYuMV-c0Xo0iOWNEGlCXwbG1NFsl0NuwBydbVea3C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605" y="1417638"/>
            <a:ext cx="7800966"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46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810000"/>
            <a:ext cx="8229600" cy="2316163"/>
          </a:xfrm>
        </p:spPr>
        <p:txBody>
          <a:bodyPr>
            <a:normAutofit fontScale="92500" lnSpcReduction="10000"/>
          </a:bodyPr>
          <a:lstStyle/>
          <a:p>
            <a:r>
              <a:rPr lang="en-US" dirty="0"/>
              <a:t>There are two different things:</a:t>
            </a:r>
          </a:p>
          <a:p>
            <a:pPr lvl="1"/>
            <a:r>
              <a:rPr lang="en-US" dirty="0"/>
              <a:t>Actual physical vehicle</a:t>
            </a:r>
          </a:p>
          <a:p>
            <a:pPr lvl="1"/>
            <a:r>
              <a:rPr lang="en-US" dirty="0"/>
              <a:t>Records of specific vehicles</a:t>
            </a:r>
          </a:p>
          <a:p>
            <a:r>
              <a:rPr lang="en-US" dirty="0"/>
              <a:t>Class has own behaviors (reports)</a:t>
            </a:r>
          </a:p>
          <a:p>
            <a:pPr lvl="1"/>
            <a:r>
              <a:rPr lang="en-US" dirty="0"/>
              <a:t>Used for specific purposes, specific data</a:t>
            </a:r>
          </a:p>
        </p:txBody>
      </p:sp>
      <p:pic>
        <p:nvPicPr>
          <p:cNvPr id="7" name="Picture 4" descr="https://lh5.googleusercontent.com/3YHaJoieTa0j22UWDXpdNL7tQFlGBLvtQHXGm3C5cUQDVWYjRGIe7aKyjb9dobPnyb8KABu76P12oSm0SJ8mc6x9RwTfNkTwVISbet4BNiNv6PfnLCuolgOag9pOPWHfAajNXl4D">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6" y="1066800"/>
            <a:ext cx="8810368" cy="208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36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spread</a:t>
            </a:r>
            <a:r>
              <a:rPr lang="en-US" sz="2400" dirty="0"/>
              <a:t> throughout the system</a:t>
            </a:r>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solidFill>
                  <a:srgbClr val="FF0000"/>
                </a:solidFill>
              </a:rPr>
              <a:t>Each class should have a single responsibility it accomplishes</a:t>
            </a:r>
          </a:p>
          <a:p>
            <a:pPr marL="342900" lvl="1" indent="0" fontAlgn="base">
              <a:buNone/>
            </a:pPr>
            <a:endParaRPr lang="en-US" dirty="0">
              <a:solidFill>
                <a:srgbClr val="FF0000"/>
              </a:solidFill>
            </a:endParaRPr>
          </a:p>
        </p:txBody>
      </p:sp>
      <p:pic>
        <p:nvPicPr>
          <p:cNvPr id="3076" name="Picture 4" descr="https://lh5.googleusercontent.com/3YHaJoieTa0j22UWDXpdNL7tQFlGBLvtQHXGm3C5cUQDVWYjRGIe7aKyjb9dobPnyb8KABu76P12oSm0SJ8mc6x9RwTfNkTwVISbet4BNiNv6PfnLCuolgOag9pOPWHfAajNXl4D">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6" y="3733800"/>
            <a:ext cx="8810368" cy="208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719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r>
              <a:rPr lang="en-US" dirty="0"/>
              <a:t>Makes your program easier to understand by</a:t>
            </a:r>
          </a:p>
          <a:p>
            <a:pPr lvl="1"/>
            <a:r>
              <a:rPr lang="en-US" dirty="0"/>
              <a:t>Grouping related stuff together</a:t>
            </a:r>
          </a:p>
          <a:p>
            <a:endParaRPr lang="en-US" sz="2800" dirty="0"/>
          </a:p>
          <a:p>
            <a:r>
              <a:rPr lang="en-US" sz="2800" dirty="0"/>
              <a:t>Rather than passing around data, pass around objects that:</a:t>
            </a:r>
          </a:p>
          <a:p>
            <a:pPr lvl="1"/>
            <a:r>
              <a:rPr lang="en-US" sz="2400" dirty="0"/>
              <a:t>Provide a powerful set of operations on the data</a:t>
            </a:r>
          </a:p>
          <a:p>
            <a:pPr lvl="1"/>
            <a:r>
              <a:rPr lang="en-US" sz="2400" dirty="0"/>
              <a:t>Protect the data from being used incorrectly</a:t>
            </a:r>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95191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Turning in UML for ImplementingDesign1</a:t>
            </a:r>
          </a:p>
        </p:txBody>
      </p:sp>
      <p:sp>
        <p:nvSpPr>
          <p:cNvPr id="3" name="Content Placeholder 2"/>
          <p:cNvSpPr>
            <a:spLocks noGrp="1"/>
          </p:cNvSpPr>
          <p:nvPr>
            <p:ph idx="1"/>
          </p:nvPr>
        </p:nvSpPr>
        <p:spPr/>
        <p:txBody>
          <a:bodyPr>
            <a:normAutofit/>
          </a:bodyPr>
          <a:lstStyle/>
          <a:p>
            <a:r>
              <a:rPr lang="en-US" dirty="0"/>
              <a:t>We have shown you a solution, but we want you to learn how to use tools to generate them</a:t>
            </a:r>
          </a:p>
          <a:p>
            <a:r>
              <a:rPr lang="en-US" dirty="0">
                <a:hlinkClick r:id="rId3"/>
              </a:rPr>
              <a:t>http://www.plantuml.com/plantuml</a:t>
            </a:r>
            <a:r>
              <a:rPr lang="en-US" dirty="0"/>
              <a:t> </a:t>
            </a:r>
          </a:p>
          <a:p>
            <a:pPr lvl="1"/>
            <a:r>
              <a:rPr lang="en-US" dirty="0"/>
              <a:t>Free web generator</a:t>
            </a:r>
          </a:p>
          <a:p>
            <a:pPr lvl="1"/>
            <a:r>
              <a:rPr lang="en-US" dirty="0"/>
              <a:t>Integration with Google Docs</a:t>
            </a:r>
          </a:p>
          <a:p>
            <a:r>
              <a:rPr lang="en-US" dirty="0">
                <a:hlinkClick r:id="rId4"/>
              </a:rPr>
              <a:t>http://www.umlet.com/</a:t>
            </a:r>
            <a:endParaRPr lang="en-US" dirty="0"/>
          </a:p>
          <a:p>
            <a:pPr lvl="1"/>
            <a:r>
              <a:rPr lang="en-US" dirty="0"/>
              <a:t>Install program (works offline)</a:t>
            </a:r>
          </a:p>
          <a:p>
            <a:pPr lvl="1"/>
            <a:endParaRPr lang="en-US" dirty="0"/>
          </a:p>
          <a:p>
            <a:endParaRPr lang="en-US" dirty="0"/>
          </a:p>
        </p:txBody>
      </p:sp>
    </p:spTree>
    <p:extLst>
      <p:ext uri="{BB962C8B-B14F-4D97-AF65-F5344CB8AC3E}">
        <p14:creationId xmlns:p14="http://schemas.microsoft.com/office/powerpoint/2010/main" val="141275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r>
              <a:rPr lang="en-US" dirty="0"/>
              <a:t>Makes your program easier to understand by…</a:t>
            </a:r>
          </a:p>
          <a:p>
            <a:pPr lvl="1"/>
            <a:r>
              <a:rPr lang="en-US" dirty="0"/>
              <a:t>Saving you from having to think about how complicated things might be</a:t>
            </a:r>
          </a:p>
        </p:txBody>
      </p:sp>
      <p:sp>
        <p:nvSpPr>
          <p:cNvPr id="4" name="AutoShape 2"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0" y="-1690688"/>
            <a:ext cx="4714875" cy="353377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152400" y="-1538288"/>
            <a:ext cx="4714875" cy="353377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ight Arrow 5"/>
          <p:cNvSpPr/>
          <p:nvPr/>
        </p:nvSpPr>
        <p:spPr>
          <a:xfrm>
            <a:off x="202816" y="3657600"/>
            <a:ext cx="4064384"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put and get in </a:t>
            </a:r>
            <a:r>
              <a:rPr lang="en-US" dirty="0" err="1"/>
              <a:t>HashMap</a:t>
            </a:r>
            <a:endParaRPr lang="en-US" dirty="0"/>
          </a:p>
        </p:txBody>
      </p:sp>
      <p:sp>
        <p:nvSpPr>
          <p:cNvPr id="7" name="Right Arrow 6"/>
          <p:cNvSpPr/>
          <p:nvPr/>
        </p:nvSpPr>
        <p:spPr>
          <a:xfrm>
            <a:off x="838200" y="4724400"/>
            <a:ext cx="3988184" cy="213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Implementing </a:t>
            </a:r>
            <a:r>
              <a:rPr lang="en-US" dirty="0" err="1"/>
              <a:t>HashMap</a:t>
            </a:r>
            <a:endParaRPr lang="en-US" dirty="0"/>
          </a:p>
        </p:txBody>
      </p:sp>
    </p:spTree>
    <p:extLst>
      <p:ext uri="{BB962C8B-B14F-4D97-AF65-F5344CB8AC3E}">
        <p14:creationId xmlns:p14="http://schemas.microsoft.com/office/powerpoint/2010/main" val="261172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pPr marL="0" indent="0">
              <a:buNone/>
            </a:pPr>
            <a:r>
              <a:rPr lang="en-US" dirty="0"/>
              <a:t>Makes your program easier to change by…</a:t>
            </a:r>
          </a:p>
          <a:p>
            <a:r>
              <a:rPr lang="en-US" dirty="0"/>
              <a:t>Allowing you to change how your data is represented</a:t>
            </a:r>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3836859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a:t>
            </a:r>
          </a:p>
        </p:txBody>
      </p:sp>
      <p:sp>
        <p:nvSpPr>
          <p:cNvPr id="3" name="Content Placeholder 2"/>
          <p:cNvSpPr>
            <a:spLocks noGrp="1"/>
          </p:cNvSpPr>
          <p:nvPr>
            <p:ph idx="1"/>
          </p:nvPr>
        </p:nvSpPr>
        <p:spPr/>
        <p:txBody>
          <a:bodyPr/>
          <a:lstStyle/>
          <a:p>
            <a:pPr marL="457200" indent="-514350" fontAlgn="base"/>
            <a:r>
              <a:rPr lang="en-US" sz="2800" dirty="0"/>
              <a:t>Design Problems2 are due at start of next class</a:t>
            </a:r>
          </a:p>
          <a:p>
            <a:pPr marL="457200" indent="-514350" fontAlgn="base"/>
            <a:r>
              <a:rPr lang="en-US" sz="2800" dirty="0"/>
              <a:t>ImplementingDesign1</a:t>
            </a:r>
          </a:p>
          <a:p>
            <a:pPr marL="857250" lvl="1" indent="-514350" fontAlgn="base"/>
            <a:r>
              <a:rPr lang="en-US" sz="2400" dirty="0"/>
              <a:t>Make sure to commit by tomorrow tonight:</a:t>
            </a:r>
          </a:p>
          <a:p>
            <a:pPr marL="1257300" lvl="2" indent="-514350" fontAlgn="base"/>
            <a:r>
              <a:rPr lang="en-US" sz="2000" b="1" dirty="0"/>
              <a:t>code</a:t>
            </a:r>
          </a:p>
          <a:p>
            <a:pPr marL="1257300" lvl="2" indent="-514350" fontAlgn="base"/>
            <a:r>
              <a:rPr lang="en-US" sz="2000" b="1" dirty="0"/>
              <a:t>UML</a:t>
            </a:r>
          </a:p>
          <a:p>
            <a:pPr marL="1257300" lvl="2" indent="-514350" fontAlgn="base"/>
            <a:r>
              <a:rPr lang="en-US" sz="2000" b="1" dirty="0"/>
              <a:t>Reflection</a:t>
            </a:r>
          </a:p>
        </p:txBody>
      </p:sp>
    </p:spTree>
    <p:extLst>
      <p:ext uri="{BB962C8B-B14F-4D97-AF65-F5344CB8AC3E}">
        <p14:creationId xmlns:p14="http://schemas.microsoft.com/office/powerpoint/2010/main" val="11946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617" y="505327"/>
            <a:ext cx="3943766" cy="1143000"/>
          </a:xfrm>
        </p:spPr>
        <p:txBody>
          <a:bodyPr/>
          <a:lstStyle/>
          <a:p>
            <a:r>
              <a:rPr lang="en-US" dirty="0" err="1"/>
              <a:t>PlantUML</a:t>
            </a:r>
            <a:endParaRPr lang="en-US" dirty="0"/>
          </a:p>
        </p:txBody>
      </p:sp>
      <p:sp>
        <p:nvSpPr>
          <p:cNvPr id="3" name="Content Placeholder 2"/>
          <p:cNvSpPr>
            <a:spLocks noGrp="1"/>
          </p:cNvSpPr>
          <p:nvPr>
            <p:ph idx="1"/>
          </p:nvPr>
        </p:nvSpPr>
        <p:spPr>
          <a:xfrm>
            <a:off x="155574" y="128337"/>
            <a:ext cx="4797425" cy="6653463"/>
          </a:xfrm>
        </p:spPr>
        <p:txBody>
          <a:bodyPr>
            <a:normAutofit fontScale="70000" lnSpcReduction="20000"/>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r>
              <a:rPr lang="en-US" dirty="0"/>
              <a:t>class Main {</a:t>
            </a:r>
          </a:p>
          <a:p>
            <a:pPr marL="0" indent="0">
              <a:buNone/>
            </a:pPr>
            <a:r>
              <a:rPr lang="en-US" dirty="0"/>
              <a:t>Main()</a:t>
            </a:r>
          </a:p>
          <a:p>
            <a:pPr marL="0" indent="0">
              <a:buNone/>
            </a:pPr>
            <a:r>
              <a:rPr lang="en-US" dirty="0"/>
              <a:t>setAllBValuesTo3()</a:t>
            </a:r>
          </a:p>
          <a:p>
            <a:pPr marL="0" indent="0">
              <a:buNone/>
            </a:pPr>
            <a:r>
              <a:rPr lang="en-US" dirty="0"/>
              <a:t>}</a:t>
            </a:r>
          </a:p>
          <a:p>
            <a:pPr marL="0" indent="0">
              <a:buNone/>
            </a:pPr>
            <a:r>
              <a:rPr lang="en-US" dirty="0"/>
              <a:t>class A{</a:t>
            </a:r>
          </a:p>
          <a:p>
            <a:pPr marL="0" indent="0">
              <a:buNone/>
            </a:pPr>
            <a:r>
              <a:rPr lang="en-US" dirty="0"/>
              <a:t>name</a:t>
            </a:r>
          </a:p>
          <a:p>
            <a:pPr marL="0" indent="0">
              <a:buNone/>
            </a:pPr>
            <a:r>
              <a:rPr lang="en-US" dirty="0"/>
              <a:t>A( name )</a:t>
            </a:r>
          </a:p>
          <a:p>
            <a:pPr marL="0" indent="0">
              <a:buNone/>
            </a:pPr>
            <a:r>
              <a:rPr lang="en-US" dirty="0" err="1"/>
              <a:t>setBValue</a:t>
            </a:r>
            <a:r>
              <a:rPr lang="en-US" dirty="0"/>
              <a:t>( value)</a:t>
            </a:r>
          </a:p>
          <a:p>
            <a:pPr marL="0" indent="0">
              <a:buNone/>
            </a:pPr>
            <a:r>
              <a:rPr lang="en-US" dirty="0"/>
              <a:t>}</a:t>
            </a:r>
          </a:p>
          <a:p>
            <a:pPr marL="0" indent="0">
              <a:buNone/>
            </a:pPr>
            <a:r>
              <a:rPr lang="en-US" dirty="0"/>
              <a:t>class B{</a:t>
            </a:r>
          </a:p>
          <a:p>
            <a:pPr marL="0" indent="0">
              <a:buNone/>
            </a:pPr>
            <a:r>
              <a:rPr lang="en-US" dirty="0"/>
              <a:t>count</a:t>
            </a:r>
          </a:p>
          <a:p>
            <a:pPr marL="0" indent="0">
              <a:buNone/>
            </a:pPr>
            <a:r>
              <a:rPr lang="en-US" dirty="0"/>
              <a:t>B()</a:t>
            </a:r>
          </a:p>
          <a:p>
            <a:pPr marL="0" indent="0">
              <a:buNone/>
            </a:pPr>
            <a:r>
              <a:rPr lang="en-US" dirty="0" err="1"/>
              <a:t>setValue</a:t>
            </a:r>
            <a:r>
              <a:rPr lang="en-US" dirty="0"/>
              <a:t>( value )</a:t>
            </a:r>
          </a:p>
          <a:p>
            <a:pPr marL="0" indent="0">
              <a:buNone/>
            </a:pPr>
            <a:r>
              <a:rPr lang="en-US" dirty="0"/>
              <a:t>}</a:t>
            </a:r>
          </a:p>
          <a:p>
            <a:pPr marL="0" indent="0">
              <a:buNone/>
            </a:pPr>
            <a:r>
              <a:rPr lang="en-US" dirty="0"/>
              <a:t>Main -&gt; "*" A</a:t>
            </a:r>
          </a:p>
          <a:p>
            <a:pPr marL="0" indent="0">
              <a:buNone/>
            </a:pPr>
            <a:r>
              <a:rPr lang="en-US" dirty="0"/>
              <a:t>A-&gt;  B</a:t>
            </a:r>
          </a:p>
          <a:p>
            <a:pPr marL="0" indent="0">
              <a:buNone/>
            </a:pPr>
            <a:r>
              <a:rPr lang="en-US" dirty="0"/>
              <a:t>@</a:t>
            </a:r>
            <a:r>
              <a:rPr lang="en-US" dirty="0" err="1"/>
              <a:t>enduml</a:t>
            </a:r>
            <a:endParaRPr lang="en-US" dirty="0"/>
          </a:p>
          <a:p>
            <a:pPr marL="0" indent="0">
              <a:buNone/>
            </a:pPr>
            <a:endParaRPr lang="en-US" dirty="0"/>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050"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565" y="2743200"/>
            <a:ext cx="6800435" cy="154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66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on….</a:t>
            </a:r>
          </a:p>
        </p:txBody>
      </p:sp>
      <p:sp>
        <p:nvSpPr>
          <p:cNvPr id="3" name="Content Placeholder 2"/>
          <p:cNvSpPr>
            <a:spLocks noGrp="1"/>
          </p:cNvSpPr>
          <p:nvPr>
            <p:ph idx="1"/>
          </p:nvPr>
        </p:nvSpPr>
        <p:spPr/>
        <p:txBody>
          <a:bodyPr/>
          <a:lstStyle/>
          <a:p>
            <a:r>
              <a:rPr lang="en-US" dirty="0"/>
              <a:t>More Object-Oriented Principles for Design</a:t>
            </a:r>
          </a:p>
          <a:p>
            <a:r>
              <a:rPr lang="en-US" dirty="0"/>
              <a:t>Learn about next set of principles</a:t>
            </a:r>
          </a:p>
          <a:p>
            <a:pPr lvl="1"/>
            <a:r>
              <a:rPr lang="en-US" dirty="0"/>
              <a:t>What are they?</a:t>
            </a:r>
          </a:p>
          <a:p>
            <a:pPr lvl="1"/>
            <a:r>
              <a:rPr lang="en-US" dirty="0"/>
              <a:t>Why are they useful?</a:t>
            </a:r>
          </a:p>
          <a:p>
            <a:pPr lvl="1"/>
            <a:r>
              <a:rPr lang="en-US" dirty="0"/>
              <a:t>When are the most important?</a:t>
            </a:r>
          </a:p>
          <a:p>
            <a:pPr lvl="1"/>
            <a:r>
              <a:rPr lang="en-US" dirty="0"/>
              <a:t>How can we apply them?</a:t>
            </a:r>
          </a:p>
          <a:p>
            <a:endParaRPr lang="en-US" dirty="0"/>
          </a:p>
        </p:txBody>
      </p:sp>
    </p:spTree>
    <p:extLst>
      <p:ext uri="{BB962C8B-B14F-4D97-AF65-F5344CB8AC3E}">
        <p14:creationId xmlns:p14="http://schemas.microsoft.com/office/powerpoint/2010/main" val="124816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Goals of ALL Program Design</a:t>
            </a:r>
          </a:p>
        </p:txBody>
      </p:sp>
      <p:sp>
        <p:nvSpPr>
          <p:cNvPr id="3" name="Content Placeholder 2"/>
          <p:cNvSpPr>
            <a:spLocks noGrp="1"/>
          </p:cNvSpPr>
          <p:nvPr>
            <p:ph idx="1"/>
          </p:nvPr>
        </p:nvSpPr>
        <p:spPr/>
        <p:txBody>
          <a:bodyPr>
            <a:normAutofit/>
          </a:bodyPr>
          <a:lstStyle/>
          <a:p>
            <a:r>
              <a:rPr lang="en-US" dirty="0"/>
              <a:t>Say someone has written a program that works and it has no bugs, but it is </a:t>
            </a:r>
            <a:r>
              <a:rPr lang="en-US" i="1" dirty="0"/>
              <a:t>poorly designed</a:t>
            </a:r>
            <a:r>
              <a:rPr lang="en-US" dirty="0"/>
              <a:t>.  </a:t>
            </a:r>
          </a:p>
          <a:p>
            <a:pPr lvl="1"/>
            <a:r>
              <a:rPr lang="en-US" dirty="0"/>
              <a:t>What does that mean?  </a:t>
            </a:r>
          </a:p>
          <a:p>
            <a:pPr lvl="1"/>
            <a:r>
              <a:rPr lang="en-US" dirty="0"/>
              <a:t>Why do we care?</a:t>
            </a:r>
          </a:p>
          <a:p>
            <a:r>
              <a:rPr lang="en-US" dirty="0"/>
              <a:t>There are two major goals:</a:t>
            </a:r>
          </a:p>
          <a:p>
            <a:pPr marL="228600" indent="-228600">
              <a:buAutoNum type="arabicPeriod"/>
            </a:pPr>
            <a:r>
              <a:rPr lang="en-US" sz="2400" b="1" dirty="0"/>
              <a:t> It would be good if was easy to understand</a:t>
            </a:r>
          </a:p>
          <a:p>
            <a:pPr marL="228600" indent="-228600">
              <a:buAutoNum type="arabicPeriod"/>
            </a:pPr>
            <a:r>
              <a:rPr lang="en-US" sz="2400" b="1" dirty="0"/>
              <a:t> It would be good if it was easy to make changes to it</a:t>
            </a:r>
          </a:p>
          <a:p>
            <a:endParaRPr lang="en-US" dirty="0"/>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Tree>
    <p:extLst>
      <p:ext uri="{BB962C8B-B14F-4D97-AF65-F5344CB8AC3E}">
        <p14:creationId xmlns:p14="http://schemas.microsoft.com/office/powerpoint/2010/main" val="184644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fontAlgn="base"/>
            <a:r>
              <a:rPr lang="en-US" sz="2400" dirty="0"/>
              <a:t>Make sure your design </a:t>
            </a:r>
            <a:r>
              <a:rPr lang="en-US" sz="2400" b="1" dirty="0"/>
              <a:t>allows proper functionality</a:t>
            </a:r>
            <a:endParaRPr lang="en-US" sz="2400" dirty="0"/>
          </a:p>
          <a:p>
            <a:pPr lvl="1" fontAlgn="base"/>
            <a:r>
              <a:rPr lang="en-US" dirty="0"/>
              <a:t>Must be able to </a:t>
            </a:r>
            <a:r>
              <a:rPr lang="en-US" b="1" dirty="0"/>
              <a:t>store required information</a:t>
            </a:r>
            <a:r>
              <a:rPr lang="en-US" dirty="0"/>
              <a:t> (one/many to one/many relationships)</a:t>
            </a:r>
          </a:p>
          <a:p>
            <a:pPr lvl="1" fontAlgn="base"/>
            <a:r>
              <a:rPr lang="en-US" dirty="0"/>
              <a:t>Must be able to </a:t>
            </a:r>
            <a:r>
              <a:rPr lang="en-US" b="1" dirty="0"/>
              <a:t>access the required information</a:t>
            </a:r>
            <a:r>
              <a:rPr lang="en-US" dirty="0"/>
              <a:t> to accomplish tasks</a:t>
            </a:r>
          </a:p>
          <a:p>
            <a:pPr lvl="1" fontAlgn="base"/>
            <a:r>
              <a:rPr lang="en-US" dirty="0"/>
              <a:t>Data should </a:t>
            </a:r>
            <a:r>
              <a:rPr lang="en-US" b="1" dirty="0"/>
              <a:t>not be duplicated</a:t>
            </a:r>
            <a:r>
              <a:rPr lang="en-US" dirty="0"/>
              <a:t> (id/identifiers are OK!)</a:t>
            </a:r>
            <a:endParaRPr lang="en-US" sz="2400" dirty="0"/>
          </a:p>
          <a:p>
            <a:r>
              <a:rPr lang="en-US" sz="2400" dirty="0"/>
              <a:t>Structure design </a:t>
            </a:r>
            <a:r>
              <a:rPr lang="en-US" sz="2400" b="1" dirty="0"/>
              <a:t>around the data</a:t>
            </a:r>
            <a:r>
              <a:rPr lang="en-US" sz="2400" dirty="0"/>
              <a:t> to be stored</a:t>
            </a:r>
          </a:p>
          <a:p>
            <a:pPr lvl="1" fontAlgn="base"/>
            <a:r>
              <a:rPr lang="en-US" b="1" dirty="0"/>
              <a:t>Nouns should become classes</a:t>
            </a:r>
            <a:endParaRPr lang="en-US" dirty="0"/>
          </a:p>
          <a:p>
            <a:pPr lvl="1" fontAlgn="base"/>
            <a:r>
              <a:rPr lang="en-US" b="1" dirty="0"/>
              <a:t>Classes should have intelligent behaviors</a:t>
            </a:r>
            <a:r>
              <a:rPr lang="en-US" dirty="0"/>
              <a:t> (methods) </a:t>
            </a:r>
            <a:r>
              <a:rPr lang="en-US" b="1" dirty="0"/>
              <a:t>that may operate on their data</a:t>
            </a:r>
            <a:endParaRPr lang="en-US" dirty="0"/>
          </a:p>
          <a:p>
            <a:pPr fontAlgn="base"/>
            <a:r>
              <a:rPr lang="en-US" sz="2400" dirty="0">
                <a:solidFill>
                  <a:srgbClr val="FF0000"/>
                </a:solidFill>
              </a:rPr>
              <a:t>Functionality should be </a:t>
            </a:r>
            <a:r>
              <a:rPr lang="en-US" sz="2400" b="1" dirty="0">
                <a:solidFill>
                  <a:srgbClr val="FF0000"/>
                </a:solidFill>
              </a:rPr>
              <a:t>distributed efficiently</a:t>
            </a:r>
            <a:endParaRPr lang="en-US" sz="2400" dirty="0">
              <a:solidFill>
                <a:srgbClr val="FF0000"/>
              </a:solidFill>
            </a:endParaRPr>
          </a:p>
          <a:p>
            <a:pPr lvl="1" fontAlgn="base"/>
            <a:r>
              <a:rPr lang="en-US" b="1" dirty="0">
                <a:solidFill>
                  <a:srgbClr val="FF0000"/>
                </a:solidFill>
              </a:rPr>
              <a:t>No class/part should get too large</a:t>
            </a:r>
          </a:p>
          <a:p>
            <a:pPr lvl="1" fontAlgn="base"/>
            <a:r>
              <a:rPr lang="en-US" b="1" dirty="0">
                <a:solidFill>
                  <a:srgbClr val="FF0000"/>
                </a:solidFill>
              </a:rPr>
              <a:t>Each class should have a single responsibility</a:t>
            </a:r>
            <a:r>
              <a:rPr lang="en-US" dirty="0">
                <a:solidFill>
                  <a:srgbClr val="FF0000"/>
                </a:solidFill>
              </a:rPr>
              <a:t> it accomplishes</a:t>
            </a:r>
          </a:p>
          <a:p>
            <a:pPr fontAlgn="base"/>
            <a:r>
              <a:rPr lang="en-US" sz="2400" b="1" dirty="0"/>
              <a:t>Minimize dependencies</a:t>
            </a:r>
            <a:r>
              <a:rPr lang="en-US" sz="2400" dirty="0"/>
              <a:t> between objects when it does not disrupt usability or </a:t>
            </a:r>
            <a:r>
              <a:rPr lang="en-US" sz="2400" dirty="0" err="1"/>
              <a:t>extendability</a:t>
            </a:r>
            <a:endParaRPr lang="en-US" sz="2400" dirty="0"/>
          </a:p>
          <a:p>
            <a:pPr lvl="1" fontAlgn="base"/>
            <a:r>
              <a:rPr lang="en-US" dirty="0"/>
              <a:t>Tell don't ask</a:t>
            </a:r>
          </a:p>
          <a:p>
            <a:pPr lvl="1" fontAlgn="base"/>
            <a:r>
              <a:rPr lang="en-US" dirty="0"/>
              <a:t>Don't have message chains</a:t>
            </a:r>
          </a:p>
          <a:p>
            <a:pPr fontAlgn="base"/>
            <a:r>
              <a:rPr lang="en-US" sz="2400" b="1" dirty="0"/>
              <a:t>Don't duplicate</a:t>
            </a:r>
            <a:r>
              <a:rPr lang="en-US" sz="2400" dirty="0"/>
              <a:t> code</a:t>
            </a:r>
          </a:p>
          <a:p>
            <a:pPr lvl="1" fontAlgn="base"/>
            <a:r>
              <a:rPr lang="en-US" dirty="0"/>
              <a:t>Similar "chunks" of code should be </a:t>
            </a:r>
            <a:r>
              <a:rPr lang="en-US" b="1" dirty="0"/>
              <a:t>unified into functions</a:t>
            </a:r>
            <a:endParaRPr lang="en-US" dirty="0"/>
          </a:p>
          <a:p>
            <a:pPr lvl="1" fontAlgn="base"/>
            <a:r>
              <a:rPr lang="en-US" dirty="0"/>
              <a:t>Classes with similar features should be given </a:t>
            </a:r>
            <a:r>
              <a:rPr lang="en-US" b="1" dirty="0"/>
              <a:t>common interfaces</a:t>
            </a:r>
            <a:endParaRPr lang="en-US" dirty="0"/>
          </a:p>
          <a:p>
            <a:pPr lvl="1"/>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45129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principles?</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distributed efficiently</a:t>
            </a:r>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t>Each class should have a single responsibility it accomplishes</a:t>
            </a:r>
          </a:p>
          <a:p>
            <a:pPr marL="685800" lvl="1" indent="-342900" fontAlgn="base">
              <a:buFont typeface="+mj-lt"/>
              <a:buAutoNum type="alphaLcParenR"/>
            </a:pPr>
            <a:endParaRPr lang="en-US" dirty="0"/>
          </a:p>
          <a:p>
            <a:pPr marL="0" indent="0" fontAlgn="base">
              <a:buNone/>
            </a:pPr>
            <a:r>
              <a:rPr lang="en-US" dirty="0"/>
              <a:t>Why do we want to spread things out?</a:t>
            </a:r>
          </a:p>
          <a:p>
            <a:pPr marL="0" indent="0" fontAlgn="base">
              <a:buNone/>
            </a:pPr>
            <a:r>
              <a:rPr lang="en-US" dirty="0"/>
              <a:t>Why is it good to have a single responsibility?</a:t>
            </a:r>
          </a:p>
          <a:p>
            <a:pPr marL="0" indent="0" fontAlgn="base">
              <a:buNone/>
            </a:pPr>
            <a:r>
              <a:rPr lang="en-US" b="1" i="1" dirty="0"/>
              <a:t>Why do we even have classes?</a:t>
            </a:r>
          </a:p>
          <a:p>
            <a:pPr marL="0" indent="0" fontAlgn="base">
              <a:buNone/>
            </a:pPr>
            <a:endParaRPr lang="en-US" dirty="0"/>
          </a:p>
        </p:txBody>
      </p:sp>
    </p:spTree>
    <p:extLst>
      <p:ext uri="{BB962C8B-B14F-4D97-AF65-F5344CB8AC3E}">
        <p14:creationId xmlns:p14="http://schemas.microsoft.com/office/powerpoint/2010/main" val="140974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there were no String class?</a:t>
            </a:r>
          </a:p>
        </p:txBody>
      </p:sp>
      <p:sp>
        <p:nvSpPr>
          <p:cNvPr id="3" name="Content Placeholder 2"/>
          <p:cNvSpPr>
            <a:spLocks noGrp="1"/>
          </p:cNvSpPr>
          <p:nvPr>
            <p:ph idx="1"/>
          </p:nvPr>
        </p:nvSpPr>
        <p:spPr/>
        <p:txBody>
          <a:bodyPr>
            <a:normAutofit lnSpcReduction="10000"/>
          </a:bodyPr>
          <a:lstStyle/>
          <a:p>
            <a:r>
              <a:rPr lang="en-US" dirty="0"/>
              <a:t>Instead, what if we just passed around arrays of characters - char[]</a:t>
            </a:r>
          </a:p>
          <a:p>
            <a:r>
              <a:rPr lang="en-US" dirty="0"/>
              <a:t>And every String function that exists now, would instead be a function that operated on arrays of characters</a:t>
            </a:r>
          </a:p>
          <a:p>
            <a:r>
              <a:rPr lang="en-US" dirty="0"/>
              <a:t>E.g. char[] </a:t>
            </a:r>
            <a:r>
              <a:rPr lang="en-US" dirty="0" err="1"/>
              <a:t>stringSubstring</a:t>
            </a:r>
            <a:r>
              <a:rPr lang="en-US" dirty="0"/>
              <a:t>(char[] input, </a:t>
            </a:r>
            <a:r>
              <a:rPr lang="en-US" dirty="0" err="1"/>
              <a:t>int</a:t>
            </a:r>
            <a:r>
              <a:rPr lang="en-US" dirty="0"/>
              <a:t> start, </a:t>
            </a:r>
            <a:r>
              <a:rPr lang="en-US" dirty="0" err="1"/>
              <a:t>int</a:t>
            </a:r>
            <a:r>
              <a:rPr lang="en-US" dirty="0"/>
              <a:t> end)</a:t>
            </a:r>
          </a:p>
          <a:p>
            <a:r>
              <a:rPr lang="en-US" dirty="0"/>
              <a:t>Would things be any different?  Discuss this with the person next to you.</a:t>
            </a:r>
          </a:p>
        </p:txBody>
      </p:sp>
    </p:spTree>
    <p:extLst>
      <p:ext uri="{BB962C8B-B14F-4D97-AF65-F5344CB8AC3E}">
        <p14:creationId xmlns:p14="http://schemas.microsoft.com/office/powerpoint/2010/main" val="311675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18282</TotalTime>
  <Words>1751</Words>
  <Application>Microsoft Office PowerPoint</Application>
  <PresentationFormat>On-screen Show (4:3)</PresentationFormat>
  <Paragraphs>294</Paragraphs>
  <Slides>32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Office Theme</vt:lpstr>
      <vt:lpstr>CSSE 220</vt:lpstr>
      <vt:lpstr>Today’s Agenda</vt:lpstr>
      <vt:lpstr>Turning in UML for ImplementingDesign1</vt:lpstr>
      <vt:lpstr>PlantUML</vt:lpstr>
      <vt:lpstr>Moving on….</vt:lpstr>
      <vt:lpstr>Major Goals of ALL Program Design</vt:lpstr>
      <vt:lpstr>Principles of Design (for CSSE220)</vt:lpstr>
      <vt:lpstr>What are the principles?</vt:lpstr>
      <vt:lpstr>What if there were no String class?</vt:lpstr>
      <vt:lpstr>Concatenate…</vt:lpstr>
      <vt:lpstr>Class sizes</vt:lpstr>
      <vt:lpstr>Pizza Restaurant Scenario</vt:lpstr>
      <vt:lpstr>UML</vt:lpstr>
      <vt:lpstr>PowerPoint Presentation</vt:lpstr>
      <vt:lpstr>PowerPoint Presentation</vt:lpstr>
      <vt:lpstr>Alternate Pizza Restaurant</vt:lpstr>
      <vt:lpstr>UML</vt:lpstr>
      <vt:lpstr>One Solution</vt:lpstr>
      <vt:lpstr>Do we need Coupon or Topping?</vt:lpstr>
      <vt:lpstr>Rule of Thumb - Avoid Data Classes!</vt:lpstr>
      <vt:lpstr>PowerPoint Presentation</vt:lpstr>
      <vt:lpstr>PowerPoint Presentation</vt:lpstr>
      <vt:lpstr>My solution</vt:lpstr>
      <vt:lpstr>Your turn! </vt:lpstr>
      <vt:lpstr>Rental Company</vt:lpstr>
      <vt:lpstr>Operable but poor solution</vt:lpstr>
      <vt:lpstr>Better Solution</vt:lpstr>
      <vt:lpstr>Design Principles</vt:lpstr>
      <vt:lpstr>Encapsulation</vt:lpstr>
      <vt:lpstr>Encapsulation</vt:lpstr>
      <vt:lpstr>Encapsulation</vt:lpstr>
      <vt:lpstr>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Hollingsworth, Joseph E.</cp:lastModifiedBy>
  <cp:revision>180</cp:revision>
  <cp:lastPrinted>2016-09-27T10:57:46Z</cp:lastPrinted>
  <dcterms:created xsi:type="dcterms:W3CDTF">2013-12-22T20:42:02Z</dcterms:created>
  <dcterms:modified xsi:type="dcterms:W3CDTF">2018-09-24T16:43:02Z</dcterms:modified>
</cp:coreProperties>
</file>