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18"/>
  </p:notesMasterIdLst>
  <p:sldIdLst>
    <p:sldId id="256" r:id="rId6"/>
    <p:sldId id="264" r:id="rId7"/>
    <p:sldId id="265" r:id="rId8"/>
    <p:sldId id="273" r:id="rId9"/>
    <p:sldId id="266" r:id="rId10"/>
    <p:sldId id="267" r:id="rId11"/>
    <p:sldId id="268" r:id="rId12"/>
    <p:sldId id="269" r:id="rId13"/>
    <p:sldId id="270" r:id="rId14"/>
    <p:sldId id="271" r:id="rId15"/>
    <p:sldId id="284" r:id="rId16"/>
    <p:sldId id="272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7D68E5-FF66-49C3-8B9C-3F32F6E035AA}" v="1" dt="2021-10-29T01:54:58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ham, Ben" userId="S::grahambd@rose-hulman.edu::ca9f0199-aa2c-4070-af24-56bd41cef7ca" providerId="AD" clId="Web-{6C7D68E5-FF66-49C3-8B9C-3F32F6E035AA}"/>
    <pc:docChg chg="modSld">
      <pc:chgData name="Graham, Ben" userId="S::grahambd@rose-hulman.edu::ca9f0199-aa2c-4070-af24-56bd41cef7ca" providerId="AD" clId="Web-{6C7D68E5-FF66-49C3-8B9C-3F32F6E035AA}" dt="2021-10-29T01:54:58.058" v="0" actId="1076"/>
      <pc:docMkLst>
        <pc:docMk/>
      </pc:docMkLst>
      <pc:sldChg chg="modSp">
        <pc:chgData name="Graham, Ben" userId="S::grahambd@rose-hulman.edu::ca9f0199-aa2c-4070-af24-56bd41cef7ca" providerId="AD" clId="Web-{6C7D68E5-FF66-49C3-8B9C-3F32F6E035AA}" dt="2021-10-29T01:54:58.058" v="0" actId="1076"/>
        <pc:sldMkLst>
          <pc:docMk/>
          <pc:sldMk cId="0" sldId="256"/>
        </pc:sldMkLst>
        <pc:spChg chg="mod">
          <ac:chgData name="Graham, Ben" userId="S::grahambd@rose-hulman.edu::ca9f0199-aa2c-4070-af24-56bd41cef7ca" providerId="AD" clId="Web-{6C7D68E5-FF66-49C3-8B9C-3F32F6E035AA}" dt="2021-10-29T01:54:58.058" v="0" actId="1076"/>
          <ac:spMkLst>
            <pc:docMk/>
            <pc:sldMk cId="0" sldId="256"/>
            <ac:spMk id="11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30EBB8-CEB5-4E8D-9A06-06438377CF6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EF73CCB-14BF-447D-84A8-4E22699D9E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to read</a:t>
            </a:r>
            <a:r>
              <a:rPr lang="en-US" sz="2000" b="0" strike="noStrike" spc="-1" baseline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file when the file does not exist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9A3B7B5C-4FE7-427D-BDD2-2865C7667CB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to read</a:t>
            </a:r>
            <a:r>
              <a:rPr lang="en-US" sz="2000" b="0" strike="noStrike" spc="-1" baseline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file when the file does not exist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9A3B7B5C-4FE7-427D-BDD2-2865C7667CB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71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3EC0271-79ED-48A4-A24E-5240669E602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340987E2-1337-49CA-ACF8-6BA2085908F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C266F0AE-5ED4-467A-AB94-658D60AC657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r>
              <a:rPr lang="en-US" sz="20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</a:rPr>
              <a:t>IOException </a:t>
            </a:r>
            <a:r>
              <a:rPr lang="en-US" sz="20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</a:rPr>
              <a:t>Signals that an I/O exception of some sort has occurred. This class is the general class of exceptions produced by failed or interrupted I/O operations.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exception handling code to GameOfLifeMain around call to loadGameState(). 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Demonstrate crasher first, e.g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use the name of a file that does not exist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demo a bad input file (See FilesAndExceptiosn/badInput.txt)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Note: There is a file FilesAndExceptions/AcornInput.txt</a:t>
            </a:r>
          </a:p>
        </p:txBody>
      </p:sp>
      <p:sp>
        <p:nvSpPr>
          <p:cNvPr id="222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0B497DE-A164-4D94-A609-3C0CF437DB1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exception handling code to GameOfLifeMain around call to loadGameState(). 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Demonstrate crasher first, e.g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use the name of a file that does not exist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demo a bad input file (See FilesAndExceptiosn/badInput.txt)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Note: There is a file FilesAndExceptions/AcornInput.txt</a:t>
            </a:r>
          </a:p>
        </p:txBody>
      </p:sp>
      <p:sp>
        <p:nvSpPr>
          <p:cNvPr id="222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0B497DE-A164-4D94-A609-3C0CF437DB1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099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2144857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CSSE 220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2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744AC-9864-F94A-8151-D11AE683A714}"/>
              </a:ext>
            </a:extLst>
          </p:cNvPr>
          <p:cNvSpPr/>
          <p:nvPr/>
        </p:nvSpPr>
        <p:spPr>
          <a:xfrm>
            <a:off x="304260" y="4820820"/>
            <a:ext cx="8534400" cy="1751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/>
              <a:t>PracticeFilesAndExceptionsTooManyScoresSolution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34050" y="1079339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try-catch statement: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try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   // potentially “exceptional” code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} catch (</a:t>
            </a:r>
            <a:r>
              <a:rPr lang="en-US" sz="2400" b="1" i="1" strike="noStrike" spc="-1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ExceptionType</a:t>
            </a:r>
            <a:r>
              <a:rPr lang="en-US" sz="2400" b="1" i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</a:t>
            </a:r>
            <a:r>
              <a:rPr lang="en-US" sz="2400" b="1" i="1" strike="noStrike" spc="-1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var</a:t>
            </a: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)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   // handle exception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}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Related, try-finally for clean up: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try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   // code that requires “clean up”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} </a:t>
            </a:r>
            <a:r>
              <a:rPr lang="en-US" sz="2400" b="1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// then maybe some catch blocks </a:t>
            </a:r>
            <a:endParaRPr lang="en-US" sz="2400" b="1" strike="noStrike" spc="-1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ea typeface="ＭＳ Ｐゴシック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finally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   // runs even if exception occurred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}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Handling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5301205" y="2985982"/>
            <a:ext cx="3525221" cy="845238"/>
          </a:xfrm>
          <a:prstGeom prst="rect">
            <a:avLst/>
          </a:prstGeom>
          <a:gradFill>
            <a:gsLst>
              <a:gs pos="0">
                <a:srgbClr val="DCE3F6"/>
              </a:gs>
              <a:gs pos="35001">
                <a:srgbClr val="CFD9EF"/>
              </a:gs>
              <a:gs pos="100000">
                <a:srgbClr val="9EAFD6"/>
              </a:gs>
            </a:gsLst>
            <a:lin ang="5400000"/>
          </a:gradFill>
          <a:ln w="9360">
            <a:solidFill>
              <a:srgbClr val="39639D"/>
            </a:solidFill>
            <a:miter/>
          </a:ln>
          <a:effectLst>
            <a:outerShdw dist="3810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Can repeat this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catch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 for as many different exception types as you need.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2F8C35-ADDE-DE8C-6BD6-B61A491FA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149" y="0"/>
            <a:ext cx="435825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AA0C79-D04C-6200-B472-71FB1FBA4AF8}"/>
              </a:ext>
            </a:extLst>
          </p:cNvPr>
          <p:cNvSpPr txBox="1"/>
          <p:nvPr/>
        </p:nvSpPr>
        <p:spPr>
          <a:xfrm>
            <a:off x="231228" y="168166"/>
            <a:ext cx="386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does this output?</a:t>
            </a:r>
          </a:p>
        </p:txBody>
      </p:sp>
    </p:spTree>
    <p:extLst>
      <p:ext uri="{BB962C8B-B14F-4D97-AF65-F5344CB8AC3E}">
        <p14:creationId xmlns:p14="http://schemas.microsoft.com/office/powerpoint/2010/main" val="333696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Activity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Look at the code in </a:t>
            </a:r>
            <a:r>
              <a:rPr lang="en-US" sz="32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FileAverage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focusing on the use of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Solve the problems in </a:t>
            </a:r>
            <a:r>
              <a:rPr lang="en-US" sz="32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FileBestScore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34851" y="223165"/>
            <a:ext cx="86857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– What, When, Why,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 to signal that something in a called operation has gone wrong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error has occurred that cannot be handled in a called operation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Why: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b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reaks the execution flow and passes exception up the call stack to the calling operation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–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342623"/>
            <a:ext cx="8228520" cy="49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code for throwing an exception:</a:t>
            </a:r>
            <a:b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throw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EOFException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(“Missing column”);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code for handling (catching) an exception:</a:t>
            </a:r>
            <a:b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Caller makes call(s) to operation(s) </a:t>
            </a: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that can</a:t>
            </a: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throw an exception(s)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catch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(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ExceptionType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ex)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Caller code that attem</a:t>
            </a: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pts to recover</a:t>
            </a: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// from the exception</a:t>
            </a: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// end try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2984F10-98D6-E343-AA13-E56FA9F902F4}"/>
              </a:ext>
            </a:extLst>
          </p:cNvPr>
          <p:cNvCxnSpPr/>
          <p:nvPr/>
        </p:nvCxnSpPr>
        <p:spPr>
          <a:xfrm>
            <a:off x="592428" y="2382592"/>
            <a:ext cx="79076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Handling –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600200"/>
            <a:ext cx="8228520" cy="49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you write code in the catch part of a try-catch block, you can attempt to:</a:t>
            </a: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51543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Recover from the error discovered in the caller</a:t>
            </a:r>
          </a:p>
          <a:p>
            <a:pPr marL="51543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recover, and have the app exit gracefully, e.g., close all open scanners, files, etc., then exit the 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7315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happens when </a:t>
            </a:r>
            <a:r>
              <a:rPr lang="en-US" sz="4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exception is thrown?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57200" y="1600200"/>
            <a:ext cx="8228520" cy="39119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Scanner s1;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			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 s1 =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Scanner(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File(“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test.txt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”);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code for reading lines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catch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(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IOException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ex)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JOptionPane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	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showMessageDialog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("File not found.");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finally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s1.close();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// end try-catch-finally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9" name="CustomShape 3"/>
          <p:cNvSpPr/>
          <p:nvPr/>
        </p:nvSpPr>
        <p:spPr>
          <a:xfrm rot="20547809">
            <a:off x="4607701" y="1599257"/>
            <a:ext cx="3072564" cy="409793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is successful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 rot="295159">
            <a:off x="5566363" y="2851667"/>
            <a:ext cx="2513520" cy="38107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continues 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3027488" y="4520484"/>
            <a:ext cx="3885120" cy="426107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runs after code in try completes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 rot="245414">
            <a:off x="5315756" y="3284111"/>
            <a:ext cx="3047040" cy="46334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catch never executes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9CA714-7E86-A246-A57F-5BA36486D2CF}"/>
              </a:ext>
            </a:extLst>
          </p:cNvPr>
          <p:cNvSpPr txBox="1"/>
          <p:nvPr/>
        </p:nvSpPr>
        <p:spPr>
          <a:xfrm>
            <a:off x="476518" y="5705341"/>
            <a:ext cx="7688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Execution Progression: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block, then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finally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happens when exception is thrown?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600200"/>
            <a:ext cx="8228520" cy="510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Scanner s1;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			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 s1 =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Scanner(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File(“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test.txt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”);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code for reading lines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catch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(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IOException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ex)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JOptionPane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	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showMessageDialog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("File not found.");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finally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s1.close();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 // end try-catch-finally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CustomShape 3"/>
          <p:cNvSpPr/>
          <p:nvPr/>
        </p:nvSpPr>
        <p:spPr>
          <a:xfrm rot="20599371">
            <a:off x="4480487" y="1655180"/>
            <a:ext cx="3047040" cy="435864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throws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 rot="347655">
            <a:off x="5211461" y="4249960"/>
            <a:ext cx="3486970" cy="425269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in </a:t>
            </a:r>
            <a:r>
              <a:rPr lang="en-US" sz="18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catch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is executed next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 rot="841812">
            <a:off x="3021147" y="4986313"/>
            <a:ext cx="3427920" cy="435778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After catch is executed, this runs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 rot="640300">
            <a:off x="5399219" y="3044142"/>
            <a:ext cx="3732840" cy="47760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after exception never executes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45FD2-55DF-7648-A9C4-18D44243D0DB}"/>
              </a:ext>
            </a:extLst>
          </p:cNvPr>
          <p:cNvSpPr txBox="1"/>
          <p:nvPr/>
        </p:nvSpPr>
        <p:spPr>
          <a:xfrm>
            <a:off x="476518" y="5705341"/>
            <a:ext cx="7688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Execution Progression: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 , then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finally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274680"/>
            <a:ext cx="8228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exception is not handled?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4920" y="914400"/>
            <a:ext cx="8380800" cy="594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public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String </a:t>
            </a: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readData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(String filename)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		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throws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IOException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Scanner s1 =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Scanner(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File(filename));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code for reading lines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s1.close();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 -&gt; </a:t>
            </a:r>
            <a:r>
              <a:rPr lang="en-US" sz="32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readAllFiles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-&gt; </a:t>
            </a:r>
            <a:r>
              <a:rPr lang="en-US" sz="32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readData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 rot="609716">
            <a:off x="5181480" y="2013995"/>
            <a:ext cx="3047040" cy="395895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throws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 rot="644798">
            <a:off x="3188069" y="2064017"/>
            <a:ext cx="3787845" cy="104472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 code after the call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does not execute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 rot="10800000">
            <a:off x="3353045" y="4048443"/>
            <a:ext cx="1215000" cy="730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>
            <a:off x="1921398" y="5393802"/>
            <a:ext cx="5992546" cy="12269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exception is unhandled in </a:t>
            </a:r>
            <a:r>
              <a:rPr lang="en-US" sz="18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readData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then it bounces 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calling method, and then on up the call stack to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main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does not catch it, then program crashes with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 exception error</a:t>
            </a:r>
          </a:p>
        </p:txBody>
      </p:sp>
      <p:sp>
        <p:nvSpPr>
          <p:cNvPr id="185" name="CustomShape 7"/>
          <p:cNvSpPr/>
          <p:nvPr/>
        </p:nvSpPr>
        <p:spPr>
          <a:xfrm rot="10800000">
            <a:off x="885350" y="4025294"/>
            <a:ext cx="1215000" cy="730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880" indent="-513360">
              <a:lnSpc>
                <a:spcPct val="100000"/>
              </a:lnSpc>
              <a:buClr>
                <a:srgbClr val="800000"/>
              </a:buClr>
              <a:buFont typeface="Calibri"/>
              <a:buAutoNum type="arabicPeriod"/>
            </a:pPr>
            <a:r>
              <a:rPr lang="en-US" sz="32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Checked exceptions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compiler </a:t>
            </a:r>
            <a:r>
              <a:rPr lang="en-US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that calling code </a:t>
            </a: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 try-catch to catch the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</a:t>
            </a:r>
            <a:r>
              <a:rPr lang="en-US" sz="28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expected</a:t>
            </a:r>
            <a:r>
              <a:rPr lang="en-US" sz="28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problems – e.g., opening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4870" indent="-514350">
              <a:lnSpc>
                <a:spcPct val="100000"/>
              </a:lnSpc>
              <a:buClr>
                <a:srgbClr val="800000"/>
              </a:buClr>
              <a:buFont typeface="+mj-lt"/>
              <a:buAutoNum type="arabicPeriod" startAt="2"/>
            </a:pPr>
            <a:r>
              <a:rPr lang="en-US" sz="32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Unchecked exceptions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compiler lets us ignore these if we want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fatal or avoidable problems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Are subclasses of </a:t>
            </a:r>
            <a:r>
              <a:rPr lang="en-US" sz="28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RunTimeException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or Error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Two Kinds of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990720"/>
            <a:ext cx="8478456" cy="534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9440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Dealing with </a:t>
            </a:r>
            <a:r>
              <a:rPr lang="en-US" sz="32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checked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exceptions	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44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8520" indent="-2894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Can </a:t>
            </a:r>
            <a:r>
              <a:rPr lang="en-US" sz="32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propagate</a:t>
            </a:r>
            <a:r>
              <a:rPr lang="en-US" sz="32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the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500" lvl="1" indent="-274638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By declaring that our method will pass any exceptions along…</a:t>
            </a:r>
            <a:b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z="2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public void </a:t>
            </a:r>
            <a:r>
              <a:rPr lang="en-US" sz="2000" b="1" strike="noStrike" spc="-1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loadGameState</a:t>
            </a:r>
            <a:r>
              <a:rPr lang="en-US" sz="2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() throws </a:t>
            </a:r>
            <a:r>
              <a:rPr lang="en-US" sz="2000" b="1" strike="noStrike" spc="-1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IOException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500" indent="-274638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500" lvl="1" indent="-274638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when our code isn’t able to rectify the problem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43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eriod" startAt="2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Can </a:t>
            </a:r>
            <a:r>
              <a:rPr lang="en-US" sz="32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handle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the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when our method can rectify the problem</a:t>
            </a: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By including a try-catch in our method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57200" y="124209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Tale of Two Choices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2268592-E3A2-8047-BEBE-6B7F6D49E9FC}"/>
              </a:ext>
            </a:extLst>
          </p:cNvPr>
          <p:cNvSpPr/>
          <p:nvPr/>
        </p:nvSpPr>
        <p:spPr>
          <a:xfrm>
            <a:off x="5324354" y="3136738"/>
            <a:ext cx="2905246" cy="300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F5D67EC-4CFC-3045-B4FA-37D57F790360}"/>
              </a:ext>
            </a:extLst>
          </p:cNvPr>
          <p:cNvSpPr/>
          <p:nvPr/>
        </p:nvSpPr>
        <p:spPr>
          <a:xfrm>
            <a:off x="2850037" y="2581154"/>
            <a:ext cx="2381720" cy="520861"/>
          </a:xfrm>
          <a:custGeom>
            <a:avLst/>
            <a:gdLst>
              <a:gd name="connsiteX0" fmla="*/ 43634 w 2381720"/>
              <a:gd name="connsiteY0" fmla="*/ 0 h 520861"/>
              <a:gd name="connsiteX1" fmla="*/ 170955 w 2381720"/>
              <a:gd name="connsiteY1" fmla="*/ 162046 h 520861"/>
              <a:gd name="connsiteX2" fmla="*/ 1421021 w 2381720"/>
              <a:gd name="connsiteY2" fmla="*/ 127322 h 520861"/>
              <a:gd name="connsiteX3" fmla="*/ 2381720 w 2381720"/>
              <a:gd name="connsiteY3" fmla="*/ 520861 h 52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1720" h="520861">
                <a:moveTo>
                  <a:pt x="43634" y="0"/>
                </a:moveTo>
                <a:cubicBezTo>
                  <a:pt x="-7488" y="70413"/>
                  <a:pt x="-58609" y="140826"/>
                  <a:pt x="170955" y="162046"/>
                </a:cubicBezTo>
                <a:cubicBezTo>
                  <a:pt x="400519" y="183266"/>
                  <a:pt x="1052560" y="67520"/>
                  <a:pt x="1421021" y="127322"/>
                </a:cubicBezTo>
                <a:cubicBezTo>
                  <a:pt x="1789482" y="187125"/>
                  <a:pt x="2085601" y="353993"/>
                  <a:pt x="2381720" y="52086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C30A03-96C5-4843-A046-F16D54BDCFE9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customXml/itemProps2.xml><?xml version="1.0" encoding="utf-8"?>
<ds:datastoreItem xmlns:ds="http://schemas.openxmlformats.org/officeDocument/2006/customXml" ds:itemID="{3B957A52-5263-4C13-94EC-BADD6AC559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EDD9DE-4993-48BD-A320-B7ED6C2510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889</Words>
  <Application>Microsoft Macintosh PowerPoint</Application>
  <PresentationFormat>On-screen Show (4:3)</PresentationFormat>
  <Paragraphs>148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Courier New</vt:lpstr>
      <vt:lpstr>Lucida Sans Typewriter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Delvin Defoe</dc:creator>
  <dc:description/>
  <cp:lastModifiedBy>Wilkin, Aaron</cp:lastModifiedBy>
  <cp:revision>5</cp:revision>
  <cp:lastPrinted>2012-01-26T10:38:16Z</cp:lastPrinted>
  <dcterms:created xsi:type="dcterms:W3CDTF">2011-04-27T01:38:22Z</dcterms:created>
  <dcterms:modified xsi:type="dcterms:W3CDTF">2023-01-31T16:00:54Z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