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4" r:id="rId2"/>
    <p:sldId id="328" r:id="rId3"/>
    <p:sldId id="408" r:id="rId4"/>
    <p:sldId id="410" r:id="rId5"/>
    <p:sldId id="415" r:id="rId6"/>
    <p:sldId id="416" r:id="rId7"/>
    <p:sldId id="417" r:id="rId8"/>
    <p:sldId id="418" r:id="rId9"/>
    <p:sldId id="419" r:id="rId10"/>
    <p:sldId id="420" r:id="rId11"/>
    <p:sldId id="421" r:id="rId12"/>
    <p:sldId id="422" r:id="rId13"/>
    <p:sldId id="313" r:id="rId14"/>
    <p:sldId id="423" r:id="rId15"/>
    <p:sldId id="424" r:id="rId16"/>
    <p:sldId id="425" r:id="rId17"/>
    <p:sldId id="341" r:id="rId18"/>
    <p:sldId id="426" r:id="rId19"/>
    <p:sldId id="390" r:id="rId20"/>
    <p:sldId id="427" r:id="rId21"/>
    <p:sldId id="369" r:id="rId22"/>
    <p:sldId id="379" r:id="rId23"/>
    <p:sldId id="378" r:id="rId24"/>
    <p:sldId id="380" r:id="rId25"/>
    <p:sldId id="428" r:id="rId26"/>
    <p:sldId id="429" r:id="rId27"/>
    <p:sldId id="387" r:id="rId28"/>
    <p:sldId id="388" r:id="rId29"/>
    <p:sldId id="430" r:id="rId30"/>
    <p:sldId id="406" r:id="rId31"/>
    <p:sldId id="431" r:id="rId32"/>
    <p:sldId id="383" r:id="rId33"/>
    <p:sldId id="384" r:id="rId34"/>
    <p:sldId id="386" r:id="rId35"/>
    <p:sldId id="432" r:id="rId36"/>
    <p:sldId id="398" r:id="rId37"/>
    <p:sldId id="433" r:id="rId38"/>
    <p:sldId id="43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A" initials="YJ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12" autoAdjust="0"/>
    <p:restoredTop sz="96646" autoAdjust="0"/>
  </p:normalViewPr>
  <p:slideViewPr>
    <p:cSldViewPr>
      <p:cViewPr varScale="1">
        <p:scale>
          <a:sx n="128" d="100"/>
          <a:sy n="128" d="100"/>
        </p:scale>
        <p:origin x="133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942F4A-6994-3A49-9461-EE810FAF072D}" type="datetimeFigureOut">
              <a:rPr lang="en-US" smtClean="0"/>
              <a:t>3/1/22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AD104-BF47-5C46-8BC3-3E27F8E455C7}" type="slidenum">
              <a:rPr lang="en-US" smtClean="0"/>
              <a:t>‹#›</a:t>
            </a:fld>
            <a:endParaRPr lang="en-US"/>
          </a:p>
        </p:txBody>
      </p:sp>
    </p:spTree>
    <p:extLst>
      <p:ext uri="{BB962C8B-B14F-4D97-AF65-F5344CB8AC3E}">
        <p14:creationId xmlns:p14="http://schemas.microsoft.com/office/powerpoint/2010/main" val="190560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3/1/22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99048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Animation</a:t>
            </a:r>
            <a:r>
              <a:rPr lang="en-US" baseline="0"/>
              <a:t> for the two major goals</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214832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Hopefully they will come up with at least two ideas:</a:t>
            </a:r>
          </a:p>
          <a:p>
            <a:pPr marL="228600" indent="-228600">
              <a:buAutoNum type="arabicPeriod"/>
            </a:pPr>
            <a:r>
              <a:rPr lang="en-US"/>
              <a:t>Makes it less convenient to know what functions exist</a:t>
            </a:r>
          </a:p>
          <a:p>
            <a:pPr marL="228600" indent="-228600">
              <a:buAutoNum type="arabicPeriod"/>
            </a:pPr>
            <a:r>
              <a:rPr lang="en-US"/>
              <a:t>Stuck</a:t>
            </a:r>
            <a:r>
              <a:rPr lang="en-US" baseline="0"/>
              <a:t> implementing strings as character arrays</a:t>
            </a:r>
          </a:p>
          <a:p>
            <a:pPr marL="0" indent="0">
              <a:buNone/>
            </a:pPr>
            <a:endParaRPr lang="en-US" baseline="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974057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is easier to use?</a:t>
            </a:r>
          </a:p>
          <a:p>
            <a:r>
              <a:rPr lang="en-US"/>
              <a:t>Which is easier to understand?</a:t>
            </a:r>
          </a:p>
          <a:p>
            <a:endParaRPr lang="en-US"/>
          </a:p>
          <a:p>
            <a:r>
              <a:rPr lang="en-US"/>
              <a:t>Clearly</a:t>
            </a:r>
            <a:r>
              <a:rPr lang="en-US" baseline="0"/>
              <a:t> classes make sense</a:t>
            </a:r>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339243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Makes it harder to know what is</a:t>
            </a:r>
            <a:r>
              <a:rPr lang="en-US" baseline="0"/>
              <a:t> meant when you have a function say “add”  or length</a:t>
            </a:r>
          </a:p>
          <a:p>
            <a:r>
              <a:rPr lang="en-US" baseline="0"/>
              <a:t>Means you are loading more things that you might actually need</a:t>
            </a:r>
          </a:p>
          <a:p>
            <a:r>
              <a:rPr lang="en-US"/>
              <a:t>Try to keep conceptual</a:t>
            </a:r>
            <a:r>
              <a:rPr lang="en-US" baseline="0"/>
              <a:t> separation!</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419175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Hopefully</a:t>
            </a:r>
            <a:r>
              <a:rPr lang="en-US" baseline="0"/>
              <a:t> students answer: </a:t>
            </a:r>
          </a:p>
          <a:p>
            <a:pPr marL="228600" indent="-228600">
              <a:buAutoNum type="arabicPeriod"/>
            </a:pPr>
            <a:r>
              <a:rPr lang="en-US" baseline="0"/>
              <a:t>Pizza and Order</a:t>
            </a:r>
          </a:p>
          <a:p>
            <a:pPr marL="228600" indent="-228600">
              <a:buAutoNum type="arabicPeriod"/>
            </a:pPr>
            <a:r>
              <a:rPr lang="en-US" baseline="0"/>
              <a:t>Hopefully most say Pizza, ask why they chose that and if anyone chose order why they chose that</a:t>
            </a:r>
          </a:p>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2648414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Solution A is better!</a:t>
            </a:r>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3449857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students answer: </a:t>
            </a:r>
          </a:p>
          <a:p>
            <a:pPr marL="228600" indent="-228600">
              <a:buAutoNum type="arabicPeriod"/>
            </a:pPr>
            <a:r>
              <a:rPr lang="en-US" baseline="0" dirty="0"/>
              <a:t>Pizza and Order</a:t>
            </a:r>
          </a:p>
          <a:p>
            <a:pPr marL="228600" indent="-228600">
              <a:buAutoNum type="arabicPeriod"/>
            </a:pPr>
            <a:r>
              <a:rPr lang="en-US" baseline="0" dirty="0"/>
              <a:t>Hopefully most say Pizza, ask why they chose that and if anyone chose order why they chose that</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2020020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here that we are listing all the types explicitly, but that is not usually required</a:t>
            </a:r>
          </a:p>
          <a:p>
            <a:endParaRPr lang="en-US" dirty="0"/>
          </a:p>
          <a:p>
            <a:r>
              <a:rPr lang="en-US" dirty="0"/>
              <a:t>Mention</a:t>
            </a:r>
            <a:r>
              <a:rPr lang="en-US" baseline="0" dirty="0"/>
              <a:t> that we are omitting </a:t>
            </a:r>
            <a:r>
              <a:rPr lang="en-US" baseline="0" dirty="0" err="1"/>
              <a:t>PizzaMain</a:t>
            </a:r>
            <a:r>
              <a:rPr lang="en-US" baseline="0" dirty="0"/>
              <a:t> here for space, but that it normally should be included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1987138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planning to expand the coupon class later, then it may make sense to create a class for it to be prepared to re-use and</a:t>
            </a:r>
            <a:r>
              <a:rPr lang="en-US" baseline="0" dirty="0"/>
              <a:t> modify the code.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24</a:t>
            </a:fld>
            <a:endParaRPr lang="en-US"/>
          </a:p>
        </p:txBody>
      </p:sp>
    </p:spTree>
    <p:extLst>
      <p:ext uri="{BB962C8B-B14F-4D97-AF65-F5344CB8AC3E}">
        <p14:creationId xmlns:p14="http://schemas.microsoft.com/office/powerpoint/2010/main" val="214304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r>
              <a:rPr lang="en-US" baseline="0" dirty="0"/>
              <a:t> tops, remind students to have OO Principles sheet handy and that it is found on the website</a:t>
            </a:r>
          </a:p>
          <a:p>
            <a:endParaRPr lang="en-US" baseline="0" dirty="0"/>
          </a:p>
          <a:p>
            <a:r>
              <a:rPr lang="en-US" baseline="0" dirty="0"/>
              <a:t>I removed this. It’s not time to do this yet!</a:t>
            </a:r>
          </a:p>
          <a:p>
            <a:r>
              <a:rPr lang="en-US" dirty="0"/>
              <a:t>Software Engineering Techniques:</a:t>
            </a:r>
          </a:p>
          <a:p>
            <a:pPr lvl="1"/>
            <a:r>
              <a:rPr lang="en-US" dirty="0"/>
              <a:t>Pair programming</a:t>
            </a:r>
          </a:p>
          <a:p>
            <a:pPr lvl="1"/>
            <a:r>
              <a:rPr lang="en-US" dirty="0"/>
              <a:t>Version Control (briefly!)</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143359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9345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31</a:t>
            </a:fld>
            <a:endParaRPr lang="en-US"/>
          </a:p>
        </p:txBody>
      </p:sp>
    </p:spTree>
    <p:extLst>
      <p:ext uri="{BB962C8B-B14F-4D97-AF65-F5344CB8AC3E}">
        <p14:creationId xmlns:p14="http://schemas.microsoft.com/office/powerpoint/2010/main" val="3855717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Doing two different things much, (data duplication)</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sz="1200" b="0" i="0" u="none" strike="noStrike" kern="1200" dirty="0">
              <a:solidFill>
                <a:schemeClr val="tx1"/>
              </a:solidFill>
              <a:effectLst/>
              <a:latin typeface="+mn-lt"/>
              <a:ea typeface="+mn-ea"/>
              <a:cs typeface="+mn-cs"/>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yearMakeModelToVehicleMap</a:t>
            </a:r>
            <a:r>
              <a:rPr lang="en-US" sz="1200" b="0" i="0" u="none" strike="noStrike" kern="1200" dirty="0">
                <a:solidFill>
                  <a:schemeClr val="tx1"/>
                </a:solidFill>
                <a:effectLst/>
                <a:latin typeface="+mn-lt"/>
                <a:ea typeface="+mn-ea"/>
                <a:cs typeface="+mn-cs"/>
              </a:rPr>
              <a:t>: Map&lt;String, Vehicle&gt;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vinToVehicleMap</a:t>
            </a:r>
            <a:r>
              <a:rPr lang="en-US" sz="1200" b="0" i="0" u="none" strike="noStrike" kern="1200" dirty="0">
                <a:solidFill>
                  <a:schemeClr val="tx1"/>
                </a:solidFill>
                <a:effectLst/>
                <a:latin typeface="+mn-lt"/>
                <a:ea typeface="+mn-ea"/>
                <a:cs typeface="+mn-cs"/>
              </a:rPr>
              <a:t>: Map&lt;String, Vehicle&gt;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handlePrintDamageReport</a:t>
            </a:r>
            <a:r>
              <a:rPr lang="en-US" sz="1200" b="0" i="0" u="none" strike="noStrike" kern="1200" dirty="0">
                <a:solidFill>
                  <a:schemeClr val="tx1"/>
                </a:solidFill>
                <a:effectLst/>
                <a:latin typeface="+mn-lt"/>
                <a:ea typeface="+mn-ea"/>
                <a:cs typeface="+mn-cs"/>
              </a:rPr>
              <a:t>( vin: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handlePrintAdvertisement</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yearMakeModel</a:t>
            </a:r>
            <a:r>
              <a:rPr lang="en-US" sz="1200" b="0" i="0" u="none" strike="noStrike" kern="1200" dirty="0">
                <a:solidFill>
                  <a:schemeClr val="tx1"/>
                </a:solidFill>
                <a:effectLst/>
                <a:latin typeface="+mn-lt"/>
                <a:ea typeface="+mn-ea"/>
                <a:cs typeface="+mn-cs"/>
              </a:rPr>
              <a:t>: String)</a:t>
            </a:r>
          </a:p>
          <a:p>
            <a:pPr rtl="0"/>
            <a:r>
              <a:rPr lang="en-US" sz="1200" b="0" i="0" u="none" strike="noStrike" kern="1200" dirty="0">
                <a:solidFill>
                  <a:schemeClr val="tx1"/>
                </a:solidFill>
                <a:effectLst/>
                <a:latin typeface="+mn-lt"/>
                <a:ea typeface="+mn-ea"/>
                <a:cs typeface="+mn-cs"/>
              </a:rPr>
              <a:t>}</a:t>
            </a:r>
          </a:p>
          <a:p>
            <a:pPr rtl="0"/>
            <a:r>
              <a:rPr lang="en-US" sz="1200" b="0" i="0" u="none" strike="noStrike" kern="1200" dirty="0">
                <a:solidFill>
                  <a:schemeClr val="tx1"/>
                </a:solidFill>
                <a:effectLst/>
                <a:latin typeface="+mn-lt"/>
                <a:ea typeface="+mn-ea"/>
                <a:cs typeface="+mn-cs"/>
              </a:rPr>
              <a:t>class Vehicle {</a:t>
            </a:r>
          </a:p>
          <a:p>
            <a:pPr rtl="0"/>
            <a:r>
              <a:rPr lang="en-US" sz="1200" b="0" i="0" u="none" strike="noStrike" kern="1200" dirty="0">
                <a:solidFill>
                  <a:schemeClr val="tx1"/>
                </a:solidFill>
                <a:effectLst/>
                <a:latin typeface="+mn-lt"/>
                <a:ea typeface="+mn-ea"/>
                <a:cs typeface="+mn-cs"/>
              </a:rPr>
              <a:t> year : </a:t>
            </a:r>
            <a:r>
              <a:rPr lang="en-US" sz="1200" b="0" i="0" u="none" strike="noStrike" kern="1200" dirty="0" err="1">
                <a:solidFill>
                  <a:schemeClr val="tx1"/>
                </a:solidFill>
                <a:effectLst/>
                <a:latin typeface="+mn-lt"/>
                <a:ea typeface="+mn-ea"/>
                <a:cs typeface="+mn-cs"/>
              </a:rPr>
              <a:t>int</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 make : String</a:t>
            </a:r>
          </a:p>
          <a:p>
            <a:pPr rtl="0"/>
            <a:r>
              <a:rPr lang="en-US" sz="1200" b="0" i="0" u="none" strike="noStrike" kern="1200" dirty="0">
                <a:solidFill>
                  <a:schemeClr val="tx1"/>
                </a:solidFill>
                <a:effectLst/>
                <a:latin typeface="+mn-lt"/>
                <a:ea typeface="+mn-ea"/>
                <a:cs typeface="+mn-cs"/>
              </a:rPr>
              <a:t> model :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damageReport</a:t>
            </a:r>
            <a:r>
              <a:rPr lang="en-US" sz="1200" b="0" i="0" u="none" strike="noStrike" kern="1200" dirty="0">
                <a:solidFill>
                  <a:schemeClr val="tx1"/>
                </a:solidFill>
                <a:effectLst/>
                <a:latin typeface="+mn-lt"/>
                <a:ea typeface="+mn-ea"/>
                <a:cs typeface="+mn-cs"/>
              </a:rPr>
              <a:t>: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stockPhoto</a:t>
            </a:r>
            <a:r>
              <a:rPr lang="en-US" sz="1200" b="0" i="0" u="none" strike="noStrike" kern="1200" dirty="0">
                <a:solidFill>
                  <a:schemeClr val="tx1"/>
                </a:solidFill>
                <a:effectLst/>
                <a:latin typeface="+mn-lt"/>
                <a:ea typeface="+mn-ea"/>
                <a:cs typeface="+mn-cs"/>
              </a:rPr>
              <a:t>: Photo</a:t>
            </a:r>
          </a:p>
          <a:p>
            <a:pPr rtl="0"/>
            <a:r>
              <a:rPr lang="en-US" sz="1200" b="0" i="0" u="none" strike="noStrike" kern="1200" dirty="0">
                <a:solidFill>
                  <a:schemeClr val="tx1"/>
                </a:solidFill>
                <a:effectLst/>
                <a:latin typeface="+mn-lt"/>
                <a:ea typeface="+mn-ea"/>
                <a:cs typeface="+mn-cs"/>
              </a:rPr>
              <a:t> vin :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renterLicenseNumbers</a:t>
            </a:r>
            <a:r>
              <a:rPr lang="en-US" sz="1200" b="0" i="0" u="none" strike="noStrike" kern="1200" dirty="0">
                <a:solidFill>
                  <a:schemeClr val="tx1"/>
                </a:solidFill>
                <a:effectLst/>
                <a:latin typeface="+mn-lt"/>
                <a:ea typeface="+mn-ea"/>
                <a:cs typeface="+mn-cs"/>
              </a:rPr>
              <a:t>: List&lt;Integer&gt;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a:t>
            </a:r>
          </a:p>
          <a:p>
            <a:pPr rtl="0"/>
            <a:r>
              <a:rPr lang="en-US" sz="1200" b="0" i="0" u="none" strike="noStrike" kern="1200" dirty="0">
                <a:solidFill>
                  <a:schemeClr val="tx1"/>
                </a:solidFill>
                <a:effectLst/>
                <a:latin typeface="+mn-lt"/>
                <a:ea typeface="+mn-ea"/>
                <a:cs typeface="+mn-cs"/>
              </a:rPr>
              <a:t>}</a:t>
            </a: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Vehicle</a:t>
            </a: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409254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vehicleRecordMap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vinToVehicleMap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handlePrintDamageReport</a:t>
            </a:r>
            <a:r>
              <a:rPr lang="en-US" sz="1200" b="0" i="0" u="none" strike="noStrike" kern="1200" dirty="0">
                <a:solidFill>
                  <a:schemeClr val="tx1"/>
                </a:solidFill>
                <a:effectLst/>
                <a:latin typeface="+mn-lt"/>
                <a:ea typeface="+mn-ea"/>
                <a:cs typeface="+mn-cs"/>
              </a:rPr>
              <a:t>( vin: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handlePrintAdvertisement</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yearMakeModel</a:t>
            </a:r>
            <a:r>
              <a:rPr lang="en-US" sz="1200" b="0" i="0" u="none" strike="noStrike" kern="1200" dirty="0">
                <a:solidFill>
                  <a:schemeClr val="tx1"/>
                </a:solidFill>
                <a:effectLst/>
                <a:latin typeface="+mn-lt"/>
                <a:ea typeface="+mn-ea"/>
                <a:cs typeface="+mn-cs"/>
              </a:rPr>
              <a:t>: String)</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year : </a:t>
            </a:r>
            <a:r>
              <a:rPr lang="en-US" sz="1200" b="0" i="0" u="none" strike="noStrike" kern="1200" dirty="0" err="1">
                <a:solidFill>
                  <a:schemeClr val="tx1"/>
                </a:solidFill>
                <a:effectLst/>
                <a:latin typeface="+mn-lt"/>
                <a:ea typeface="+mn-ea"/>
                <a:cs typeface="+mn-cs"/>
              </a:rPr>
              <a:t>int</a:t>
            </a:r>
            <a:endParaRPr lang="en-US" b="0" dirty="0">
              <a:effectLst/>
            </a:endParaRPr>
          </a:p>
          <a:p>
            <a:pPr rtl="0"/>
            <a:r>
              <a:rPr lang="en-US" sz="1200" b="0" i="0" u="none" strike="noStrike" kern="1200" dirty="0">
                <a:solidFill>
                  <a:schemeClr val="tx1"/>
                </a:solidFill>
                <a:effectLst/>
                <a:latin typeface="+mn-lt"/>
                <a:ea typeface="+mn-ea"/>
                <a:cs typeface="+mn-cs"/>
              </a:rPr>
              <a:t> make : String</a:t>
            </a:r>
            <a:endParaRPr lang="en-US" b="0" dirty="0">
              <a:effectLst/>
            </a:endParaRPr>
          </a:p>
          <a:p>
            <a:pPr rtl="0"/>
            <a:r>
              <a:rPr lang="en-US" sz="1200" b="0" i="0" u="none" strike="noStrike" kern="1200" dirty="0">
                <a:solidFill>
                  <a:schemeClr val="tx1"/>
                </a:solidFill>
                <a:effectLst/>
                <a:latin typeface="+mn-lt"/>
                <a:ea typeface="+mn-ea"/>
                <a:cs typeface="+mn-cs"/>
              </a:rPr>
              <a:t> model :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stockPhoto</a:t>
            </a:r>
            <a:r>
              <a:rPr lang="en-US" sz="1200" b="0" i="0" u="none" strike="noStrike" kern="1200" dirty="0">
                <a:solidFill>
                  <a:schemeClr val="tx1"/>
                </a:solidFill>
                <a:effectLst/>
                <a:latin typeface="+mn-lt"/>
                <a:ea typeface="+mn-ea"/>
                <a:cs typeface="+mn-cs"/>
              </a:rPr>
              <a:t>: Photo</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vin :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damageReport</a:t>
            </a:r>
            <a:r>
              <a:rPr lang="en-US" sz="1200" b="0" i="0" u="none" strike="noStrike" kern="1200" dirty="0">
                <a:solidFill>
                  <a:schemeClr val="tx1"/>
                </a:solidFill>
                <a:effectLst/>
                <a:latin typeface="+mn-lt"/>
                <a:ea typeface="+mn-ea"/>
                <a:cs typeface="+mn-cs"/>
              </a:rPr>
              <a:t>: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renterLicenseNumbers</a:t>
            </a:r>
            <a:r>
              <a:rPr lang="en-US" sz="1200" b="0" i="0" u="none" strike="noStrike" kern="1200" dirty="0">
                <a:solidFill>
                  <a:schemeClr val="tx1"/>
                </a:solidFill>
                <a:effectLst/>
                <a:latin typeface="+mn-lt"/>
                <a:ea typeface="+mn-ea"/>
                <a:cs typeface="+mn-cs"/>
              </a:rPr>
              <a:t>: List&lt;Integer&gt;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PhysicalVehicle</a:t>
            </a:r>
            <a:endParaRPr lang="en-US" b="0" dirty="0">
              <a:effectLst/>
            </a:endParaRPr>
          </a:p>
          <a:p>
            <a:pPr rtl="0"/>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-&gt;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1457673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2229949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done without changing your interface.</a:t>
            </a:r>
          </a:p>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38</a:t>
            </a:fld>
            <a:endParaRPr lang="en-US"/>
          </a:p>
        </p:txBody>
      </p:sp>
    </p:spTree>
    <p:extLst>
      <p:ext uri="{BB962C8B-B14F-4D97-AF65-F5344CB8AC3E}">
        <p14:creationId xmlns:p14="http://schemas.microsoft.com/office/powerpoint/2010/main" val="420284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r>
              <a:rPr lang="en-US" baseline="0" dirty="0"/>
              <a:t> tops, remind students to have OO Principles sheet handy and that it is found on the website</a:t>
            </a:r>
          </a:p>
          <a:p>
            <a:endParaRPr lang="en-US" baseline="0" dirty="0"/>
          </a:p>
          <a:p>
            <a:r>
              <a:rPr lang="en-US" baseline="0" dirty="0"/>
              <a:t>I removed this. It’s not time to do this yet!</a:t>
            </a:r>
          </a:p>
          <a:p>
            <a:r>
              <a:rPr lang="en-US" dirty="0"/>
              <a:t>Software Engineering Techniques:</a:t>
            </a:r>
          </a:p>
          <a:p>
            <a:pPr lvl="1"/>
            <a:r>
              <a:rPr lang="en-US" dirty="0"/>
              <a:t>Pair programming</a:t>
            </a:r>
          </a:p>
          <a:p>
            <a:pPr lvl="1"/>
            <a:r>
              <a:rPr lang="en-US" dirty="0"/>
              <a:t>Version Control (briefly!)</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290702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Remind students to have OO Principles sheet handy and that it is found on the website</a:t>
            </a:r>
          </a:p>
          <a:p>
            <a:endParaRPr lang="en-US" baseline="0" dirty="0"/>
          </a:p>
          <a:p>
            <a:r>
              <a:rPr lang="en-US" baseline="0" dirty="0"/>
              <a:t>Show students briefly how to generate UML from </a:t>
            </a:r>
            <a:r>
              <a:rPr lang="en-US" baseline="0" dirty="0" err="1"/>
              <a:t>plantuml</a:t>
            </a:r>
            <a:r>
              <a:rPr lang="en-US" baseline="0" dirty="0"/>
              <a:t> web generator (generates </a:t>
            </a:r>
            <a:r>
              <a:rPr lang="en-US" baseline="0" dirty="0" err="1"/>
              <a:t>png</a:t>
            </a:r>
            <a:r>
              <a:rPr lang="en-US" baseline="0" dirty="0"/>
              <a:t> that can be easily saved)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208232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refer them to:</a:t>
            </a:r>
          </a:p>
          <a:p>
            <a:endParaRPr lang="en-US" dirty="0"/>
          </a:p>
          <a:p>
            <a:r>
              <a:rPr lang="en-US" dirty="0"/>
              <a:t>http://plantuml.com/class-diagram</a:t>
            </a:r>
          </a:p>
        </p:txBody>
      </p:sp>
      <p:sp>
        <p:nvSpPr>
          <p:cNvPr id="4" name="Slide Number Placeholder 3"/>
          <p:cNvSpPr>
            <a:spLocks noGrp="1"/>
          </p:cNvSpPr>
          <p:nvPr>
            <p:ph type="sldNum" sz="quarter" idx="10"/>
          </p:nvPr>
        </p:nvSpPr>
        <p:spPr/>
        <p:txBody>
          <a:bodyPr/>
          <a:lstStyle/>
          <a:p>
            <a:fld id="{AC522A93-4968-4B29-BB16-64A778254383}" type="slidenum">
              <a:rPr lang="en-US" smtClean="0"/>
              <a:t>6</a:t>
            </a:fld>
            <a:endParaRPr lang="en-US"/>
          </a:p>
        </p:txBody>
      </p:sp>
    </p:spTree>
    <p:extLst>
      <p:ext uri="{BB962C8B-B14F-4D97-AF65-F5344CB8AC3E}">
        <p14:creationId xmlns:p14="http://schemas.microsoft.com/office/powerpoint/2010/main" val="260966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-&gt;"2" </a:t>
            </a:r>
            <a:r>
              <a:rPr lang="en-US" dirty="0" err="1"/>
              <a:t>ClassA</a:t>
            </a:r>
            <a:endParaRPr lang="en-US" dirty="0"/>
          </a:p>
          <a:p>
            <a:pPr marL="0" indent="0">
              <a:buNone/>
            </a:pPr>
            <a:r>
              <a:rPr lang="en-US" dirty="0"/>
              <a:t>Main -&gt;"*" </a:t>
            </a:r>
            <a:r>
              <a:rPr lang="en-US" dirty="0" err="1"/>
              <a:t>ClassB</a:t>
            </a:r>
            <a:endParaRPr lang="en-US" dirty="0"/>
          </a:p>
          <a:p>
            <a:pPr marL="0" indent="0">
              <a:buNone/>
            </a:pPr>
            <a:r>
              <a:rPr lang="en-US" dirty="0" err="1"/>
              <a:t>ClassA</a:t>
            </a:r>
            <a:r>
              <a:rPr lang="en-US" dirty="0"/>
              <a:t> -&gt; </a:t>
            </a:r>
            <a:r>
              <a:rPr lang="en-US" dirty="0" err="1"/>
              <a:t>ClassB</a:t>
            </a:r>
            <a:endParaRPr lang="en-US" dirty="0"/>
          </a:p>
          <a:p>
            <a:pPr marL="0" indent="0">
              <a:buNone/>
            </a:pPr>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2036624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-&gt;"2" </a:t>
            </a:r>
            <a:r>
              <a:rPr lang="en-US" dirty="0" err="1"/>
              <a:t>ClassA</a:t>
            </a:r>
            <a:endParaRPr lang="en-US" dirty="0"/>
          </a:p>
          <a:p>
            <a:pPr marL="0" indent="0">
              <a:buNone/>
            </a:pPr>
            <a:r>
              <a:rPr lang="en-US" dirty="0"/>
              <a:t>Main -&gt;"*" </a:t>
            </a:r>
            <a:r>
              <a:rPr lang="en-US" dirty="0" err="1"/>
              <a:t>ClassB</a:t>
            </a:r>
            <a:endParaRPr lang="en-US" dirty="0"/>
          </a:p>
          <a:p>
            <a:pPr marL="0" indent="0">
              <a:buNone/>
            </a:pPr>
            <a:r>
              <a:rPr lang="en-US" dirty="0" err="1"/>
              <a:t>ClassA</a:t>
            </a:r>
            <a:r>
              <a:rPr lang="en-US" dirty="0"/>
              <a:t> -&gt; </a:t>
            </a:r>
            <a:r>
              <a:rPr lang="en-US" dirty="0" err="1"/>
              <a:t>ClassB</a:t>
            </a:r>
            <a:endParaRPr lang="en-US" dirty="0"/>
          </a:p>
          <a:p>
            <a:pPr marL="0" indent="0">
              <a:buNone/>
            </a:pPr>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244601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-&gt;"2" </a:t>
            </a:r>
            <a:r>
              <a:rPr lang="en-US" dirty="0" err="1"/>
              <a:t>ClassA</a:t>
            </a:r>
            <a:endParaRPr lang="en-US" dirty="0"/>
          </a:p>
          <a:p>
            <a:pPr marL="0" indent="0">
              <a:buNone/>
            </a:pPr>
            <a:r>
              <a:rPr lang="en-US" dirty="0"/>
              <a:t>Main -&gt;"*" </a:t>
            </a:r>
            <a:r>
              <a:rPr lang="en-US" dirty="0" err="1"/>
              <a:t>ClassB</a:t>
            </a:r>
            <a:endParaRPr lang="en-US" dirty="0"/>
          </a:p>
          <a:p>
            <a:pPr marL="0" indent="0">
              <a:buNone/>
            </a:pPr>
            <a:r>
              <a:rPr lang="en-US" dirty="0" err="1"/>
              <a:t>ClassA</a:t>
            </a:r>
            <a:r>
              <a:rPr lang="en-US" dirty="0"/>
              <a:t> -&gt; </a:t>
            </a:r>
            <a:r>
              <a:rPr lang="en-US" dirty="0" err="1"/>
              <a:t>ClassB</a:t>
            </a:r>
            <a:endParaRPr lang="en-US" dirty="0"/>
          </a:p>
          <a:p>
            <a:pPr marL="0" indent="0">
              <a:buNone/>
            </a:pPr>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4003118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11</a:t>
            </a:fld>
            <a:endParaRPr lang="en-US">
              <a:latin typeface="Calibri" pitchFamily="-106" charset="0"/>
            </a:endParaRPr>
          </a:p>
        </p:txBody>
      </p:sp>
    </p:spTree>
    <p:extLst>
      <p:ext uri="{BB962C8B-B14F-4D97-AF65-F5344CB8AC3E}">
        <p14:creationId xmlns:p14="http://schemas.microsoft.com/office/powerpoint/2010/main" val="99048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3/1/22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8/docs/api/java/lang/Math.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oracle.com/en/java/javase/11/docs/api/java.base/java/lang/String.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LP31YW8n38RlVOhWIHTy0H4HPe-YmWfxhjCm1jjcQDB3phBllfsfEdXfoV__-KAo5xL9S_16xXHxcsm0qH-FvKtKJevflHM1Cms3XLy3eDpt53lPm854jryb6RiT54TeGDW0HHrZ5F32JKAhk5mzvBydxfGSfWdNPb4Ec8usZCqLLtHN-ahzMRvITQWDYquWn_dgSMOrd7kE8ykHj9oZVj_OOntnYi_kvR706yhK-7e7Yuz5tNQMwWHZzXZTU9D_"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JK_B2i903BplLuIULF07YfH2FOeA5ZolRQZ1VPHDzc35VtVx47f9o4ncc2bPT91eZU8NkLu7RO7bRJ3DGCt4gCPePhZIC6ZuA03nVK-kunnEn7AufK_N5P0OfW4X1t8olf75sbS1jU1cky3Vlzqbj1WckoQoU8lXhEqedkqItYPTkezfZHTnuwEJ-zCRdCKvj3u-p9gjbsXhhaEfFCiKOG5JYjbYNq2so-PkIfNesh7n3m0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google.com/url?sa=i&amp;rct=j&amp;q=&amp;esrc=s&amp;source=images&amp;cd=&amp;cad=rja&amp;docid=i4WVqDixXRt6hM&amp;tbnid=zUYpDqTbbC0tvM:&amp;ved=0CAUQjRw&amp;url=http://blackbeltbartending.com/?p=31&amp;ei=3VK3UuXUBYTfsAS2uoKwAg&amp;bvm=bv.58187178,d.eW0&amp;psig=AFQjCNHxM327zEzthDBxAv0ucKsLkfnX_g&amp;ust=138783240139670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google.com/url?sa=i&amp;rct=j&amp;q=&amp;esrc=s&amp;source=images&amp;cd=&amp;cad=rja&amp;docid=i4WVqDixXRt6hM&amp;tbnid=zUYpDqTbbC0tvM:&amp;ved=0CAUQjRw&amp;url=http://blackbeltbartending.com/?p=31&amp;ei=3VK3UuXUBYTfsAS2uoKwAg&amp;bvm=bv.58187178,d.eW0&amp;psig=AFQjCNHxM327zEzthDBxAv0ucKsLkfnX_g&amp;ust=138783240139670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lantuml.com/plantu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umle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533400" y="3611562"/>
            <a:ext cx="8229600" cy="1874837"/>
          </a:xfrm>
        </p:spPr>
        <p:txBody>
          <a:bodyPr>
            <a:normAutofit fontScale="85000" lnSpcReduction="20000"/>
          </a:bodyPr>
          <a:lstStyle/>
          <a:p>
            <a:pPr marR="0" eaLnBrk="1" hangingPunct="1">
              <a:lnSpc>
                <a:spcPct val="90000"/>
              </a:lnSpc>
            </a:pPr>
            <a:r>
              <a:rPr lang="en-US" sz="6000" dirty="0"/>
              <a:t>Design Principle #3</a:t>
            </a:r>
          </a:p>
          <a:p>
            <a:pPr marR="0" eaLnBrk="1" hangingPunct="1">
              <a:lnSpc>
                <a:spcPct val="90000"/>
              </a:lnSpc>
            </a:pPr>
            <a:r>
              <a:rPr lang="en-US" sz="6000" dirty="0"/>
              <a:t>Encapsulation</a:t>
            </a:r>
            <a:br>
              <a:rPr lang="en-US" sz="6000" dirty="0"/>
            </a:b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927" y="94649"/>
            <a:ext cx="3943766" cy="1143000"/>
          </a:xfrm>
        </p:spPr>
        <p:txBody>
          <a:bodyPr>
            <a:normAutofit fontScale="90000"/>
          </a:bodyPr>
          <a:lstStyle/>
          <a:p>
            <a:r>
              <a:rPr lang="en-US" dirty="0" err="1"/>
              <a:t>PlantUML</a:t>
            </a:r>
            <a:br>
              <a:rPr lang="en-US" dirty="0"/>
            </a:br>
            <a:r>
              <a:rPr lang="en-US" dirty="0"/>
              <a:t>Adding </a:t>
            </a:r>
            <a:r>
              <a:rPr lang="en-US" dirty="0">
                <a:highlight>
                  <a:srgbClr val="FFFF00"/>
                </a:highlight>
              </a:rPr>
              <a:t>Layout</a:t>
            </a:r>
          </a:p>
        </p:txBody>
      </p:sp>
      <p:sp>
        <p:nvSpPr>
          <p:cNvPr id="3" name="Content Placeholder 2"/>
          <p:cNvSpPr>
            <a:spLocks noGrp="1"/>
          </p:cNvSpPr>
          <p:nvPr>
            <p:ph idx="1"/>
          </p:nvPr>
        </p:nvSpPr>
        <p:spPr>
          <a:xfrm>
            <a:off x="304800" y="76200"/>
            <a:ext cx="7845426" cy="6653463"/>
          </a:xfrm>
        </p:spPr>
        <p:txBody>
          <a:bodyPr>
            <a:noAutofit/>
          </a:bodyPr>
          <a:lstStyle/>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startuml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skinparam</a:t>
            </a:r>
            <a:r>
              <a:rPr lang="en-US" sz="1800" dirty="0">
                <a:latin typeface="Courier New" panose="02070309020205020404" pitchFamily="49" charset="0"/>
                <a:cs typeface="Courier New" panose="02070309020205020404" pitchFamily="49" charset="0"/>
              </a:rPr>
              <a:t> style </a:t>
            </a:r>
            <a:r>
              <a:rPr lang="en-US" sz="1800" dirty="0" err="1">
                <a:latin typeface="Courier New" panose="02070309020205020404" pitchFamily="49" charset="0"/>
                <a:cs typeface="Courier New" panose="02070309020205020404" pitchFamily="49" charset="0"/>
              </a:rPr>
              <a:t>strictuml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Main{</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+handleRequirement1(name: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+handleRequirement2()</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instanceVarA</a:t>
            </a:r>
            <a:r>
              <a:rPr lang="en-US" sz="1800" dirty="0">
                <a:latin typeface="Courier New" panose="02070309020205020404" pitchFamily="49" charset="0"/>
                <a:cs typeface="Courier New" panose="02070309020205020404" pitchFamily="49" charset="0"/>
              </a:rPr>
              <a:t>: int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methodA</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ClassB</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instanceVarB</a:t>
            </a:r>
            <a:r>
              <a:rPr lang="en-US" sz="1800" dirty="0">
                <a:latin typeface="Courier New" panose="02070309020205020404" pitchFamily="49" charset="0"/>
                <a:cs typeface="Courier New" panose="02070309020205020404" pitchFamily="49" charset="0"/>
              </a:rPr>
              <a:t>: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mapFromXtoY</a:t>
            </a:r>
            <a:r>
              <a:rPr lang="en-US" sz="1800" dirty="0">
                <a:latin typeface="Courier New" panose="02070309020205020404" pitchFamily="49" charset="0"/>
                <a:cs typeface="Courier New" panose="02070309020205020404" pitchFamily="49" charset="0"/>
              </a:rPr>
              <a:t>: HashMap&lt;String, String&gt;)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a:t>
            </a:r>
            <a:r>
              <a:rPr lang="en-US" sz="1800" dirty="0">
                <a:highlight>
                  <a:srgbClr val="FFFF00"/>
                </a:highlight>
                <a:latin typeface="Courier New" panose="02070309020205020404" pitchFamily="49" charset="0"/>
                <a:cs typeface="Courier New" panose="02070309020205020404" pitchFamily="49" charset="0"/>
              </a:rPr>
              <a:t>up</a:t>
            </a:r>
            <a:r>
              <a:rPr lang="en-US" sz="1800" dirty="0">
                <a:latin typeface="Courier New" panose="02070309020205020404" pitchFamily="49" charset="0"/>
                <a:cs typeface="Courier New" panose="02070309020205020404" pitchFamily="49" charset="0"/>
              </a:rPr>
              <a:t>-&gt;"2" </a:t>
            </a:r>
            <a:r>
              <a:rPr lang="en-US" sz="1800" dirty="0" err="1">
                <a:latin typeface="Courier New" panose="02070309020205020404" pitchFamily="49" charset="0"/>
                <a:cs typeface="Courier New" panose="02070309020205020404" pitchFamily="49" charset="0"/>
              </a:rPr>
              <a:t>ClassA</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a:t>
            </a:r>
            <a:r>
              <a:rPr lang="en-US" sz="1800" dirty="0">
                <a:highlight>
                  <a:srgbClr val="FFFF00"/>
                </a:highlight>
                <a:latin typeface="Courier New" panose="02070309020205020404" pitchFamily="49" charset="0"/>
                <a:cs typeface="Courier New" panose="02070309020205020404" pitchFamily="49" charset="0"/>
              </a:rPr>
              <a:t>down</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enduml</a:t>
            </a:r>
            <a:endParaRPr lang="en-US" sz="18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6" name="Graphic 5">
            <a:extLst>
              <a:ext uri="{FF2B5EF4-FFF2-40B4-BE49-F238E27FC236}">
                <a16:creationId xmlns:a16="http://schemas.microsoft.com/office/drawing/2014/main" id="{525F4438-14E2-6E46-AFDD-23241D206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3400" y="1295400"/>
            <a:ext cx="3810000" cy="3423478"/>
          </a:xfrm>
          <a:prstGeom prst="rect">
            <a:avLst/>
          </a:prstGeom>
        </p:spPr>
      </p:pic>
    </p:spTree>
    <p:extLst>
      <p:ext uri="{BB962C8B-B14F-4D97-AF65-F5344CB8AC3E}">
        <p14:creationId xmlns:p14="http://schemas.microsoft.com/office/powerpoint/2010/main" val="365631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a:xfrm>
            <a:off x="533400" y="3611562"/>
            <a:ext cx="8229600" cy="1874837"/>
          </a:xfrm>
        </p:spPr>
        <p:txBody>
          <a:bodyPr>
            <a:normAutofit fontScale="85000" lnSpcReduction="20000"/>
          </a:bodyPr>
          <a:lstStyle/>
          <a:p>
            <a:pPr marR="0" eaLnBrk="1" hangingPunct="1">
              <a:lnSpc>
                <a:spcPct val="90000"/>
              </a:lnSpc>
            </a:pPr>
            <a:r>
              <a:rPr lang="en-US" sz="6000"/>
              <a:t>Design Principle #3</a:t>
            </a:r>
          </a:p>
          <a:p>
            <a:pPr marR="0" eaLnBrk="1" hangingPunct="1">
              <a:lnSpc>
                <a:spcPct val="90000"/>
              </a:lnSpc>
            </a:pPr>
            <a:r>
              <a:rPr lang="en-US" sz="6000"/>
              <a:t>Encapsulation</a:t>
            </a:r>
            <a:br>
              <a:rPr lang="en-US" sz="6000"/>
            </a:br>
            <a:br>
              <a:rPr lang="en-US" sz="2500"/>
            </a:br>
            <a:endParaRPr lang="en-US" sz="2500"/>
          </a:p>
        </p:txBody>
      </p:sp>
    </p:spTree>
    <p:extLst>
      <p:ext uri="{BB962C8B-B14F-4D97-AF65-F5344CB8AC3E}">
        <p14:creationId xmlns:p14="http://schemas.microsoft.com/office/powerpoint/2010/main" val="110972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Goals of ALL Program Design</a:t>
            </a:r>
          </a:p>
        </p:txBody>
      </p:sp>
      <p:sp>
        <p:nvSpPr>
          <p:cNvPr id="3" name="Content Placeholder 2"/>
          <p:cNvSpPr>
            <a:spLocks noGrp="1"/>
          </p:cNvSpPr>
          <p:nvPr>
            <p:ph idx="1"/>
          </p:nvPr>
        </p:nvSpPr>
        <p:spPr/>
        <p:txBody>
          <a:bodyPr>
            <a:normAutofit/>
          </a:bodyPr>
          <a:lstStyle/>
          <a:p>
            <a:r>
              <a:rPr lang="en-US" dirty="0"/>
              <a:t>Suppose someone has written a program that works and it has no bugs, but it is </a:t>
            </a:r>
            <a:r>
              <a:rPr lang="en-US" i="1" dirty="0"/>
              <a:t>poorly designed</a:t>
            </a:r>
            <a:r>
              <a:rPr lang="en-US" dirty="0"/>
              <a:t>.  </a:t>
            </a:r>
          </a:p>
          <a:p>
            <a:pPr lvl="1"/>
            <a:r>
              <a:rPr lang="en-US" dirty="0"/>
              <a:t>What does that mean?  </a:t>
            </a:r>
          </a:p>
          <a:p>
            <a:pPr lvl="1"/>
            <a:r>
              <a:rPr lang="en-US" dirty="0"/>
              <a:t>Why do we care?</a:t>
            </a:r>
          </a:p>
          <a:p>
            <a:r>
              <a:rPr lang="en-US" dirty="0"/>
              <a:t>There are two major goals:</a:t>
            </a:r>
          </a:p>
          <a:p>
            <a:pPr marL="228600" indent="-228600">
              <a:buAutoNum type="arabicPeriod"/>
            </a:pPr>
            <a:r>
              <a:rPr lang="en-US" sz="2400" b="1" dirty="0"/>
              <a:t> It would be good if were easy to understand</a:t>
            </a:r>
          </a:p>
          <a:p>
            <a:pPr marL="228600" indent="-228600">
              <a:buAutoNum type="arabicPeriod"/>
            </a:pPr>
            <a:r>
              <a:rPr lang="en-US" sz="2400" b="1" dirty="0"/>
              <a:t> It would be good if it were easy to modify</a:t>
            </a:r>
          </a:p>
          <a:p>
            <a:endParaRPr lang="en-US" dirty="0"/>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Q1</a:t>
            </a:r>
          </a:p>
        </p:txBody>
      </p:sp>
    </p:spTree>
    <p:extLst>
      <p:ext uri="{BB962C8B-B14F-4D97-AF65-F5344CB8AC3E}">
        <p14:creationId xmlns:p14="http://schemas.microsoft.com/office/powerpoint/2010/main" val="16073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normAutofit/>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eriod"/>
            </a:pPr>
            <a:r>
              <a:rPr lang="en-US" sz="2400">
                <a:highlight>
                  <a:srgbClr val="FFFF00"/>
                </a:highlight>
              </a:rPr>
              <a:t>Make sure your design </a:t>
            </a:r>
            <a:r>
              <a:rPr lang="en-US" sz="2400" b="1">
                <a:highlight>
                  <a:srgbClr val="FFFF00"/>
                </a:highlight>
              </a:rPr>
              <a:t>allows proper functionality</a:t>
            </a:r>
            <a:endParaRPr lang="en-US" sz="2400">
              <a:highlight>
                <a:srgbClr val="FFFF00"/>
              </a:highlight>
            </a:endParaRPr>
          </a:p>
          <a:p>
            <a:pPr marL="685800" lvl="1" indent="-342900" fontAlgn="base">
              <a:buFont typeface="+mj-lt"/>
              <a:buAutoNum type="alphaLcParenR"/>
            </a:pPr>
            <a:r>
              <a:rPr lang="en-US"/>
              <a:t>Must be able to </a:t>
            </a:r>
            <a:r>
              <a:rPr lang="en-US" b="1"/>
              <a:t>store required information</a:t>
            </a:r>
            <a:r>
              <a:rPr lang="en-US"/>
              <a:t> (one/many to one/many relationships)</a:t>
            </a:r>
          </a:p>
          <a:p>
            <a:pPr marL="685800" lvl="1" indent="-342900" fontAlgn="base">
              <a:buFont typeface="+mj-lt"/>
              <a:buAutoNum type="alphaLcParenR"/>
            </a:pPr>
            <a:r>
              <a:rPr lang="en-US"/>
              <a:t>Must be able to </a:t>
            </a:r>
            <a:r>
              <a:rPr lang="en-US" b="1"/>
              <a:t>access the required information</a:t>
            </a:r>
            <a:r>
              <a:rPr lang="en-US"/>
              <a:t> to accomplish tasks</a:t>
            </a:r>
          </a:p>
          <a:p>
            <a:pPr marL="685800" lvl="1" indent="-34290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eriod"/>
            </a:pPr>
            <a:r>
              <a:rPr lang="en-US" sz="2400">
                <a:highlight>
                  <a:srgbClr val="FFFF00"/>
                </a:highlight>
              </a:rPr>
              <a:t>Structure design </a:t>
            </a:r>
            <a:r>
              <a:rPr lang="en-US" sz="2400" b="1">
                <a:highlight>
                  <a:srgbClr val="FFFF00"/>
                </a:highlight>
              </a:rPr>
              <a:t>around the data</a:t>
            </a:r>
            <a:r>
              <a:rPr lang="en-US" sz="2400">
                <a:highlight>
                  <a:srgbClr val="FFFF00"/>
                </a:highlight>
              </a:rPr>
              <a:t> to be stored</a:t>
            </a:r>
          </a:p>
          <a:p>
            <a:pPr marL="685800" lvl="1" indent="-342900" fontAlgn="base">
              <a:buFont typeface="+mj-lt"/>
              <a:buAutoNum type="alphaLcParenR"/>
            </a:pPr>
            <a:r>
              <a:rPr lang="en-US" b="1"/>
              <a:t>Nouns should become classes</a:t>
            </a:r>
            <a:endParaRPr lang="en-US"/>
          </a:p>
          <a:p>
            <a:pPr marL="685800" lvl="1" indent="-34290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eriod"/>
            </a:pPr>
            <a:r>
              <a:rPr lang="en-US" sz="2400"/>
              <a:t>Functionality should be </a:t>
            </a:r>
            <a:r>
              <a:rPr lang="en-US" sz="2400" b="1"/>
              <a:t>distributed efficiently</a:t>
            </a:r>
            <a:endParaRPr lang="en-US" sz="2400"/>
          </a:p>
          <a:p>
            <a:pPr marL="685800" lvl="1" indent="-342900" fontAlgn="base">
              <a:buFont typeface="+mj-lt"/>
              <a:buAutoNum type="alphaLcParenR"/>
            </a:pPr>
            <a:r>
              <a:rPr lang="en-US" b="1"/>
              <a:t>No class/part should get too large</a:t>
            </a:r>
          </a:p>
          <a:p>
            <a:pPr marL="685800" lvl="1" indent="-342900" fontAlgn="base">
              <a:buFont typeface="+mj-lt"/>
              <a:buAutoNum type="alphaLcParenR"/>
            </a:pPr>
            <a:r>
              <a:rPr lang="en-US" b="1"/>
              <a:t>Each class should have a single responsibility</a:t>
            </a:r>
            <a:r>
              <a:rPr lang="en-US"/>
              <a:t> it accomplishes</a:t>
            </a:r>
          </a:p>
          <a:p>
            <a:pPr marL="457200" indent="-457200" fontAlgn="base">
              <a:buFont typeface="+mj-lt"/>
              <a:buAutoNum type="arabicPeriod"/>
            </a:pPr>
            <a:r>
              <a:rPr lang="en-US" sz="2400" b="1"/>
              <a:t>Minimize dependencies</a:t>
            </a:r>
            <a:r>
              <a:rPr lang="en-US" sz="2400"/>
              <a:t> between objects when it does not disrupt usability or extendibility</a:t>
            </a:r>
          </a:p>
          <a:p>
            <a:pPr marL="685800" lvl="1" indent="-342900" fontAlgn="base">
              <a:buFont typeface="+mj-lt"/>
              <a:buAutoNum type="alphaLcParenR"/>
            </a:pPr>
            <a:r>
              <a:rPr lang="en-US"/>
              <a:t>Tell don't ask</a:t>
            </a:r>
          </a:p>
          <a:p>
            <a:pPr marL="685800" lvl="1" indent="-342900" fontAlgn="base">
              <a:buFont typeface="+mj-lt"/>
              <a:buAutoNum type="alphaLcParenR"/>
            </a:pPr>
            <a:r>
              <a:rPr lang="en-US"/>
              <a:t>Don't have message chains</a:t>
            </a:r>
          </a:p>
          <a:p>
            <a:pPr marL="457200" indent="-457200" fontAlgn="base">
              <a:buFont typeface="+mj-lt"/>
              <a:buAutoNum type="arabicPeriod"/>
            </a:pPr>
            <a:r>
              <a:rPr lang="en-US" sz="2400" b="1"/>
              <a:t>Don't duplicate</a:t>
            </a:r>
            <a:r>
              <a:rPr lang="en-US" sz="2400"/>
              <a:t> code</a:t>
            </a:r>
          </a:p>
          <a:p>
            <a:pPr marL="685800" lvl="1" indent="-342900" fontAlgn="base">
              <a:buFont typeface="+mj-lt"/>
              <a:buAutoNum type="alphaLcParenR"/>
            </a:pPr>
            <a:r>
              <a:rPr lang="en-US"/>
              <a:t>Similar "chunks" of code should be </a:t>
            </a:r>
            <a:r>
              <a:rPr lang="en-US" b="1"/>
              <a:t>unified into functions</a:t>
            </a:r>
            <a:endParaRPr lang="en-US"/>
          </a:p>
          <a:p>
            <a:pPr marL="685800" lvl="1" indent="-342900" fontAlgn="base">
              <a:buFont typeface="+mj-lt"/>
              <a:buAutoNum type="alphaLcParenR"/>
            </a:pPr>
            <a:r>
              <a:rPr lang="en-US"/>
              <a:t>Classes with similar features should be given </a:t>
            </a:r>
            <a:r>
              <a:rPr lang="en-US" b="1"/>
              <a:t>common interfaces</a:t>
            </a:r>
            <a:endParaRPr lang="en-US"/>
          </a:p>
          <a:p>
            <a:pPr marL="685800" lvl="1" indent="-342900">
              <a:buFont typeface="+mj-lt"/>
              <a:buAutoNum type="alphaLcParenR"/>
            </a:pPr>
            <a:r>
              <a:rPr lang="en-US"/>
              <a:t>Classes with similar internals should be simplified using </a:t>
            </a:r>
            <a:r>
              <a:rPr lang="en-US" b="1"/>
              <a:t>inheritance</a:t>
            </a:r>
            <a:endParaRPr lang="en-US"/>
          </a:p>
        </p:txBody>
      </p:sp>
      <p:sp>
        <p:nvSpPr>
          <p:cNvPr id="4" name="Rounded Rectangle 3">
            <a:extLst>
              <a:ext uri="{FF2B5EF4-FFF2-40B4-BE49-F238E27FC236}">
                <a16:creationId xmlns:a16="http://schemas.microsoft.com/office/drawing/2014/main" id="{D67D84FC-1798-1B48-81BB-3E04B0008B8A}"/>
              </a:ext>
            </a:extLst>
          </p:cNvPr>
          <p:cNvSpPr/>
          <p:nvPr/>
        </p:nvSpPr>
        <p:spPr>
          <a:xfrm>
            <a:off x="76200" y="3505200"/>
            <a:ext cx="8866598"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01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E.g., What if there were no String class?</a:t>
            </a:r>
          </a:p>
        </p:txBody>
      </p:sp>
      <p:sp>
        <p:nvSpPr>
          <p:cNvPr id="3" name="Content Placeholder 2"/>
          <p:cNvSpPr>
            <a:spLocks noGrp="1"/>
          </p:cNvSpPr>
          <p:nvPr>
            <p:ph idx="1"/>
          </p:nvPr>
        </p:nvSpPr>
        <p:spPr/>
        <p:txBody>
          <a:bodyPr>
            <a:normAutofit lnSpcReduction="10000"/>
          </a:bodyPr>
          <a:lstStyle/>
          <a:p>
            <a:r>
              <a:rPr lang="en-US"/>
              <a:t>Instead, what if we just passed around arrays of characters - char[]</a:t>
            </a:r>
          </a:p>
          <a:p>
            <a:r>
              <a:rPr lang="en-US"/>
              <a:t>And every String function that exists now, would instead be a function that operated on arrays of characters</a:t>
            </a:r>
          </a:p>
          <a:p>
            <a:r>
              <a:rPr lang="en-US"/>
              <a:t>E.g.,</a:t>
            </a:r>
            <a:br>
              <a:rPr lang="en-US"/>
            </a:br>
            <a:r>
              <a:rPr lang="en-US" sz="1600">
                <a:latin typeface="Courier New" panose="02070309020205020404" pitchFamily="49" charset="0"/>
                <a:cs typeface="Courier New" panose="02070309020205020404" pitchFamily="49" charset="0"/>
              </a:rPr>
              <a:t>char[] </a:t>
            </a:r>
            <a:r>
              <a:rPr lang="en-US" sz="1600" err="1">
                <a:latin typeface="Courier New" panose="02070309020205020404" pitchFamily="49" charset="0"/>
                <a:cs typeface="Courier New" panose="02070309020205020404" pitchFamily="49" charset="0"/>
              </a:rPr>
              <a:t>stringSubstring</a:t>
            </a:r>
            <a:r>
              <a:rPr lang="en-US" sz="1600">
                <a:latin typeface="Courier New" panose="02070309020205020404" pitchFamily="49" charset="0"/>
                <a:cs typeface="Courier New" panose="02070309020205020404" pitchFamily="49" charset="0"/>
              </a:rPr>
              <a:t>(char[] input, int start, int end)</a:t>
            </a:r>
          </a:p>
          <a:p>
            <a:r>
              <a:rPr lang="en-US"/>
              <a:t>Would things be any different?  Discuss this with the person next to you.</a:t>
            </a:r>
          </a:p>
        </p:txBody>
      </p:sp>
    </p:spTree>
    <p:extLst>
      <p:ext uri="{BB962C8B-B14F-4D97-AF65-F5344CB8AC3E}">
        <p14:creationId xmlns:p14="http://schemas.microsoft.com/office/powerpoint/2010/main" val="244931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Concatenate… compare</a:t>
            </a:r>
          </a:p>
        </p:txBody>
      </p:sp>
      <p:sp>
        <p:nvSpPr>
          <p:cNvPr id="3" name="Content Placeholder 2"/>
          <p:cNvSpPr>
            <a:spLocks noGrp="1"/>
          </p:cNvSpPr>
          <p:nvPr>
            <p:ph idx="1"/>
          </p:nvPr>
        </p:nvSpPr>
        <p:spPr>
          <a:xfrm>
            <a:off x="457200" y="1295400"/>
            <a:ext cx="8382000" cy="5334000"/>
          </a:xfrm>
        </p:spPr>
        <p:txBody>
          <a:bodyPr>
            <a:normAutofit fontScale="62500" lnSpcReduction="20000"/>
          </a:bodyPr>
          <a:lstStyle/>
          <a:p>
            <a:pPr marL="0" indent="0">
              <a:buNone/>
              <a:tabLst>
                <a:tab pos="333375" algn="l"/>
                <a:tab pos="677863" algn="l"/>
                <a:tab pos="1020763" algn="l"/>
              </a:tabLst>
            </a:pPr>
            <a:r>
              <a:rPr lang="en-US">
                <a:latin typeface="Consolas" panose="020B0609020204030204" pitchFamily="49" charset="0"/>
              </a:rPr>
              <a:t>String stringName1 = "</a:t>
            </a:r>
            <a:r>
              <a:rPr lang="en-US" err="1">
                <a:latin typeface="Consolas" panose="020B0609020204030204" pitchFamily="49" charset="0"/>
              </a:rPr>
              <a:t>jason</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String stringName2 = "</a:t>
            </a:r>
            <a:r>
              <a:rPr lang="en-US" err="1">
                <a:latin typeface="Consolas" panose="020B0609020204030204" pitchFamily="49" charset="0"/>
              </a:rPr>
              <a:t>yoder</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String </a:t>
            </a:r>
            <a:r>
              <a:rPr lang="en-US" err="1">
                <a:latin typeface="Consolas" panose="020B0609020204030204" pitchFamily="49" charset="0"/>
              </a:rPr>
              <a:t>stringConcat</a:t>
            </a:r>
            <a:r>
              <a:rPr lang="en-US">
                <a:latin typeface="Consolas" panose="020B0609020204030204" pitchFamily="49" charset="0"/>
              </a:rPr>
              <a:t> = stringName1.concat( stringName2 );</a:t>
            </a:r>
          </a:p>
          <a:p>
            <a:pPr marL="0" indent="0">
              <a:buNone/>
              <a:tabLst>
                <a:tab pos="333375" algn="l"/>
                <a:tab pos="677863" algn="l"/>
                <a:tab pos="1020763" algn="l"/>
              </a:tabLst>
            </a:pPr>
            <a:r>
              <a:rPr lang="en-US" err="1">
                <a:latin typeface="Consolas" panose="020B0609020204030204" pitchFamily="49" charset="0"/>
              </a:rPr>
              <a:t>System.out.println</a:t>
            </a:r>
            <a:r>
              <a:rPr lang="en-US">
                <a:latin typeface="Consolas" panose="020B0609020204030204" pitchFamily="49" charset="0"/>
              </a:rPr>
              <a:t>(  </a:t>
            </a:r>
            <a:r>
              <a:rPr lang="en-US" err="1">
                <a:latin typeface="Consolas" panose="020B0609020204030204" pitchFamily="49" charset="0"/>
              </a:rPr>
              <a:t>stringConcat</a:t>
            </a:r>
            <a:r>
              <a:rPr lang="en-US">
                <a:latin typeface="Consolas" panose="020B0609020204030204" pitchFamily="49" charset="0"/>
              </a:rPr>
              <a:t> );</a:t>
            </a:r>
          </a:p>
          <a:p>
            <a:pPr marL="0" indent="0">
              <a:buNone/>
              <a:tabLst>
                <a:tab pos="333375" algn="l"/>
                <a:tab pos="677863" algn="l"/>
                <a:tab pos="1020763" algn="l"/>
              </a:tabLst>
            </a:pPr>
            <a:r>
              <a:rPr lang="en-US">
                <a:latin typeface="Consolas" panose="020B0609020204030204" pitchFamily="49" charset="0"/>
              </a:rPr>
              <a:t>----------------------------------------------------------</a:t>
            </a:r>
          </a:p>
          <a:p>
            <a:pPr marL="0" indent="0">
              <a:buNone/>
              <a:tabLst>
                <a:tab pos="333375" algn="l"/>
                <a:tab pos="677863" algn="l"/>
                <a:tab pos="1020763" algn="l"/>
              </a:tabLst>
            </a:pPr>
            <a:r>
              <a:rPr lang="pt-BR">
                <a:latin typeface="Consolas" panose="020B0609020204030204" pitchFamily="49" charset="0"/>
              </a:rPr>
              <a:t>char[] charName1 = {'j','a','s','o','n'};</a:t>
            </a:r>
          </a:p>
          <a:p>
            <a:pPr marL="0" indent="0">
              <a:buNone/>
              <a:tabLst>
                <a:tab pos="333375" algn="l"/>
                <a:tab pos="677863" algn="l"/>
                <a:tab pos="1020763" algn="l"/>
              </a:tabLst>
            </a:pPr>
            <a:r>
              <a:rPr lang="en-US">
                <a:latin typeface="Consolas" panose="020B0609020204030204" pitchFamily="49" charset="0"/>
              </a:rPr>
              <a:t>char[] charName2 = {'</a:t>
            </a:r>
            <a:r>
              <a:rPr lang="en-US" err="1">
                <a:latin typeface="Consolas" panose="020B0609020204030204" pitchFamily="49" charset="0"/>
              </a:rPr>
              <a:t>y','o','d','e','r</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char[] </a:t>
            </a:r>
            <a:r>
              <a:rPr lang="en-US" err="1">
                <a:latin typeface="Consolas" panose="020B0609020204030204" pitchFamily="49" charset="0"/>
              </a:rPr>
              <a:t>charConcat</a:t>
            </a:r>
            <a:r>
              <a:rPr lang="en-US">
                <a:latin typeface="Consolas" panose="020B0609020204030204" pitchFamily="49" charset="0"/>
              </a:rPr>
              <a:t> = </a:t>
            </a:r>
          </a:p>
          <a:p>
            <a:pPr marL="0" indent="0">
              <a:buNone/>
              <a:tabLst>
                <a:tab pos="333375" algn="l"/>
                <a:tab pos="677863" algn="l"/>
                <a:tab pos="1020763" algn="l"/>
              </a:tabLst>
            </a:pPr>
            <a:r>
              <a:rPr lang="en-US">
                <a:latin typeface="Consolas" panose="020B0609020204030204" pitchFamily="49" charset="0"/>
              </a:rPr>
              <a:t>	</a:t>
            </a:r>
            <a:r>
              <a:rPr lang="en-US" b="1">
                <a:latin typeface="Consolas" panose="020B0609020204030204" pitchFamily="49" charset="0"/>
              </a:rPr>
              <a:t>new</a:t>
            </a:r>
            <a:r>
              <a:rPr lang="en-US">
                <a:latin typeface="Consolas" panose="020B0609020204030204" pitchFamily="49" charset="0"/>
              </a:rPr>
              <a:t> char[charName1.length + charName2.length];</a:t>
            </a:r>
          </a:p>
          <a:p>
            <a:pPr marL="0" indent="0">
              <a:buNone/>
              <a:tabLst>
                <a:tab pos="333375" algn="l"/>
                <a:tab pos="677863" algn="l"/>
                <a:tab pos="1020763" algn="l"/>
              </a:tabLst>
            </a:pPr>
            <a:endParaRPr lang="en-US">
              <a:latin typeface="Consolas" panose="020B0609020204030204" pitchFamily="49" charset="0"/>
            </a:endParaRPr>
          </a:p>
          <a:p>
            <a:pPr marL="0" indent="0">
              <a:buNone/>
              <a:tabLst>
                <a:tab pos="333375" algn="l"/>
                <a:tab pos="677863" algn="l"/>
                <a:tab pos="1020763" algn="l"/>
              </a:tabLst>
            </a:pPr>
            <a:r>
              <a:rPr lang="nn-NO" b="1">
                <a:latin typeface="Consolas" panose="020B0609020204030204" pitchFamily="49" charset="0"/>
              </a:rPr>
              <a:t>for</a:t>
            </a:r>
            <a:r>
              <a:rPr lang="nn-NO">
                <a:latin typeface="Consolas" panose="020B0609020204030204" pitchFamily="49" charset="0"/>
              </a:rPr>
              <a:t> (</a:t>
            </a:r>
            <a:r>
              <a:rPr lang="nn-NO" err="1">
                <a:latin typeface="Consolas" panose="020B0609020204030204" pitchFamily="49" charset="0"/>
              </a:rPr>
              <a:t>int</a:t>
            </a:r>
            <a:r>
              <a:rPr lang="nn-NO">
                <a:latin typeface="Consolas" panose="020B0609020204030204" pitchFamily="49" charset="0"/>
              </a:rPr>
              <a:t> i = 0; i &lt; charName1.length; i++) {</a:t>
            </a:r>
          </a:p>
          <a:p>
            <a:pPr marL="0" indent="0">
              <a:buNone/>
              <a:tabLst>
                <a:tab pos="333375" algn="l"/>
                <a:tab pos="677863" algn="l"/>
                <a:tab pos="1020763" algn="l"/>
              </a:tabLst>
            </a:pPr>
            <a:r>
              <a:rPr lang="en-US">
                <a:latin typeface="Consolas" panose="020B0609020204030204" pitchFamily="49" charset="0"/>
              </a:rPr>
              <a:t>	</a:t>
            </a:r>
            <a:r>
              <a:rPr lang="en-US" err="1">
                <a:latin typeface="Consolas" panose="020B0609020204030204" pitchFamily="49" charset="0"/>
              </a:rPr>
              <a:t>charConcat</a:t>
            </a:r>
            <a:r>
              <a:rPr lang="en-US">
                <a:latin typeface="Consolas" panose="020B0609020204030204" pitchFamily="49" charset="0"/>
              </a:rPr>
              <a:t>[</a:t>
            </a:r>
            <a:r>
              <a:rPr lang="en-US" err="1">
                <a:latin typeface="Consolas" panose="020B0609020204030204" pitchFamily="49" charset="0"/>
              </a:rPr>
              <a:t>i</a:t>
            </a:r>
            <a:r>
              <a:rPr lang="en-US">
                <a:latin typeface="Consolas" panose="020B0609020204030204" pitchFamily="49" charset="0"/>
              </a:rPr>
              <a:t>] = charName1[</a:t>
            </a:r>
            <a:r>
              <a:rPr lang="en-US" err="1">
                <a:latin typeface="Consolas" panose="020B0609020204030204" pitchFamily="49" charset="0"/>
              </a:rPr>
              <a:t>i</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a:t>
            </a:r>
          </a:p>
          <a:p>
            <a:pPr marL="0" indent="0">
              <a:buNone/>
              <a:tabLst>
                <a:tab pos="333375" algn="l"/>
                <a:tab pos="677863" algn="l"/>
                <a:tab pos="1020763" algn="l"/>
              </a:tabLst>
            </a:pPr>
            <a:r>
              <a:rPr lang="nn-NO" b="1">
                <a:latin typeface="Consolas" panose="020B0609020204030204" pitchFamily="49" charset="0"/>
              </a:rPr>
              <a:t>for</a:t>
            </a:r>
            <a:r>
              <a:rPr lang="nn-NO">
                <a:latin typeface="Consolas" panose="020B0609020204030204" pitchFamily="49" charset="0"/>
              </a:rPr>
              <a:t> (</a:t>
            </a:r>
            <a:r>
              <a:rPr lang="nn-NO" err="1">
                <a:latin typeface="Consolas" panose="020B0609020204030204" pitchFamily="49" charset="0"/>
              </a:rPr>
              <a:t>int</a:t>
            </a:r>
            <a:r>
              <a:rPr lang="nn-NO">
                <a:latin typeface="Consolas" panose="020B0609020204030204" pitchFamily="49" charset="0"/>
              </a:rPr>
              <a:t> i = 0; i &lt; charName2.length; i++) {</a:t>
            </a:r>
          </a:p>
          <a:p>
            <a:pPr marL="0" indent="0">
              <a:buNone/>
              <a:tabLst>
                <a:tab pos="333375" algn="l"/>
                <a:tab pos="677863" algn="l"/>
                <a:tab pos="1020763" algn="l"/>
              </a:tabLst>
            </a:pPr>
            <a:r>
              <a:rPr lang="en-US">
                <a:latin typeface="Consolas" panose="020B0609020204030204" pitchFamily="49" charset="0"/>
              </a:rPr>
              <a:t>	</a:t>
            </a:r>
            <a:r>
              <a:rPr lang="en-US" err="1">
                <a:latin typeface="Consolas" panose="020B0609020204030204" pitchFamily="49" charset="0"/>
              </a:rPr>
              <a:t>charConcat</a:t>
            </a:r>
            <a:r>
              <a:rPr lang="en-US">
                <a:latin typeface="Consolas" panose="020B0609020204030204" pitchFamily="49" charset="0"/>
              </a:rPr>
              <a:t>[charName1.length + </a:t>
            </a:r>
            <a:r>
              <a:rPr lang="en-US" err="1">
                <a:latin typeface="Consolas" panose="020B0609020204030204" pitchFamily="49" charset="0"/>
              </a:rPr>
              <a:t>i</a:t>
            </a:r>
            <a:r>
              <a:rPr lang="en-US">
                <a:latin typeface="Consolas" panose="020B0609020204030204" pitchFamily="49" charset="0"/>
              </a:rPr>
              <a:t>] = charName2[</a:t>
            </a:r>
            <a:r>
              <a:rPr lang="en-US" err="1">
                <a:latin typeface="Consolas" panose="020B0609020204030204" pitchFamily="49" charset="0"/>
              </a:rPr>
              <a:t>i</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a:t>
            </a:r>
          </a:p>
          <a:p>
            <a:pPr marL="0" indent="0">
              <a:buNone/>
              <a:tabLst>
                <a:tab pos="333375" algn="l"/>
                <a:tab pos="677863" algn="l"/>
                <a:tab pos="1020763" algn="l"/>
              </a:tabLst>
            </a:pPr>
            <a:r>
              <a:rPr lang="en-US" err="1">
                <a:latin typeface="Consolas" panose="020B0609020204030204" pitchFamily="49" charset="0"/>
              </a:rPr>
              <a:t>System.out.println</a:t>
            </a:r>
            <a:r>
              <a:rPr lang="en-US">
                <a:latin typeface="Consolas" panose="020B0609020204030204" pitchFamily="49" charset="0"/>
              </a:rPr>
              <a:t>( </a:t>
            </a:r>
            <a:r>
              <a:rPr lang="en-US" err="1">
                <a:latin typeface="Consolas" panose="020B0609020204030204" pitchFamily="49" charset="0"/>
              </a:rPr>
              <a:t>Arrays.toString</a:t>
            </a:r>
            <a:r>
              <a:rPr lang="en-US">
                <a:latin typeface="Consolas" panose="020B0609020204030204" pitchFamily="49" charset="0"/>
              </a:rPr>
              <a:t>(</a:t>
            </a:r>
            <a:r>
              <a:rPr lang="en-US" err="1">
                <a:latin typeface="Consolas" panose="020B0609020204030204" pitchFamily="49" charset="0"/>
              </a:rPr>
              <a:t>charConcat</a:t>
            </a:r>
            <a:r>
              <a:rPr lang="en-US">
                <a:latin typeface="Consolas" panose="020B0609020204030204" pitchFamily="49" charset="0"/>
              </a:rPr>
              <a:t>)  );</a:t>
            </a:r>
          </a:p>
        </p:txBody>
      </p:sp>
      <p:sp>
        <p:nvSpPr>
          <p:cNvPr id="4" name="Rounded Rectangle 3">
            <a:extLst>
              <a:ext uri="{FF2B5EF4-FFF2-40B4-BE49-F238E27FC236}">
                <a16:creationId xmlns:a16="http://schemas.microsoft.com/office/drawing/2014/main" id="{FF27F927-1E62-824C-9BF8-6ED37E2DEC06}"/>
              </a:ext>
            </a:extLst>
          </p:cNvPr>
          <p:cNvSpPr/>
          <p:nvPr/>
        </p:nvSpPr>
        <p:spPr>
          <a:xfrm>
            <a:off x="76200" y="2819400"/>
            <a:ext cx="8822482" cy="3733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5C06EC9-2CAA-CF40-BD05-DDC130236DF2}"/>
              </a:ext>
            </a:extLst>
          </p:cNvPr>
          <p:cNvSpPr/>
          <p:nvPr/>
        </p:nvSpPr>
        <p:spPr>
          <a:xfrm>
            <a:off x="76200" y="1219200"/>
            <a:ext cx="8866598" cy="12954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72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sizes</a:t>
            </a:r>
          </a:p>
        </p:txBody>
      </p:sp>
      <p:sp>
        <p:nvSpPr>
          <p:cNvPr id="3" name="Content Placeholder 2"/>
          <p:cNvSpPr>
            <a:spLocks noGrp="1"/>
          </p:cNvSpPr>
          <p:nvPr>
            <p:ph idx="1"/>
          </p:nvPr>
        </p:nvSpPr>
        <p:spPr/>
        <p:txBody>
          <a:bodyPr/>
          <a:lstStyle/>
          <a:p>
            <a:r>
              <a:rPr lang="en-US" dirty="0"/>
              <a:t>Why not put all the Math utilities in the String class?</a:t>
            </a:r>
          </a:p>
          <a:p>
            <a:r>
              <a:rPr lang="en-US" dirty="0">
                <a:hlinkClick r:id="rId3"/>
              </a:rPr>
              <a:t>Math Java docs</a:t>
            </a:r>
            <a:endParaRPr lang="en-US" dirty="0"/>
          </a:p>
          <a:p>
            <a:r>
              <a:rPr lang="en-US" dirty="0">
                <a:hlinkClick r:id="rId4"/>
              </a:rPr>
              <a:t>String Java docs</a:t>
            </a:r>
            <a:endParaRPr lang="en-US" dirty="0"/>
          </a:p>
          <a:p>
            <a:pPr lvl="1"/>
            <a:r>
              <a:rPr lang="en-US" dirty="0"/>
              <a:t>We could just get anything we need done with Strings and Math with one library instead of two!</a:t>
            </a:r>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Q2</a:t>
            </a:r>
          </a:p>
        </p:txBody>
      </p:sp>
    </p:spTree>
    <p:extLst>
      <p:ext uri="{BB962C8B-B14F-4D97-AF65-F5344CB8AC3E}">
        <p14:creationId xmlns:p14="http://schemas.microsoft.com/office/powerpoint/2010/main" val="110628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61555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Arial"/>
              </a:rPr>
              <a:t>Pizza Restaurant Problem</a:t>
            </a:r>
            <a:r>
              <a:rPr lang="en-US" sz="2000" dirty="0">
                <a:cs typeface="Arial"/>
              </a:rPr>
              <a:t>: A pizza restaurant needs to calculate the cost of orders and record what pizzas need to be made.  An order consists of a number of pizzas each of which might have toppings as well as a customer’s name and an order date.  Each pizza costs $8 with no toppings.  The first 2 toppings cost $2 apiece.  Additional toppings beyond that cost $1.  If a pizza has just peppers, onions, and sausage - that's "The special" and it costs $12. </a:t>
            </a:r>
          </a:p>
          <a:p>
            <a:endParaRPr lang="en-US" sz="1100" dirty="0">
              <a:latin typeface="Arial"/>
              <a:cs typeface="Arial"/>
            </a:endParaRPr>
          </a:p>
          <a:p>
            <a:endParaRPr lang="en-US" sz="1100" dirty="0">
              <a:latin typeface="Arial"/>
              <a:cs typeface="Arial"/>
            </a:endParaRPr>
          </a:p>
          <a:p>
            <a:r>
              <a:rPr lang="en-US" b="1" dirty="0"/>
              <a:t>To Do #1</a:t>
            </a:r>
            <a:endParaRPr lang="en-US" dirty="0"/>
          </a:p>
          <a:p>
            <a:r>
              <a:rPr lang="en-US" dirty="0"/>
              <a:t>Identify all the </a:t>
            </a:r>
            <a:r>
              <a:rPr lang="en-US" i="1" dirty="0"/>
              <a:t>primary nouns</a:t>
            </a:r>
            <a:r>
              <a:rPr lang="en-US" dirty="0"/>
              <a:t> in the Problem Statement (above). A primary noun </a:t>
            </a:r>
            <a:r>
              <a:rPr lang="en-US" i="1" dirty="0"/>
              <a:t>has</a:t>
            </a:r>
            <a:r>
              <a:rPr lang="en-US" dirty="0"/>
              <a:t> other nouns associated with it</a:t>
            </a:r>
            <a:r>
              <a:rPr lang="en-US" i="1" dirty="0"/>
              <a:t>.</a:t>
            </a:r>
            <a:r>
              <a:rPr lang="en-US" dirty="0"/>
              <a:t> </a:t>
            </a:r>
          </a:p>
          <a:p>
            <a:r>
              <a:rPr lang="en-US" b="1" dirty="0"/>
              <a:t>To Do #2</a:t>
            </a:r>
            <a:endParaRPr lang="en-US" dirty="0"/>
          </a:p>
          <a:p>
            <a:r>
              <a:rPr lang="en-US" dirty="0"/>
              <a:t>For each primary noun listed in To Do #1 (above), write down its associated </a:t>
            </a:r>
            <a:r>
              <a:rPr lang="en-US" i="1" dirty="0"/>
              <a:t>other nouns</a:t>
            </a:r>
            <a:r>
              <a:rPr lang="en-US" dirty="0"/>
              <a:t> - write these down in the second column above next to the corresponding primary noun. </a:t>
            </a:r>
          </a:p>
          <a:p>
            <a:r>
              <a:rPr lang="en-US" b="1" dirty="0"/>
              <a:t>To Do #3</a:t>
            </a:r>
            <a:endParaRPr lang="en-US" dirty="0"/>
          </a:p>
          <a:p>
            <a:r>
              <a:rPr lang="en-US" dirty="0"/>
              <a:t>Identify all the </a:t>
            </a:r>
            <a:r>
              <a:rPr lang="en-US" i="1" dirty="0"/>
              <a:t>verbs</a:t>
            </a:r>
            <a:r>
              <a:rPr lang="en-US" dirty="0"/>
              <a:t> in the Problem Statement. </a:t>
            </a:r>
          </a:p>
          <a:p>
            <a:r>
              <a:rPr lang="en-US" b="1" dirty="0"/>
              <a:t>To Do #4</a:t>
            </a:r>
            <a:endParaRPr lang="en-US" dirty="0"/>
          </a:p>
          <a:p>
            <a:r>
              <a:rPr lang="en-US" dirty="0"/>
              <a:t>For each verb in To Do #3, identify all the </a:t>
            </a:r>
            <a:r>
              <a:rPr lang="en-US" i="1" dirty="0"/>
              <a:t>nouns (Primary and/or other)</a:t>
            </a:r>
            <a:r>
              <a:rPr lang="en-US" dirty="0"/>
              <a:t> in the Problem Statement that the verb works on </a:t>
            </a:r>
          </a:p>
          <a:p>
            <a:endParaRPr lang="en-US" dirty="0"/>
          </a:p>
          <a:p>
            <a:r>
              <a:rPr lang="en-US" b="1" dirty="0">
                <a:highlight>
                  <a:srgbClr val="FFFF00"/>
                </a:highlight>
              </a:rPr>
              <a:t>To Do #5</a:t>
            </a:r>
          </a:p>
          <a:p>
            <a:r>
              <a:rPr lang="en-US" dirty="0">
                <a:highlight>
                  <a:srgbClr val="FFFF00"/>
                </a:highlight>
              </a:rPr>
              <a:t>Design a system using UML to handle this problem</a:t>
            </a:r>
          </a:p>
        </p:txBody>
      </p:sp>
    </p:spTree>
    <p:extLst>
      <p:ext uri="{BB962C8B-B14F-4D97-AF65-F5344CB8AC3E}">
        <p14:creationId xmlns:p14="http://schemas.microsoft.com/office/powerpoint/2010/main" val="93451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914400" lvl="1" indent="-514350"/>
            <a:r>
              <a:rPr lang="en-US" dirty="0"/>
              <a:t>Based on the primary nouns in the story problem</a:t>
            </a:r>
          </a:p>
          <a:p>
            <a:pPr marL="914400" lvl="1" indent="-514350"/>
            <a:r>
              <a:rPr lang="en-US" dirty="0"/>
              <a:t>And their fields? Based on </a:t>
            </a:r>
            <a:r>
              <a:rPr lang="en-US" i="1" dirty="0"/>
              <a:t>other nouns</a:t>
            </a:r>
            <a:endParaRPr lang="en-US" dirty="0"/>
          </a:p>
          <a:p>
            <a:pPr marL="514350" indent="-514350">
              <a:buFont typeface="+mj-lt"/>
              <a:buAutoNum type="arabicPeriod"/>
            </a:pPr>
            <a:r>
              <a:rPr lang="en-US" dirty="0"/>
              <a:t>What methods go in </a:t>
            </a:r>
            <a:r>
              <a:rPr lang="en-US" i="1" dirty="0" err="1"/>
              <a:t>PizzaMain</a:t>
            </a:r>
            <a:r>
              <a:rPr lang="en-US" dirty="0"/>
              <a:t> class?</a:t>
            </a:r>
          </a:p>
          <a:p>
            <a:pPr marL="914400" lvl="1" indent="-514350"/>
            <a:r>
              <a:rPr lang="en-US" dirty="0"/>
              <a:t>Based on the verbs in the story problem</a:t>
            </a:r>
          </a:p>
          <a:p>
            <a:pPr marL="514350" indent="-514350">
              <a:buFont typeface="+mj-lt"/>
              <a:buAutoNum type="arabicPeriod"/>
            </a:pPr>
            <a:r>
              <a:rPr lang="en-US" dirty="0"/>
              <a:t>Where did you put the </a:t>
            </a:r>
            <a:r>
              <a:rPr lang="en-US" dirty="0" err="1"/>
              <a:t>metod</a:t>
            </a:r>
            <a:r>
              <a:rPr lang="en-US" dirty="0"/>
              <a:t> </a:t>
            </a:r>
            <a:r>
              <a:rPr lang="en-US" i="1" dirty="0" err="1"/>
              <a:t>getCostOfPizza</a:t>
            </a:r>
            <a:r>
              <a:rPr lang="en-US" i="1" dirty="0"/>
              <a:t>()</a:t>
            </a:r>
            <a:r>
              <a:rPr lang="en-US" dirty="0"/>
              <a:t>?</a:t>
            </a:r>
          </a:p>
        </p:txBody>
      </p:sp>
    </p:spTree>
    <p:extLst>
      <p:ext uri="{BB962C8B-B14F-4D97-AF65-F5344CB8AC3E}">
        <p14:creationId xmlns:p14="http://schemas.microsoft.com/office/powerpoint/2010/main" val="273471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95" y="703334"/>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dirty="0"/>
              <a:t>Solution A</a:t>
            </a:r>
            <a:endParaRPr lang="en-US" dirty="0"/>
          </a:p>
        </p:txBody>
      </p:sp>
      <p:pic>
        <p:nvPicPr>
          <p:cNvPr id="7"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94" y="3092549"/>
            <a:ext cx="9021905" cy="1862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6174" y="2387025"/>
            <a:ext cx="3429000" cy="584775"/>
          </a:xfrm>
          <a:prstGeom prst="rect">
            <a:avLst/>
          </a:prstGeom>
          <a:noFill/>
        </p:spPr>
        <p:txBody>
          <a:bodyPr wrap="square" rtlCol="0">
            <a:spAutoFit/>
          </a:bodyPr>
          <a:lstStyle/>
          <a:p>
            <a:r>
              <a:rPr lang="en-US" sz="3200" dirty="0"/>
              <a:t>Solution B</a:t>
            </a:r>
            <a:endParaRPr lang="en-US" dirty="0"/>
          </a:p>
        </p:txBody>
      </p:sp>
      <p:sp>
        <p:nvSpPr>
          <p:cNvPr id="8" name="TextBox 7"/>
          <p:cNvSpPr txBox="1"/>
          <p:nvPr/>
        </p:nvSpPr>
        <p:spPr>
          <a:xfrm>
            <a:off x="533400" y="5486400"/>
            <a:ext cx="8153400" cy="584775"/>
          </a:xfrm>
          <a:prstGeom prst="rect">
            <a:avLst/>
          </a:prstGeom>
          <a:noFill/>
        </p:spPr>
        <p:txBody>
          <a:bodyPr wrap="square" rtlCol="0">
            <a:spAutoFit/>
          </a:bodyPr>
          <a:lstStyle/>
          <a:p>
            <a:r>
              <a:rPr lang="en-US" sz="3200" dirty="0"/>
              <a:t>Which is better?</a:t>
            </a:r>
          </a:p>
        </p:txBody>
      </p:sp>
      <p:sp>
        <p:nvSpPr>
          <p:cNvPr id="10" name="Rounded Rectangle 9"/>
          <p:cNvSpPr/>
          <p:nvPr/>
        </p:nvSpPr>
        <p:spPr>
          <a:xfrm>
            <a:off x="3999103" y="5486400"/>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61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normAutofit/>
          </a:bodyPr>
          <a:lstStyle/>
          <a:p>
            <a:r>
              <a:rPr lang="en-US" dirty="0"/>
              <a:t>How to submit your ImplementingDesign1</a:t>
            </a:r>
          </a:p>
          <a:p>
            <a:r>
              <a:rPr lang="en-US" dirty="0"/>
              <a:t>Focus on more OO Design principle #3:</a:t>
            </a:r>
          </a:p>
          <a:p>
            <a:pPr lvl="1"/>
            <a:r>
              <a:rPr lang="en-US" b="1" dirty="0"/>
              <a:t>Spread</a:t>
            </a:r>
            <a:r>
              <a:rPr lang="en-US" dirty="0"/>
              <a:t> functionality throughout the system</a:t>
            </a:r>
          </a:p>
          <a:p>
            <a:pPr lvl="1"/>
            <a:r>
              <a:rPr lang="en-US" dirty="0"/>
              <a:t>Related Object-Oriented Design Term: </a:t>
            </a:r>
            <a:r>
              <a:rPr lang="en-US" b="1" dirty="0"/>
              <a:t>Encapsulation</a:t>
            </a:r>
          </a:p>
          <a:p>
            <a:r>
              <a:rPr lang="en-US" dirty="0"/>
              <a:t>Complete daily quiz</a:t>
            </a:r>
          </a:p>
        </p:txBody>
      </p:sp>
    </p:spTree>
    <p:extLst>
      <p:ext uri="{BB962C8B-B14F-4D97-AF65-F5344CB8AC3E}">
        <p14:creationId xmlns:p14="http://schemas.microsoft.com/office/powerpoint/2010/main" val="134251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6" y="381000"/>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a:t>Solution A</a:t>
            </a:r>
            <a:endParaRPr lang="en-US"/>
          </a:p>
        </p:txBody>
      </p:sp>
      <p:pic>
        <p:nvPicPr>
          <p:cNvPr id="7" name="Picture 6" descr="PlantUM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95" y="1981201"/>
            <a:ext cx="8564705" cy="17684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8600" y="1905000"/>
            <a:ext cx="3429000" cy="584775"/>
          </a:xfrm>
          <a:prstGeom prst="rect">
            <a:avLst/>
          </a:prstGeom>
          <a:noFill/>
        </p:spPr>
        <p:txBody>
          <a:bodyPr wrap="square" rtlCol="0">
            <a:spAutoFit/>
          </a:bodyPr>
          <a:lstStyle/>
          <a:p>
            <a:r>
              <a:rPr lang="en-US" sz="3200"/>
              <a:t>Solution B</a:t>
            </a:r>
            <a:endParaRPr lang="en-US"/>
          </a:p>
        </p:txBody>
      </p:sp>
      <p:sp>
        <p:nvSpPr>
          <p:cNvPr id="8" name="TextBox 7"/>
          <p:cNvSpPr txBox="1"/>
          <p:nvPr/>
        </p:nvSpPr>
        <p:spPr>
          <a:xfrm>
            <a:off x="533400" y="3657600"/>
            <a:ext cx="8153400" cy="3046988"/>
          </a:xfrm>
          <a:prstGeom prst="rect">
            <a:avLst/>
          </a:prstGeom>
          <a:noFill/>
        </p:spPr>
        <p:txBody>
          <a:bodyPr wrap="square" rtlCol="0">
            <a:spAutoFit/>
          </a:bodyPr>
          <a:lstStyle/>
          <a:p>
            <a:r>
              <a:rPr lang="en-US" sz="2400"/>
              <a:t>Conceptually, calculating costs could belong in either </a:t>
            </a:r>
            <a:r>
              <a:rPr lang="en-US" sz="2400" i="1"/>
              <a:t>Order</a:t>
            </a:r>
            <a:r>
              <a:rPr lang="en-US" sz="2400"/>
              <a:t> or Pizza</a:t>
            </a:r>
          </a:p>
          <a:p>
            <a:pPr marL="342900" indent="-342900">
              <a:buFont typeface="Arial" panose="020B0604020202020204" pitchFamily="34" charset="0"/>
              <a:buChar char="•"/>
            </a:pPr>
            <a:r>
              <a:rPr lang="en-US" sz="2400"/>
              <a:t>But </a:t>
            </a:r>
            <a:r>
              <a:rPr lang="en-US" sz="2400" i="1"/>
              <a:t>Order</a:t>
            </a:r>
            <a:r>
              <a:rPr lang="en-US" sz="2400"/>
              <a:t> (in Solution B) is doing a lot of stuff, and </a:t>
            </a:r>
            <a:r>
              <a:rPr lang="en-US" sz="2400" i="1"/>
              <a:t>Pizza</a:t>
            </a:r>
            <a:r>
              <a:rPr lang="en-US" sz="2400"/>
              <a:t> is just a dumb data holder.</a:t>
            </a:r>
            <a:r>
              <a:rPr lang="en-US" sz="1600"/>
              <a:t>  ("dumb" means few methods, in this case just a </a:t>
            </a:r>
            <a:r>
              <a:rPr lang="en-US" sz="1600" i="1"/>
              <a:t>getter</a:t>
            </a:r>
            <a:r>
              <a:rPr lang="en-US" sz="1600"/>
              <a:t>)</a:t>
            </a:r>
          </a:p>
          <a:p>
            <a:pPr marL="342900" indent="-342900">
              <a:buFont typeface="Arial" panose="020B0604020202020204" pitchFamily="34" charset="0"/>
              <a:buChar char="•"/>
            </a:pPr>
            <a:r>
              <a:rPr lang="en-US" sz="2400"/>
              <a:t>So, by moving the </a:t>
            </a:r>
            <a:r>
              <a:rPr lang="en-US" sz="2400" i="1" err="1"/>
              <a:t>computeCostForPizza</a:t>
            </a:r>
            <a:r>
              <a:rPr lang="en-US" sz="2400"/>
              <a:t> functionality from </a:t>
            </a:r>
            <a:r>
              <a:rPr lang="en-US" sz="2400" i="1"/>
              <a:t>Order</a:t>
            </a:r>
            <a:r>
              <a:rPr lang="en-US" sz="2400"/>
              <a:t> to the </a:t>
            </a:r>
            <a:r>
              <a:rPr lang="en-US" sz="2400" i="1"/>
              <a:t>Pizza</a:t>
            </a:r>
            <a:r>
              <a:rPr lang="en-US" sz="2400"/>
              <a:t>, we improve the design and get Solution A</a:t>
            </a:r>
          </a:p>
          <a:p>
            <a:pPr marL="342900" indent="-342900">
              <a:buFont typeface="Arial" panose="020B0604020202020204" pitchFamily="34" charset="0"/>
              <a:buChar char="•"/>
            </a:pPr>
            <a:r>
              <a:rPr lang="en-US" sz="2400"/>
              <a:t>This </a:t>
            </a:r>
            <a:r>
              <a:rPr lang="en-US" sz="2400" i="1"/>
              <a:t>moving</a:t>
            </a:r>
            <a:r>
              <a:rPr lang="en-US" sz="2400"/>
              <a:t> from the </a:t>
            </a:r>
            <a:r>
              <a:rPr lang="en-US" sz="2400" i="1" err="1"/>
              <a:t>hasA</a:t>
            </a:r>
            <a:r>
              <a:rPr lang="en-US" sz="2400" i="1"/>
              <a:t> </a:t>
            </a:r>
            <a:r>
              <a:rPr lang="en-US" sz="2400"/>
              <a:t>class</a:t>
            </a:r>
            <a:r>
              <a:rPr lang="en-US" sz="2400" i="1"/>
              <a:t> </a:t>
            </a:r>
            <a:r>
              <a:rPr lang="en-US" sz="2400"/>
              <a:t>to the </a:t>
            </a:r>
            <a:r>
              <a:rPr lang="en-US" sz="2400" i="1" err="1"/>
              <a:t>has'ed</a:t>
            </a:r>
            <a:r>
              <a:rPr lang="en-US" sz="2400" i="1"/>
              <a:t> </a:t>
            </a:r>
            <a:r>
              <a:rPr lang="en-US" sz="2400"/>
              <a:t>class is sometimes call </a:t>
            </a:r>
            <a:r>
              <a:rPr lang="en-US" sz="2400" i="1"/>
              <a:t>pushing functionality down</a:t>
            </a:r>
          </a:p>
        </p:txBody>
      </p:sp>
    </p:spTree>
    <p:extLst>
      <p:ext uri="{BB962C8B-B14F-4D97-AF65-F5344CB8AC3E}">
        <p14:creationId xmlns:p14="http://schemas.microsoft.com/office/powerpoint/2010/main" val="85776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Alternate Pizza Restaurant</a:t>
            </a:r>
            <a:br>
              <a:rPr lang="en-US" dirty="0"/>
            </a:br>
            <a:r>
              <a:rPr lang="en-US" sz="3100" dirty="0"/>
              <a:t>Read with Fidelity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Consider now the ability to add a discount to an order, such that a coupon can be added to an order and then it changes how the cost is calculated. A coupon may offer a discount percentage for toppings (50% off all toppings) and/or a percentage off of entire orders. In addition, there should be a way to calculate how long it takes to create a pizza based on its size and toppings.</a:t>
            </a:r>
          </a:p>
          <a:p>
            <a:pPr marL="0" indent="0">
              <a:buNone/>
            </a:pPr>
            <a:endParaRPr lang="en-US" dirty="0"/>
          </a:p>
          <a:p>
            <a:pPr marL="0" indent="0">
              <a:buNone/>
            </a:pPr>
            <a:r>
              <a:rPr lang="en-US" dirty="0"/>
              <a:t>Design a UML diagram to model this.</a:t>
            </a:r>
          </a:p>
          <a:p>
            <a:pPr marL="0" indent="0">
              <a:buNone/>
            </a:pPr>
            <a:endParaRPr lang="en-US" dirty="0"/>
          </a:p>
        </p:txBody>
      </p:sp>
      <p:sp>
        <p:nvSpPr>
          <p:cNvPr id="4" name="Rounded Rectangle 3"/>
          <p:cNvSpPr/>
          <p:nvPr/>
        </p:nvSpPr>
        <p:spPr>
          <a:xfrm>
            <a:off x="4267200" y="5913374"/>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Using </a:t>
            </a:r>
            <a:r>
              <a:rPr lang="en-US" dirty="0" err="1"/>
              <a:t>plantuml</a:t>
            </a:r>
            <a:r>
              <a:rPr lang="en-US" dirty="0"/>
              <a:t> is good practice!</a:t>
            </a:r>
          </a:p>
        </p:txBody>
      </p:sp>
    </p:spTree>
    <p:extLst>
      <p:ext uri="{BB962C8B-B14F-4D97-AF65-F5344CB8AC3E}">
        <p14:creationId xmlns:p14="http://schemas.microsoft.com/office/powerpoint/2010/main" val="40620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514350" indent="-514350">
              <a:buFont typeface="+mj-lt"/>
              <a:buAutoNum type="arabicPeriod"/>
            </a:pPr>
            <a:r>
              <a:rPr lang="en-US" dirty="0"/>
              <a:t>Where did you put “</a:t>
            </a:r>
            <a:r>
              <a:rPr lang="en-US" dirty="0" err="1"/>
              <a:t>getCost</a:t>
            </a:r>
            <a:r>
              <a:rPr lang="en-US" dirty="0"/>
              <a:t>()”?</a:t>
            </a:r>
          </a:p>
        </p:txBody>
      </p:sp>
    </p:spTree>
    <p:extLst>
      <p:ext uri="{BB962C8B-B14F-4D97-AF65-F5344CB8AC3E}">
        <p14:creationId xmlns:p14="http://schemas.microsoft.com/office/powerpoint/2010/main" val="3774115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Solution</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distributed efficiently</a:t>
            </a:r>
            <a:endParaRPr lang="en-US" sz="2400" dirty="0"/>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t>Each class should have a single responsibility it accomplishes</a:t>
            </a:r>
          </a:p>
          <a:p>
            <a:endParaRPr lang="en-US" dirty="0"/>
          </a:p>
        </p:txBody>
      </p:sp>
      <p:pic>
        <p:nvPicPr>
          <p:cNvPr id="2050" name="Picture 2" descr="https://lh3.googleusercontent.com/4Vx7bGucBYi5Kw73kIr3TQSqxSwYSE2RooiuCPItZ-MhQxFzjFJYbLcUyfQBH1DXDz_mK3q6Jyfo4Ctcc5L6xe_6D-abrlyw3RFlFvYm-hgg6XddgFG7Bo1HrYqj5JNWyfbJrI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57674"/>
            <a:ext cx="8212812" cy="214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41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Coupon or Topping?</a:t>
            </a:r>
          </a:p>
        </p:txBody>
      </p:sp>
      <p:sp>
        <p:nvSpPr>
          <p:cNvPr id="3" name="Content Placeholder 2"/>
          <p:cNvSpPr>
            <a:spLocks noGrp="1"/>
          </p:cNvSpPr>
          <p:nvPr>
            <p:ph idx="1"/>
          </p:nvPr>
        </p:nvSpPr>
        <p:spPr/>
        <p:txBody>
          <a:bodyPr/>
          <a:lstStyle/>
          <a:p>
            <a:r>
              <a:rPr lang="en-US" dirty="0"/>
              <a:t>It depends, do the classes do anything </a:t>
            </a:r>
            <a:r>
              <a:rPr lang="en-US" b="1" i="1" dirty="0"/>
              <a:t>with</a:t>
            </a:r>
            <a:r>
              <a:rPr lang="en-US" dirty="0"/>
              <a:t> their data, or are the just </a:t>
            </a:r>
            <a:r>
              <a:rPr lang="en-US" b="1" i="1" dirty="0"/>
              <a:t>data classes</a:t>
            </a:r>
            <a:r>
              <a:rPr lang="en-US" dirty="0"/>
              <a:t> that simply all you to get and set values?</a:t>
            </a:r>
          </a:p>
        </p:txBody>
      </p:sp>
      <p:pic>
        <p:nvPicPr>
          <p:cNvPr id="3074" name="Picture 2" descr="https://lh6.googleusercontent.com/aXiyBHn_4okXRPbLGaBD02Z7fyFLhPMyrqUp5ShNEITMVVgU1ZvK3bTQKVog9-Cr5yjtIrQWyYxbzZe-qoOxW9iNkCggCH2Awm5EUYBpnkT8SkxogqINOtinMXIFt8gpkkpnF-7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677670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98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Rule of Thumb - Avoid Data Classes!</a:t>
            </a:r>
          </a:p>
        </p:txBody>
      </p:sp>
      <p:sp>
        <p:nvSpPr>
          <p:cNvPr id="3" name="Content Placeholder 2"/>
          <p:cNvSpPr>
            <a:spLocks noGrp="1"/>
          </p:cNvSpPr>
          <p:nvPr>
            <p:ph idx="1"/>
          </p:nvPr>
        </p:nvSpPr>
        <p:spPr>
          <a:xfrm>
            <a:off x="457200" y="1828800"/>
            <a:ext cx="8229600" cy="4525963"/>
          </a:xfrm>
        </p:spPr>
        <p:txBody>
          <a:bodyPr>
            <a:normAutofit fontScale="92500" lnSpcReduction="10000"/>
          </a:bodyPr>
          <a:lstStyle/>
          <a:p>
            <a:r>
              <a:rPr lang="en-US" dirty="0"/>
              <a:t>A data class is a class that just contains getters and setters</a:t>
            </a:r>
          </a:p>
          <a:p>
            <a:r>
              <a:rPr lang="en-US" dirty="0"/>
              <a:t>Often, we think of Data Classes as violating a principle of OOD called </a:t>
            </a:r>
            <a:r>
              <a:rPr lang="en-US" b="1" i="1" dirty="0"/>
              <a:t>encapsulation</a:t>
            </a:r>
            <a:r>
              <a:rPr lang="en-US" dirty="0"/>
              <a:t> because they aren’t in control of their own data – they are just dumb repositories for other classes to use </a:t>
            </a:r>
            <a:br>
              <a:rPr lang="en-US" dirty="0"/>
            </a:br>
            <a:r>
              <a:rPr lang="en-US" sz="1900" dirty="0"/>
              <a:t>("dumb" means few methods, e.g., just a </a:t>
            </a:r>
            <a:r>
              <a:rPr lang="en-US" sz="1900" i="1" dirty="0"/>
              <a:t>getters </a:t>
            </a:r>
            <a:r>
              <a:rPr lang="en-US" sz="1900" dirty="0"/>
              <a:t>and</a:t>
            </a:r>
            <a:r>
              <a:rPr lang="en-US" sz="1900" i="1" dirty="0"/>
              <a:t> setters</a:t>
            </a:r>
            <a:r>
              <a:rPr lang="en-US" sz="1900" dirty="0"/>
              <a:t>)</a:t>
            </a:r>
          </a:p>
          <a:p>
            <a:r>
              <a:rPr lang="en-US" dirty="0"/>
              <a:t>Usually, you can improve a data class by finding functionality to add to them by creating a method that implements that functionality</a:t>
            </a:r>
          </a:p>
        </p:txBody>
      </p:sp>
    </p:spTree>
    <p:extLst>
      <p:ext uri="{BB962C8B-B14F-4D97-AF65-F5344CB8AC3E}">
        <p14:creationId xmlns:p14="http://schemas.microsoft.com/office/powerpoint/2010/main" val="1304145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33547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Arial"/>
              </a:rPr>
              <a:t>Constellation Problem</a:t>
            </a:r>
            <a:r>
              <a:rPr lang="en-US" sz="2000" dirty="0">
                <a:cs typeface="Arial"/>
              </a:rPr>
              <a:t>: A particular program is designed to load constellations from datafiles and draw them on the screen.  The datafiles includes include details about star location size and color as well as which stars ought to be connected to draw the constellation.  Depending on the star data, each star should be drawn differently (e.g., right size, right color). </a:t>
            </a:r>
          </a:p>
          <a:p>
            <a:endParaRPr lang="en-US" sz="1100" dirty="0">
              <a:latin typeface="Arial"/>
              <a:cs typeface="Arial"/>
            </a:endParaRPr>
          </a:p>
          <a:p>
            <a:endParaRPr lang="en-US" sz="1100" dirty="0">
              <a:latin typeface="Arial"/>
              <a:cs typeface="Arial"/>
            </a:endParaRPr>
          </a:p>
          <a:p>
            <a:r>
              <a:rPr lang="en-US" b="1" dirty="0"/>
              <a:t>To Do #1 </a:t>
            </a:r>
            <a:r>
              <a:rPr lang="en-US" dirty="0"/>
              <a:t>Identify all the </a:t>
            </a:r>
            <a:r>
              <a:rPr lang="en-US" i="1" dirty="0"/>
              <a:t>primary nouns</a:t>
            </a:r>
            <a:endParaRPr lang="en-US" dirty="0"/>
          </a:p>
          <a:p>
            <a:r>
              <a:rPr lang="en-US" b="1" dirty="0"/>
              <a:t>To Do #2 </a:t>
            </a:r>
            <a:r>
              <a:rPr lang="en-US" dirty="0"/>
              <a:t>Write down the primary nouns associated </a:t>
            </a:r>
            <a:r>
              <a:rPr lang="en-US" i="1" dirty="0"/>
              <a:t>other nouns</a:t>
            </a:r>
            <a:endParaRPr lang="en-US" dirty="0"/>
          </a:p>
          <a:p>
            <a:r>
              <a:rPr lang="en-US" b="1" dirty="0"/>
              <a:t>To Do #3 </a:t>
            </a:r>
            <a:r>
              <a:rPr lang="en-US" dirty="0"/>
              <a:t>Identify all the </a:t>
            </a:r>
            <a:r>
              <a:rPr lang="en-US" i="1" dirty="0"/>
              <a:t>verbs</a:t>
            </a:r>
            <a:endParaRPr lang="en-US" dirty="0"/>
          </a:p>
          <a:p>
            <a:r>
              <a:rPr lang="en-US" b="1" dirty="0"/>
              <a:t>To Do #4 </a:t>
            </a:r>
            <a:r>
              <a:rPr lang="en-US" dirty="0"/>
              <a:t>Identify which primary nouns are worked on by the verbs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04269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a:bodyPr>
          <a:lstStyle/>
          <a:p>
            <a:pPr marL="0" indent="0">
              <a:buNone/>
            </a:pPr>
            <a:r>
              <a:rPr lang="en-US" dirty="0"/>
              <a:t>Explain the problem with the given solution and then propose a UML solution of your own. </a:t>
            </a:r>
          </a:p>
        </p:txBody>
      </p:sp>
      <p:pic>
        <p:nvPicPr>
          <p:cNvPr id="1026"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71182"/>
            <a:ext cx="8686800" cy="246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5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733800"/>
            <a:ext cx="8153400" cy="830997"/>
          </a:xfrm>
          <a:prstGeom prst="rect">
            <a:avLst/>
          </a:prstGeom>
          <a:noFill/>
        </p:spPr>
        <p:txBody>
          <a:bodyPr wrap="square" rtlCol="0">
            <a:spAutoFit/>
          </a:bodyPr>
          <a:lstStyle/>
          <a:p>
            <a:r>
              <a:rPr lang="en-US" sz="2400" dirty="0"/>
              <a:t>3a.  Constellation does everything (except maybe the parsing done by main).</a:t>
            </a:r>
          </a:p>
        </p:txBody>
      </p:sp>
    </p:spTree>
    <p:extLst>
      <p:ext uri="{BB962C8B-B14F-4D97-AF65-F5344CB8AC3E}">
        <p14:creationId xmlns:p14="http://schemas.microsoft.com/office/powerpoint/2010/main" val="388308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solution</a:t>
            </a:r>
          </a:p>
        </p:txBody>
      </p:sp>
      <p:pic>
        <p:nvPicPr>
          <p:cNvPr id="2052" name="Picture 4" descr="https://lh4.googleusercontent.com/Qz2yYBmRP8nAkZlfTMNL-3QNWzx3VQ5yAsrhp_85t2EombQZ05RLUVHy58QJb6_jouvQpirIl-10vtsklw9fvYIWAuJlIOooJ729ZwOOutQfS4s_9Ceu9o_L8CzLFvkPaF1JQrR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9" y="1417638"/>
            <a:ext cx="8095891" cy="4100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8509" y="3581400"/>
            <a:ext cx="5276491" cy="2246769"/>
          </a:xfrm>
          <a:prstGeom prst="rect">
            <a:avLst/>
          </a:prstGeom>
          <a:noFill/>
        </p:spPr>
        <p:txBody>
          <a:bodyPr wrap="square" rtlCol="0">
            <a:spAutoFit/>
          </a:bodyPr>
          <a:lstStyle/>
          <a:p>
            <a:pPr marL="457200" indent="-457200">
              <a:buFont typeface="Arial" panose="020B0604020202020204" pitchFamily="34" charset="0"/>
              <a:buChar char="•"/>
            </a:pPr>
            <a:r>
              <a:rPr lang="en-US" sz="2800"/>
              <a:t>Often times you need to find and extract a new class when things get complex.</a:t>
            </a:r>
          </a:p>
          <a:p>
            <a:pPr marL="457200" indent="-457200">
              <a:buFont typeface="Arial" panose="020B0604020202020204" pitchFamily="34" charset="0"/>
              <a:buChar char="•"/>
            </a:pPr>
            <a:r>
              <a:rPr lang="en-US" sz="2800"/>
              <a:t>Here, Star class was extracted from original Constellation class</a:t>
            </a:r>
          </a:p>
        </p:txBody>
      </p:sp>
    </p:spTree>
    <p:extLst>
      <p:ext uri="{BB962C8B-B14F-4D97-AF65-F5344CB8AC3E}">
        <p14:creationId xmlns:p14="http://schemas.microsoft.com/office/powerpoint/2010/main" val="62964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normAutofit/>
          </a:bodyPr>
          <a:lstStyle/>
          <a:p>
            <a:r>
              <a:rPr lang="en-US" dirty="0"/>
              <a:t>Exam review</a:t>
            </a:r>
          </a:p>
          <a:p>
            <a:r>
              <a:rPr lang="en-US" dirty="0"/>
              <a:t>Collect homework and go over solutions</a:t>
            </a:r>
          </a:p>
          <a:p>
            <a:r>
              <a:rPr lang="en-US" dirty="0"/>
              <a:t>How to submit your ImplementingDesign1</a:t>
            </a:r>
          </a:p>
          <a:p>
            <a:r>
              <a:rPr lang="en-US" dirty="0"/>
              <a:t>Focus on more OO Design principles:</a:t>
            </a:r>
          </a:p>
          <a:p>
            <a:pPr lvl="1"/>
            <a:r>
              <a:rPr lang="en-US" b="1" dirty="0"/>
              <a:t>Spread</a:t>
            </a:r>
            <a:r>
              <a:rPr lang="en-US" dirty="0"/>
              <a:t> functionality throughout the system</a:t>
            </a:r>
          </a:p>
          <a:p>
            <a:pPr lvl="1"/>
            <a:r>
              <a:rPr lang="en-US" dirty="0"/>
              <a:t>Encapsulation</a:t>
            </a:r>
          </a:p>
          <a:p>
            <a:r>
              <a:rPr lang="en-US" dirty="0"/>
              <a:t>Return Exam1 at the end</a:t>
            </a:r>
          </a:p>
        </p:txBody>
      </p:sp>
    </p:spTree>
    <p:extLst>
      <p:ext uri="{BB962C8B-B14F-4D97-AF65-F5344CB8AC3E}">
        <p14:creationId xmlns:p14="http://schemas.microsoft.com/office/powerpoint/2010/main" val="4131208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t>
            </a:r>
          </a:p>
        </p:txBody>
      </p:sp>
      <p:sp>
        <p:nvSpPr>
          <p:cNvPr id="3" name="Content Placeholder 2"/>
          <p:cNvSpPr>
            <a:spLocks noGrp="1"/>
          </p:cNvSpPr>
          <p:nvPr>
            <p:ph idx="1"/>
          </p:nvPr>
        </p:nvSpPr>
        <p:spPr/>
        <p:txBody>
          <a:bodyPr/>
          <a:lstStyle/>
          <a:p>
            <a:r>
              <a:rPr lang="en-US" dirty="0"/>
              <a:t>Try to design UML for the following scenario</a:t>
            </a:r>
          </a:p>
        </p:txBody>
      </p:sp>
    </p:spTree>
    <p:extLst>
      <p:ext uri="{BB962C8B-B14F-4D97-AF65-F5344CB8AC3E}">
        <p14:creationId xmlns:p14="http://schemas.microsoft.com/office/powerpoint/2010/main" val="85077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53399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Arial"/>
              </a:rPr>
              <a:t>Car Rental Problem</a:t>
            </a:r>
            <a:r>
              <a:rPr lang="en-US" sz="2000" dirty="0">
                <a:cs typeface="Arial"/>
              </a:rPr>
              <a:t>: A rental company has many vehicles that it rents. Vehicles have a year, make, and model and a stock photo advertising the vehicle on file. There are multiple vehicles that are the same year, make, model. </a:t>
            </a:r>
          </a:p>
          <a:p>
            <a:endParaRPr lang="en-US" sz="2000" dirty="0">
              <a:cs typeface="Arial"/>
            </a:endParaRPr>
          </a:p>
          <a:p>
            <a:r>
              <a:rPr lang="en-US" sz="2000" dirty="0">
                <a:cs typeface="Arial"/>
              </a:rPr>
              <a:t>However, additional information on the specific physical vehicles is also required. For instance, each physical vehicle has a VIN (vehicle identification number unique to each), a description of any damage to it, and the driver’s license numbers of everyone who has rented it. </a:t>
            </a:r>
          </a:p>
          <a:p>
            <a:endParaRPr lang="en-US" sz="2000" dirty="0">
              <a:cs typeface="Arial"/>
            </a:endParaRPr>
          </a:p>
          <a:p>
            <a:r>
              <a:rPr lang="en-US" sz="2000" dirty="0">
                <a:cs typeface="Arial"/>
              </a:rPr>
              <a:t>The company also needs to be able to print out the damage report of a vehicle given a VIN. The company also must print out an advertisement using the stock photo for a given year, make, and model.</a:t>
            </a:r>
            <a:endParaRPr lang="en-US" sz="1100" dirty="0">
              <a:latin typeface="Arial"/>
              <a:cs typeface="Arial"/>
            </a:endParaRPr>
          </a:p>
          <a:p>
            <a:endParaRPr lang="en-US" sz="1100" dirty="0">
              <a:latin typeface="Arial"/>
              <a:cs typeface="Arial"/>
            </a:endParaRPr>
          </a:p>
          <a:p>
            <a:r>
              <a:rPr lang="en-US" b="1" dirty="0"/>
              <a:t>To Do #1 </a:t>
            </a:r>
            <a:r>
              <a:rPr lang="en-US" dirty="0"/>
              <a:t>Identify all the </a:t>
            </a:r>
            <a:r>
              <a:rPr lang="en-US" i="1" dirty="0"/>
              <a:t>primary nouns</a:t>
            </a:r>
            <a:endParaRPr lang="en-US" dirty="0"/>
          </a:p>
          <a:p>
            <a:r>
              <a:rPr lang="en-US" b="1" dirty="0"/>
              <a:t>To Do #2 </a:t>
            </a:r>
            <a:r>
              <a:rPr lang="en-US" dirty="0"/>
              <a:t>Write down the primary nouns associated </a:t>
            </a:r>
            <a:r>
              <a:rPr lang="en-US" i="1" dirty="0"/>
              <a:t>other nouns</a:t>
            </a:r>
            <a:endParaRPr lang="en-US" dirty="0"/>
          </a:p>
          <a:p>
            <a:r>
              <a:rPr lang="en-US" b="1" dirty="0"/>
              <a:t>To Do #3 </a:t>
            </a:r>
            <a:r>
              <a:rPr lang="en-US" dirty="0"/>
              <a:t>Identify all the </a:t>
            </a:r>
            <a:r>
              <a:rPr lang="en-US" i="1" dirty="0"/>
              <a:t>verbs</a:t>
            </a:r>
            <a:endParaRPr lang="en-US" dirty="0"/>
          </a:p>
          <a:p>
            <a:r>
              <a:rPr lang="en-US" b="1" dirty="0"/>
              <a:t>To Do #4 </a:t>
            </a:r>
            <a:r>
              <a:rPr lang="en-US" dirty="0"/>
              <a:t>Identify which primary nouns are worked on by the verbs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903351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Operable but poor solution</a:t>
            </a:r>
          </a:p>
        </p:txBody>
      </p:sp>
      <p:sp>
        <p:nvSpPr>
          <p:cNvPr id="3" name="Content Placeholder 2"/>
          <p:cNvSpPr>
            <a:spLocks noGrp="1"/>
          </p:cNvSpPr>
          <p:nvPr>
            <p:ph idx="1"/>
          </p:nvPr>
        </p:nvSpPr>
        <p:spPr>
          <a:xfrm>
            <a:off x="457200" y="3763962"/>
            <a:ext cx="8229600" cy="2362201"/>
          </a:xfrm>
        </p:spPr>
        <p:txBody>
          <a:bodyPr/>
          <a:lstStyle/>
          <a:p>
            <a:r>
              <a:rPr lang="en-US" dirty="0"/>
              <a:t>What is wrong?</a:t>
            </a:r>
          </a:p>
        </p:txBody>
      </p:sp>
      <p:sp>
        <p:nvSpPr>
          <p:cNvPr id="5" name="Rounded Rectangle 4"/>
          <p:cNvSpPr/>
          <p:nvPr/>
        </p:nvSpPr>
        <p:spPr>
          <a:xfrm>
            <a:off x="1828800" y="497277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pic>
        <p:nvPicPr>
          <p:cNvPr id="1028"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8" y="1196211"/>
            <a:ext cx="9109841" cy="265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810000"/>
            <a:ext cx="8229600" cy="2316163"/>
          </a:xfrm>
        </p:spPr>
        <p:txBody>
          <a:bodyPr>
            <a:normAutofit fontScale="92500" lnSpcReduction="10000"/>
          </a:bodyPr>
          <a:lstStyle/>
          <a:p>
            <a:r>
              <a:rPr lang="en-US" dirty="0"/>
              <a:t>There are two different things:</a:t>
            </a:r>
          </a:p>
          <a:p>
            <a:pPr lvl="1"/>
            <a:r>
              <a:rPr lang="en-US" dirty="0"/>
              <a:t>Actual physical vehicle</a:t>
            </a:r>
          </a:p>
          <a:p>
            <a:pPr lvl="1"/>
            <a:r>
              <a:rPr lang="en-US" dirty="0"/>
              <a:t>Records of specific vehicles</a:t>
            </a:r>
          </a:p>
          <a:p>
            <a:r>
              <a:rPr lang="en-US" dirty="0"/>
              <a:t>Class has own behaviors (reports)</a:t>
            </a:r>
          </a:p>
          <a:p>
            <a:pPr lvl="1"/>
            <a:r>
              <a:rPr lang="en-US" dirty="0"/>
              <a:t>Used for specific purposes, specific data</a:t>
            </a:r>
          </a:p>
        </p:txBody>
      </p:sp>
      <p:pic>
        <p:nvPicPr>
          <p:cNvPr id="2052"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5" y="1417638"/>
            <a:ext cx="9109841" cy="210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36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spread</a:t>
            </a:r>
            <a:r>
              <a:rPr lang="en-US" sz="2400" dirty="0"/>
              <a:t> throughout the system</a:t>
            </a:r>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solidFill>
                  <a:srgbClr val="FF0000"/>
                </a:solidFill>
              </a:rPr>
              <a:t>Each class should have a single responsibility it accomplishes</a:t>
            </a:r>
          </a:p>
          <a:p>
            <a:pPr marL="342900" lvl="1" indent="0" fontAlgn="base">
              <a:buNone/>
            </a:pPr>
            <a:endParaRPr lang="en-US" dirty="0">
              <a:solidFill>
                <a:srgbClr val="FF0000"/>
              </a:solidFill>
            </a:endParaRPr>
          </a:p>
        </p:txBody>
      </p:sp>
      <p:pic>
        <p:nvPicPr>
          <p:cNvPr id="6"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6" y="3863181"/>
            <a:ext cx="9109841" cy="210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719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Makes your program easier to understand by</a:t>
            </a:r>
          </a:p>
          <a:p>
            <a:pPr lvl="1"/>
            <a:r>
              <a:rPr lang="en-US" dirty="0"/>
              <a:t>Grouping related stuff together (i.e., capsule)</a:t>
            </a:r>
          </a:p>
          <a:p>
            <a:pPr lvl="1"/>
            <a:r>
              <a:rPr lang="en-US" dirty="0"/>
              <a:t>Each class has ONE JOB!</a:t>
            </a:r>
          </a:p>
          <a:p>
            <a:pPr lvl="1"/>
            <a:endParaRPr lang="en-US" sz="2800" dirty="0"/>
          </a:p>
          <a:p>
            <a:r>
              <a:rPr lang="en-US" sz="2800" dirty="0"/>
              <a:t>Rather than passing around data, pass around object instances (created from a class) that:</a:t>
            </a:r>
          </a:p>
          <a:p>
            <a:pPr lvl="1"/>
            <a:r>
              <a:rPr lang="en-US" sz="2400" dirty="0"/>
              <a:t>Provide a powerful set of methods that work on the data stored inside the object</a:t>
            </a:r>
          </a:p>
          <a:p>
            <a:pPr lvl="1"/>
            <a:r>
              <a:rPr lang="en-US" sz="2400" dirty="0"/>
              <a:t>These methods protect the </a:t>
            </a:r>
            <a:r>
              <a:rPr lang="en-US" sz="2400" i="1" dirty="0"/>
              <a:t>private</a:t>
            </a:r>
            <a:r>
              <a:rPr lang="en-US" sz="2400" dirty="0"/>
              <a:t> data stored inside the object from being used incorrectly</a:t>
            </a:r>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Q2</a:t>
            </a:r>
          </a:p>
        </p:txBody>
      </p:sp>
      <p:sp>
        <p:nvSpPr>
          <p:cNvPr id="6" name="Title 1"/>
          <p:cNvSpPr>
            <a:spLocks noGrp="1"/>
          </p:cNvSpPr>
          <p:nvPr>
            <p:ph type="title"/>
          </p:nvPr>
        </p:nvSpPr>
        <p:spPr>
          <a:xfrm>
            <a:off x="457200" y="274638"/>
            <a:ext cx="8229600" cy="1143000"/>
          </a:xfrm>
        </p:spPr>
        <p:txBody>
          <a:bodyPr>
            <a:normAutofit fontScale="90000"/>
          </a:bodyPr>
          <a:lstStyle/>
          <a:p>
            <a:r>
              <a:rPr lang="en-US"/>
              <a:t>Object-Oriented Design Term:</a:t>
            </a:r>
            <a:br>
              <a:rPr lang="en-US"/>
            </a:br>
            <a:r>
              <a:rPr lang="en-US"/>
              <a:t>Encapsulation</a:t>
            </a:r>
          </a:p>
        </p:txBody>
      </p:sp>
    </p:spTree>
    <p:extLst>
      <p:ext uri="{BB962C8B-B14F-4D97-AF65-F5344CB8AC3E}">
        <p14:creationId xmlns:p14="http://schemas.microsoft.com/office/powerpoint/2010/main" val="4083557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Design Term:</a:t>
            </a:r>
            <a:br>
              <a:rPr lang="en-US" dirty="0"/>
            </a:br>
            <a:r>
              <a:rPr lang="en-US" dirty="0"/>
              <a:t>Encapsulation</a:t>
            </a:r>
          </a:p>
        </p:txBody>
      </p:sp>
      <p:sp>
        <p:nvSpPr>
          <p:cNvPr id="3" name="Content Placeholder 2"/>
          <p:cNvSpPr>
            <a:spLocks noGrp="1"/>
          </p:cNvSpPr>
          <p:nvPr>
            <p:ph idx="1"/>
          </p:nvPr>
        </p:nvSpPr>
        <p:spPr/>
        <p:txBody>
          <a:bodyPr/>
          <a:lstStyle/>
          <a:p>
            <a:r>
              <a:rPr lang="en-US" dirty="0"/>
              <a:t>Makes your program easier to understand by…</a:t>
            </a:r>
          </a:p>
          <a:p>
            <a:pPr lvl="1"/>
            <a:r>
              <a:rPr lang="en-US" dirty="0"/>
              <a:t>Saving you from having to think about how complicated things might be</a:t>
            </a:r>
          </a:p>
          <a:p>
            <a:pPr lvl="1"/>
            <a:r>
              <a:rPr lang="en-US" dirty="0"/>
              <a:t>Puts everything you need in one place</a:t>
            </a:r>
          </a:p>
        </p:txBody>
      </p:sp>
      <p:sp>
        <p:nvSpPr>
          <p:cNvPr id="4" name="AutoShape 2"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0" y="-1690688"/>
            <a:ext cx="4714875" cy="353377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152400" y="-1538288"/>
            <a:ext cx="4714875" cy="353377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Right Arrow 5"/>
          <p:cNvSpPr/>
          <p:nvPr/>
        </p:nvSpPr>
        <p:spPr>
          <a:xfrm>
            <a:off x="202816" y="3657600"/>
            <a:ext cx="4064384"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put and get in </a:t>
            </a:r>
            <a:r>
              <a:rPr lang="en-US" dirty="0" err="1"/>
              <a:t>HashMap</a:t>
            </a:r>
            <a:endParaRPr lang="en-US" dirty="0"/>
          </a:p>
        </p:txBody>
      </p:sp>
      <p:sp>
        <p:nvSpPr>
          <p:cNvPr id="7" name="Right Arrow 6"/>
          <p:cNvSpPr/>
          <p:nvPr/>
        </p:nvSpPr>
        <p:spPr>
          <a:xfrm>
            <a:off x="838200" y="4724400"/>
            <a:ext cx="3988184"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Implementing </a:t>
            </a:r>
            <a:r>
              <a:rPr lang="en-US" dirty="0" err="1"/>
              <a:t>HashMap</a:t>
            </a:r>
            <a:endParaRPr lang="en-US" dirty="0"/>
          </a:p>
        </p:txBody>
      </p:sp>
    </p:spTree>
    <p:extLst>
      <p:ext uri="{BB962C8B-B14F-4D97-AF65-F5344CB8AC3E}">
        <p14:creationId xmlns:p14="http://schemas.microsoft.com/office/powerpoint/2010/main" val="261172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Object-Oriented Design Term:</a:t>
            </a:r>
            <a:br>
              <a:rPr lang="en-US"/>
            </a:br>
            <a:r>
              <a:rPr lang="en-US"/>
              <a:t>Encapsulation</a:t>
            </a:r>
          </a:p>
        </p:txBody>
      </p:sp>
      <p:sp>
        <p:nvSpPr>
          <p:cNvPr id="3" name="Content Placeholder 2"/>
          <p:cNvSpPr>
            <a:spLocks noGrp="1"/>
          </p:cNvSpPr>
          <p:nvPr>
            <p:ph idx="1"/>
          </p:nvPr>
        </p:nvSpPr>
        <p:spPr/>
        <p:txBody>
          <a:bodyPr/>
          <a:lstStyle/>
          <a:p>
            <a:r>
              <a:rPr lang="en-US"/>
              <a:t>Makes your program easier to understand by…</a:t>
            </a:r>
          </a:p>
          <a:p>
            <a:pPr lvl="1"/>
            <a:r>
              <a:rPr lang="en-US"/>
              <a:t>Saving the client of the object from having to think about how the class works</a:t>
            </a:r>
          </a:p>
          <a:p>
            <a:pPr lvl="1"/>
            <a:r>
              <a:rPr lang="en-US"/>
              <a:t>Puts everything you need in one place</a:t>
            </a:r>
          </a:p>
        </p:txBody>
      </p:sp>
      <p:sp>
        <p:nvSpPr>
          <p:cNvPr id="4" name="AutoShape 2"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0" y="-1690688"/>
            <a:ext cx="4714875" cy="353377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152400" y="-1538288"/>
            <a:ext cx="4714875" cy="353377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ight Arrow 5"/>
          <p:cNvSpPr/>
          <p:nvPr/>
        </p:nvSpPr>
        <p:spPr>
          <a:xfrm>
            <a:off x="202816" y="3657600"/>
            <a:ext cx="4064384"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Using </a:t>
            </a:r>
            <a:r>
              <a:rPr lang="en-US" i="1"/>
              <a:t>put</a:t>
            </a:r>
            <a:r>
              <a:rPr lang="en-US"/>
              <a:t> and </a:t>
            </a:r>
            <a:r>
              <a:rPr lang="en-US" i="1"/>
              <a:t>get</a:t>
            </a:r>
            <a:r>
              <a:rPr lang="en-US"/>
              <a:t> in </a:t>
            </a:r>
            <a:r>
              <a:rPr lang="en-US" err="1"/>
              <a:t>HashMap</a:t>
            </a:r>
            <a:endParaRPr lang="en-US"/>
          </a:p>
        </p:txBody>
      </p:sp>
      <p:sp>
        <p:nvSpPr>
          <p:cNvPr id="7" name="Right Arrow 6"/>
          <p:cNvSpPr/>
          <p:nvPr/>
        </p:nvSpPr>
        <p:spPr>
          <a:xfrm>
            <a:off x="838200" y="4724400"/>
            <a:ext cx="3988184"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Implementing </a:t>
            </a:r>
            <a:r>
              <a:rPr lang="en-US" err="1"/>
              <a:t>HashMap</a:t>
            </a:r>
            <a:endParaRPr lang="en-US"/>
          </a:p>
        </p:txBody>
      </p:sp>
    </p:spTree>
    <p:extLst>
      <p:ext uri="{BB962C8B-B14F-4D97-AF65-F5344CB8AC3E}">
        <p14:creationId xmlns:p14="http://schemas.microsoft.com/office/powerpoint/2010/main" val="408732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bg1"/>
            </a:solidFill>
          </a:ln>
        </p:spPr>
        <p:txBody>
          <a:bodyPr>
            <a:normAutofit/>
          </a:bodyPr>
          <a:lstStyle/>
          <a:p>
            <a:r>
              <a:rPr lang="en-US" sz="2800"/>
              <a:t>Makes your program easier to change by…</a:t>
            </a:r>
          </a:p>
          <a:p>
            <a:pPr lvl="1"/>
            <a:r>
              <a:rPr lang="en-US"/>
              <a:t>Allowing the class implementer to </a:t>
            </a:r>
            <a:r>
              <a:rPr lang="en-US">
                <a:ln w="22225">
                  <a:solidFill>
                    <a:schemeClr val="accent2"/>
                  </a:solidFill>
                  <a:prstDash val="solid"/>
                </a:ln>
                <a:solidFill>
                  <a:srgbClr val="FF0000"/>
                </a:solidFill>
              </a:rPr>
              <a:t>change</a:t>
            </a:r>
            <a:r>
              <a:rPr lang="en-US" b="1">
                <a:ln w="22225">
                  <a:solidFill>
                    <a:schemeClr val="accent2"/>
                  </a:solidFill>
                  <a:prstDash val="solid"/>
                </a:ln>
                <a:solidFill>
                  <a:schemeClr val="accent2">
                    <a:lumMod val="40000"/>
                    <a:lumOff val="60000"/>
                  </a:schemeClr>
                </a:solidFill>
              </a:rPr>
              <a:t> </a:t>
            </a:r>
            <a:r>
              <a:rPr lang="en-US"/>
              <a:t>how data internal to the class is represented</a:t>
            </a:r>
          </a:p>
          <a:p>
            <a:pPr lvl="1"/>
            <a:r>
              <a:rPr lang="en-US"/>
              <a:t>But for the client, usage</a:t>
            </a:r>
            <a:r>
              <a:rPr lang="en-US">
                <a:ln w="22225">
                  <a:solidFill>
                    <a:schemeClr val="accent2"/>
                  </a:solidFill>
                  <a:prstDash val="solid"/>
                </a:ln>
                <a:solidFill>
                  <a:schemeClr val="accent2">
                    <a:lumMod val="40000"/>
                    <a:lumOff val="60000"/>
                  </a:schemeClr>
                </a:solidFill>
              </a:rPr>
              <a:t> </a:t>
            </a:r>
            <a:r>
              <a:rPr lang="en-US" b="1" u="sng">
                <a:solidFill>
                  <a:schemeClr val="accent3">
                    <a:lumMod val="75000"/>
                  </a:schemeClr>
                </a:solidFill>
              </a:rPr>
              <a:t>stays the same</a:t>
            </a:r>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Q3</a:t>
            </a:r>
          </a:p>
        </p:txBody>
      </p:sp>
      <p:sp>
        <p:nvSpPr>
          <p:cNvPr id="7" name="Title 1"/>
          <p:cNvSpPr>
            <a:spLocks noGrp="1"/>
          </p:cNvSpPr>
          <p:nvPr>
            <p:ph type="title"/>
          </p:nvPr>
        </p:nvSpPr>
        <p:spPr>
          <a:xfrm>
            <a:off x="457200" y="274638"/>
            <a:ext cx="8229600" cy="1143000"/>
          </a:xfrm>
        </p:spPr>
        <p:txBody>
          <a:bodyPr>
            <a:normAutofit fontScale="90000"/>
          </a:bodyPr>
          <a:lstStyle/>
          <a:p>
            <a:r>
              <a:rPr lang="en-US"/>
              <a:t>Object-Oriented Design Term:</a:t>
            </a:r>
            <a:br>
              <a:rPr lang="en-US"/>
            </a:br>
            <a:r>
              <a:rPr lang="en-US"/>
              <a:t>Encapsulation</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Curved Right Arrow 10"/>
          <p:cNvSpPr/>
          <p:nvPr/>
        </p:nvSpPr>
        <p:spPr>
          <a:xfrm>
            <a:off x="4267200" y="4936067"/>
            <a:ext cx="990600" cy="154093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rot="10800000">
            <a:off x="6172200" y="4778183"/>
            <a:ext cx="990600" cy="154093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Right Arrow 12"/>
          <p:cNvSpPr/>
          <p:nvPr/>
        </p:nvSpPr>
        <p:spPr>
          <a:xfrm>
            <a:off x="202816" y="3657600"/>
            <a:ext cx="4064384" cy="99060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STILL</a:t>
            </a:r>
            <a:r>
              <a:rPr lang="en-US"/>
              <a:t> Using put and get in </a:t>
            </a:r>
            <a:r>
              <a:rPr lang="en-US" err="1"/>
              <a:t>HashMap</a:t>
            </a:r>
            <a:endParaRPr lang="en-US"/>
          </a:p>
        </p:txBody>
      </p:sp>
      <p:sp>
        <p:nvSpPr>
          <p:cNvPr id="14" name="Rectangle 13"/>
          <p:cNvSpPr/>
          <p:nvPr/>
        </p:nvSpPr>
        <p:spPr>
          <a:xfrm>
            <a:off x="4479635" y="2967335"/>
            <a:ext cx="18473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5400" b="1" cap="none" spc="0">
              <a:ln/>
              <a:solidFill>
                <a:schemeClr val="accent3"/>
              </a:solidFill>
              <a:effectLst/>
            </a:endParaRPr>
          </a:p>
        </p:txBody>
      </p:sp>
    </p:spTree>
    <p:extLst>
      <p:ext uri="{BB962C8B-B14F-4D97-AF65-F5344CB8AC3E}">
        <p14:creationId xmlns:p14="http://schemas.microsoft.com/office/powerpoint/2010/main" val="234227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Turning in UML for ImplementingDesign1</a:t>
            </a:r>
          </a:p>
        </p:txBody>
      </p:sp>
      <p:sp>
        <p:nvSpPr>
          <p:cNvPr id="3" name="Content Placeholder 2"/>
          <p:cNvSpPr>
            <a:spLocks noGrp="1"/>
          </p:cNvSpPr>
          <p:nvPr>
            <p:ph idx="1"/>
          </p:nvPr>
        </p:nvSpPr>
        <p:spPr/>
        <p:txBody>
          <a:bodyPr>
            <a:normAutofit/>
          </a:bodyPr>
          <a:lstStyle/>
          <a:p>
            <a:r>
              <a:rPr lang="en-US" dirty="0"/>
              <a:t>We have shown you a solution, but we want you to learn how to use tools to generate them</a:t>
            </a:r>
          </a:p>
          <a:p>
            <a:r>
              <a:rPr lang="en-US" dirty="0">
                <a:hlinkClick r:id="rId3"/>
              </a:rPr>
              <a:t>http://www.plantuml.com/plantuml</a:t>
            </a:r>
            <a:r>
              <a:rPr lang="en-US" dirty="0"/>
              <a:t> </a:t>
            </a:r>
          </a:p>
          <a:p>
            <a:pPr lvl="1"/>
            <a:r>
              <a:rPr lang="en-US" dirty="0"/>
              <a:t>Free web generator</a:t>
            </a:r>
          </a:p>
          <a:p>
            <a:pPr lvl="1"/>
            <a:r>
              <a:rPr lang="en-US" dirty="0"/>
              <a:t>Integration with Google Docs</a:t>
            </a:r>
          </a:p>
          <a:p>
            <a:r>
              <a:rPr lang="en-US" dirty="0">
                <a:hlinkClick r:id="rId4"/>
              </a:rPr>
              <a:t>http://www.umlet.com/</a:t>
            </a:r>
            <a:endParaRPr lang="en-US" dirty="0"/>
          </a:p>
          <a:p>
            <a:pPr lvl="1"/>
            <a:r>
              <a:rPr lang="en-US" dirty="0"/>
              <a:t>Install program (works offline)</a:t>
            </a:r>
          </a:p>
          <a:p>
            <a:pPr lvl="1"/>
            <a:endParaRPr lang="en-US" dirty="0"/>
          </a:p>
          <a:p>
            <a:endParaRPr lang="en-US" dirty="0"/>
          </a:p>
        </p:txBody>
      </p:sp>
    </p:spTree>
    <p:extLst>
      <p:ext uri="{BB962C8B-B14F-4D97-AF65-F5344CB8AC3E}">
        <p14:creationId xmlns:p14="http://schemas.microsoft.com/office/powerpoint/2010/main" val="254237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Solution</a:t>
            </a:r>
          </a:p>
        </p:txBody>
      </p:sp>
      <p:sp>
        <p:nvSpPr>
          <p:cNvPr id="3" name="Content Placeholder 2"/>
          <p:cNvSpPr>
            <a:spLocks noGrp="1"/>
          </p:cNvSpPr>
          <p:nvPr>
            <p:ph idx="1"/>
          </p:nvPr>
        </p:nvSpPr>
        <p:spPr/>
        <p:txBody>
          <a:bodyPr/>
          <a:lstStyle/>
          <a:p>
            <a:r>
              <a:rPr lang="en-US" dirty="0"/>
              <a:t>Could add getter/setter method</a:t>
            </a:r>
          </a:p>
          <a:p>
            <a:r>
              <a:rPr lang="en-US" dirty="0"/>
              <a:t>May want to add other methods</a:t>
            </a:r>
          </a:p>
        </p:txBody>
      </p:sp>
    </p:spTree>
    <p:extLst>
      <p:ext uri="{BB962C8B-B14F-4D97-AF65-F5344CB8AC3E}">
        <p14:creationId xmlns:p14="http://schemas.microsoft.com/office/powerpoint/2010/main" val="95645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505326"/>
            <a:ext cx="4448383" cy="1704473"/>
          </a:xfrm>
        </p:spPr>
        <p:txBody>
          <a:bodyPr>
            <a:normAutofit/>
          </a:bodyPr>
          <a:lstStyle/>
          <a:p>
            <a:r>
              <a:rPr lang="en-US" dirty="0" err="1"/>
              <a:t>PlantUML</a:t>
            </a:r>
            <a:br>
              <a:rPr lang="en-US" dirty="0"/>
            </a:br>
            <a:r>
              <a:rPr lang="en-US" dirty="0"/>
              <a:t>Previous Example</a:t>
            </a:r>
          </a:p>
        </p:txBody>
      </p:sp>
      <p:sp>
        <p:nvSpPr>
          <p:cNvPr id="3" name="Content Placeholder 2"/>
          <p:cNvSpPr>
            <a:spLocks noGrp="1"/>
          </p:cNvSpPr>
          <p:nvPr>
            <p:ph idx="1"/>
          </p:nvPr>
        </p:nvSpPr>
        <p:spPr>
          <a:xfrm>
            <a:off x="155574" y="128337"/>
            <a:ext cx="6397626" cy="6653463"/>
          </a:xfrm>
        </p:spPr>
        <p:txBody>
          <a:bodyPr>
            <a:normAutofit fontScale="77500" lnSpcReduction="20000"/>
          </a:bodyPr>
          <a:lstStyle/>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startuml</a:t>
            </a:r>
            <a:endParaRPr lang="en-US" sz="2900" dirty="0">
              <a:latin typeface="Courier New" panose="02070309020205020404" pitchFamily="49" charset="0"/>
              <a:cs typeface="Courier New" panose="02070309020205020404" pitchFamily="49" charset="0"/>
            </a:endParaRPr>
          </a:p>
          <a:p>
            <a:pPr marL="0" indent="0">
              <a:buNone/>
              <a:tabLst>
                <a:tab pos="223838" algn="l"/>
                <a:tab pos="511175" algn="l"/>
                <a:tab pos="798513" algn="l"/>
              </a:tabLst>
            </a:pPr>
            <a:r>
              <a:rPr lang="en-US" sz="2900" dirty="0" err="1">
                <a:latin typeface="Courier New" panose="02070309020205020404" pitchFamily="49" charset="0"/>
                <a:cs typeface="Courier New" panose="02070309020205020404" pitchFamily="49" charset="0"/>
              </a:rPr>
              <a:t>skinparam</a:t>
            </a:r>
            <a:r>
              <a:rPr lang="en-US" sz="2900" dirty="0">
                <a:latin typeface="Courier New" panose="02070309020205020404" pitchFamily="49" charset="0"/>
                <a:cs typeface="Courier New" panose="02070309020205020404" pitchFamily="49" charset="0"/>
              </a:rPr>
              <a:t> style </a:t>
            </a:r>
            <a:r>
              <a:rPr lang="en-US" sz="2900" dirty="0" err="1">
                <a:latin typeface="Courier New" panose="02070309020205020404" pitchFamily="49" charset="0"/>
                <a:cs typeface="Courier New" panose="02070309020205020404" pitchFamily="49" charset="0"/>
              </a:rPr>
              <a:t>strictuml</a:t>
            </a:r>
            <a:endParaRPr lang="en-US" sz="2900" dirty="0">
              <a:latin typeface="Courier New" panose="02070309020205020404" pitchFamily="49" charset="0"/>
              <a:cs typeface="Courier New" panose="02070309020205020404" pitchFamily="49" charset="0"/>
            </a:endParaRP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class Main {</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Main()</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setAllBValuesTo3()</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class A{</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name</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A( name )</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setBValue</a:t>
            </a:r>
            <a:r>
              <a:rPr lang="en-US" sz="2900" dirty="0">
                <a:latin typeface="Courier New" panose="02070309020205020404" pitchFamily="49" charset="0"/>
                <a:cs typeface="Courier New" panose="02070309020205020404" pitchFamily="49" charset="0"/>
              </a:rPr>
              <a:t>( value)</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class B{</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count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B()</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setValue</a:t>
            </a:r>
            <a:r>
              <a:rPr lang="en-US" sz="2900" dirty="0">
                <a:latin typeface="Courier New" panose="02070309020205020404" pitchFamily="49" charset="0"/>
                <a:cs typeface="Courier New" panose="02070309020205020404" pitchFamily="49" charset="0"/>
              </a:rPr>
              <a:t>( value )</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Main -&gt; "*" A</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A-&gt;  B</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enduml</a:t>
            </a:r>
            <a:endParaRPr lang="en-US" sz="2900" dirty="0">
              <a:latin typeface="Courier New" panose="02070309020205020404" pitchFamily="49" charset="0"/>
              <a:cs typeface="Courier New" panose="02070309020205020404" pitchFamily="49" charset="0"/>
            </a:endParaRPr>
          </a:p>
          <a:p>
            <a:pPr marL="0" indent="0">
              <a:buNone/>
            </a:pPr>
            <a:endParaRPr lang="en-US" dirty="0"/>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050"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057400"/>
            <a:ext cx="5295413" cy="120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5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24200"/>
            <a:ext cx="6417076" cy="8777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19600" y="152400"/>
            <a:ext cx="4219783" cy="1475873"/>
          </a:xfrm>
        </p:spPr>
        <p:txBody>
          <a:bodyPr>
            <a:normAutofit/>
          </a:bodyPr>
          <a:lstStyle/>
          <a:p>
            <a:r>
              <a:rPr lang="en-US" dirty="0" err="1"/>
              <a:t>PlantUML</a:t>
            </a:r>
            <a:br>
              <a:rPr lang="en-US" dirty="0"/>
            </a:br>
            <a:r>
              <a:rPr lang="en-US" dirty="0"/>
              <a:t>adding </a:t>
            </a:r>
            <a:r>
              <a:rPr lang="en-US" dirty="0">
                <a:highlight>
                  <a:srgbClr val="FFFF00"/>
                </a:highlight>
              </a:rPr>
              <a:t>types</a:t>
            </a:r>
          </a:p>
        </p:txBody>
      </p:sp>
      <p:sp>
        <p:nvSpPr>
          <p:cNvPr id="3" name="Content Placeholder 2"/>
          <p:cNvSpPr>
            <a:spLocks noGrp="1"/>
          </p:cNvSpPr>
          <p:nvPr>
            <p:ph idx="1"/>
          </p:nvPr>
        </p:nvSpPr>
        <p:spPr>
          <a:xfrm>
            <a:off x="155574" y="128337"/>
            <a:ext cx="7312026" cy="6653463"/>
          </a:xfrm>
        </p:spPr>
        <p:txBody>
          <a:bodyPr>
            <a:normAutofit/>
          </a:bodyPr>
          <a:lstStyle/>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startuml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skinparam</a:t>
            </a:r>
            <a:r>
              <a:rPr lang="en-US" sz="1800" dirty="0">
                <a:latin typeface="Courier New" panose="02070309020205020404" pitchFamily="49" charset="0"/>
                <a:cs typeface="Courier New" panose="02070309020205020404" pitchFamily="49" charset="0"/>
              </a:rPr>
              <a:t> style </a:t>
            </a:r>
            <a:r>
              <a:rPr lang="en-US" sz="1800" dirty="0" err="1">
                <a:latin typeface="Courier New" panose="02070309020205020404" pitchFamily="49" charset="0"/>
                <a:cs typeface="Courier New" panose="02070309020205020404" pitchFamily="49" charset="0"/>
              </a:rPr>
              <a:t>strictuml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Main{</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handleRequirement1(name: </a:t>
            </a:r>
            <a:r>
              <a:rPr lang="en-US" sz="1800" dirty="0">
                <a:highlight>
                  <a:srgbClr val="FFFF00"/>
                </a:highlight>
                <a:latin typeface="Courier New" panose="02070309020205020404" pitchFamily="49" charset="0"/>
                <a:cs typeface="Courier New" panose="02070309020205020404" pitchFamily="49" charset="0"/>
              </a:rPr>
              <a:t>String</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handleRequirement2()</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instanceVarA</a:t>
            </a: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int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methodA</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ClassB</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instanceVarB</a:t>
            </a: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mapFromXtoY</a:t>
            </a: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HashMap&lt;String, String&gt;</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-&gt;"2" </a:t>
            </a:r>
            <a:r>
              <a:rPr lang="en-US" sz="1800" dirty="0" err="1">
                <a:latin typeface="Courier New" panose="02070309020205020404" pitchFamily="49" charset="0"/>
                <a:cs typeface="Courier New" panose="02070309020205020404" pitchFamily="49" charset="0"/>
              </a:rPr>
              <a:t>ClassA</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enduml</a:t>
            </a:r>
            <a:endParaRPr lang="en-US" sz="18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4921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152400"/>
            <a:ext cx="4905583" cy="1475873"/>
          </a:xfrm>
        </p:spPr>
        <p:txBody>
          <a:bodyPr>
            <a:normAutofit fontScale="90000"/>
          </a:bodyPr>
          <a:lstStyle/>
          <a:p>
            <a:r>
              <a:rPr lang="en-US" dirty="0" err="1"/>
              <a:t>PlantUML</a:t>
            </a:r>
            <a:br>
              <a:rPr lang="en-US" dirty="0"/>
            </a:br>
            <a:r>
              <a:rPr lang="en-US" dirty="0"/>
              <a:t>adding </a:t>
            </a:r>
            <a:r>
              <a:rPr lang="en-US" dirty="0">
                <a:highlight>
                  <a:srgbClr val="FFFF00"/>
                </a:highlight>
              </a:rPr>
              <a:t>private/public</a:t>
            </a:r>
          </a:p>
        </p:txBody>
      </p:sp>
      <p:sp>
        <p:nvSpPr>
          <p:cNvPr id="3" name="Content Placeholder 2"/>
          <p:cNvSpPr>
            <a:spLocks noGrp="1"/>
          </p:cNvSpPr>
          <p:nvPr>
            <p:ph idx="1"/>
          </p:nvPr>
        </p:nvSpPr>
        <p:spPr>
          <a:xfrm>
            <a:off x="155574" y="128337"/>
            <a:ext cx="7312026" cy="6653463"/>
          </a:xfrm>
        </p:spPr>
        <p:txBody>
          <a:bodyPr>
            <a:normAutofit/>
          </a:bodyPr>
          <a:lstStyle/>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startuml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skinparam</a:t>
            </a:r>
            <a:r>
              <a:rPr lang="en-US" sz="1800" dirty="0">
                <a:latin typeface="Courier New" panose="02070309020205020404" pitchFamily="49" charset="0"/>
                <a:cs typeface="Courier New" panose="02070309020205020404" pitchFamily="49" charset="0"/>
              </a:rPr>
              <a:t> style </a:t>
            </a:r>
            <a:r>
              <a:rPr lang="en-US" sz="1800" dirty="0" err="1">
                <a:latin typeface="Courier New" panose="02070309020205020404" pitchFamily="49" charset="0"/>
                <a:cs typeface="Courier New" panose="02070309020205020404" pitchFamily="49" charset="0"/>
              </a:rPr>
              <a:t>strictuml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Main{</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handleRequirement1(name: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handleRequirement2()</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instanceVarA</a:t>
            </a:r>
            <a:r>
              <a:rPr lang="en-US" sz="1800" dirty="0">
                <a:latin typeface="Courier New" panose="02070309020205020404" pitchFamily="49" charset="0"/>
                <a:cs typeface="Courier New" panose="02070309020205020404" pitchFamily="49" charset="0"/>
              </a:rPr>
              <a:t>: int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methodA</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ClassB</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instanceVarB</a:t>
            </a:r>
            <a:r>
              <a:rPr lang="en-US" sz="1800" dirty="0">
                <a:latin typeface="Courier New" panose="02070309020205020404" pitchFamily="49" charset="0"/>
                <a:cs typeface="Courier New" panose="02070309020205020404" pitchFamily="49" charset="0"/>
              </a:rPr>
              <a:t>: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methodB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mapFromXtoY</a:t>
            </a:r>
            <a:r>
              <a:rPr lang="en-US" sz="1800" dirty="0">
                <a:latin typeface="Courier New" panose="02070309020205020404" pitchFamily="49" charset="0"/>
                <a:cs typeface="Courier New" panose="02070309020205020404" pitchFamily="49" charset="0"/>
              </a:rPr>
              <a:t>: HashMap&lt;String, String&gt;)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-&gt;"2" </a:t>
            </a:r>
            <a:r>
              <a:rPr lang="en-US" sz="1800" dirty="0" err="1">
                <a:latin typeface="Courier New" panose="02070309020205020404" pitchFamily="49" charset="0"/>
                <a:cs typeface="Courier New" panose="02070309020205020404" pitchFamily="49" charset="0"/>
              </a:rPr>
              <a:t>ClassA</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enduml</a:t>
            </a:r>
            <a:endParaRPr lang="en-US" sz="18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6" name="Graphic 5">
            <a:extLst>
              <a:ext uri="{FF2B5EF4-FFF2-40B4-BE49-F238E27FC236}">
                <a16:creationId xmlns:a16="http://schemas.microsoft.com/office/drawing/2014/main" id="{335C51D4-CB3C-2742-A431-B9750C4A19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8400" y="2928392"/>
            <a:ext cx="6426200" cy="1021307"/>
          </a:xfrm>
          <a:prstGeom prst="rect">
            <a:avLst/>
          </a:prstGeom>
        </p:spPr>
      </p:pic>
    </p:spTree>
    <p:extLst>
      <p:ext uri="{BB962C8B-B14F-4D97-AF65-F5344CB8AC3E}">
        <p14:creationId xmlns:p14="http://schemas.microsoft.com/office/powerpoint/2010/main" val="70627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Layout in </a:t>
            </a:r>
            <a:r>
              <a:rPr lang="en-US" dirty="0" err="1"/>
              <a:t>PlantUML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995" y="1600200"/>
            <a:ext cx="8938005" cy="4533583"/>
          </a:xfrm>
          <a:prstGeom prst="rect">
            <a:avLst/>
          </a:prstGeom>
        </p:spPr>
      </p:pic>
    </p:spTree>
    <p:extLst>
      <p:ext uri="{BB962C8B-B14F-4D97-AF65-F5344CB8AC3E}">
        <p14:creationId xmlns:p14="http://schemas.microsoft.com/office/powerpoint/2010/main" val="372386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18573</TotalTime>
  <Words>3046</Words>
  <Application>Microsoft Macintosh PowerPoint</Application>
  <PresentationFormat>On-screen Show (4:3)</PresentationFormat>
  <Paragraphs>468</Paragraphs>
  <Slides>38</Slides>
  <Notes>25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Consolas</vt:lpstr>
      <vt:lpstr>Courier New</vt:lpstr>
      <vt:lpstr>Office Theme</vt:lpstr>
      <vt:lpstr>CSSE 220</vt:lpstr>
      <vt:lpstr>Today’s Agenda</vt:lpstr>
      <vt:lpstr>Today’s Agenda</vt:lpstr>
      <vt:lpstr>Turning in UML for ImplementingDesign1</vt:lpstr>
      <vt:lpstr>Basic Solution</vt:lpstr>
      <vt:lpstr>PlantUML Previous Example</vt:lpstr>
      <vt:lpstr>PlantUML adding types</vt:lpstr>
      <vt:lpstr>PlantUML adding private/public</vt:lpstr>
      <vt:lpstr>Controlling Layout in PlantUML</vt:lpstr>
      <vt:lpstr>PlantUML Adding Layout</vt:lpstr>
      <vt:lpstr>PowerPoint Presentation</vt:lpstr>
      <vt:lpstr>Major Goals of ALL Program Design</vt:lpstr>
      <vt:lpstr>Principles of Design (for CSSE220)</vt:lpstr>
      <vt:lpstr>E.g., What if there were no String class?</vt:lpstr>
      <vt:lpstr>Concatenate… compare</vt:lpstr>
      <vt:lpstr>Class sizes</vt:lpstr>
      <vt:lpstr>Do the in-class activity       </vt:lpstr>
      <vt:lpstr>UML</vt:lpstr>
      <vt:lpstr>PowerPoint Presentation</vt:lpstr>
      <vt:lpstr>PowerPoint Presentation</vt:lpstr>
      <vt:lpstr>Alternate Pizza Restaurant Read with Fidelity</vt:lpstr>
      <vt:lpstr>UML</vt:lpstr>
      <vt:lpstr>One Solution</vt:lpstr>
      <vt:lpstr>Do we need Coupon or Topping?</vt:lpstr>
      <vt:lpstr>Rule of Thumb - Avoid Data Classes!</vt:lpstr>
      <vt:lpstr>Do the in-class activity       </vt:lpstr>
      <vt:lpstr>PowerPoint Presentation</vt:lpstr>
      <vt:lpstr>PowerPoint Presentation</vt:lpstr>
      <vt:lpstr>A possible solution</vt:lpstr>
      <vt:lpstr>Your turn! </vt:lpstr>
      <vt:lpstr>Do the in-class activity       </vt:lpstr>
      <vt:lpstr>Operable but poor solution</vt:lpstr>
      <vt:lpstr>Better Solution</vt:lpstr>
      <vt:lpstr>Design Principles</vt:lpstr>
      <vt:lpstr>Object-Oriented Design Term: Encapsulation</vt:lpstr>
      <vt:lpstr>Object-Oriented Design Term: Encapsulation</vt:lpstr>
      <vt:lpstr>Object-Oriented Design Term: Encapsulation</vt:lpstr>
      <vt:lpstr>Object-Oriented Design Term: Encapsulation</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subject/>
  <dc:creator>CSSE Faculty</dc:creator>
  <cp:keywords/>
  <dc:description/>
  <cp:lastModifiedBy>Hollingsworth, Joseph</cp:lastModifiedBy>
  <cp:revision>205</cp:revision>
  <cp:lastPrinted>2016-09-27T10:57:46Z</cp:lastPrinted>
  <dcterms:created xsi:type="dcterms:W3CDTF">2013-12-22T20:42:02Z</dcterms:created>
  <dcterms:modified xsi:type="dcterms:W3CDTF">2022-03-01T18:39:28Z</dcterms:modified>
  <cp:category/>
</cp:coreProperties>
</file>