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1"/>
  </p:sldMasterIdLst>
  <p:notesMasterIdLst>
    <p:notesMasterId r:id="rId9"/>
  </p:notesMasterIdLst>
  <p:handoutMasterIdLst>
    <p:handoutMasterId r:id="rId10"/>
  </p:handoutMasterIdLst>
  <p:sldIdLst>
    <p:sldId id="256" r:id="rId2"/>
    <p:sldId id="309" r:id="rId3"/>
    <p:sldId id="271" r:id="rId4"/>
    <p:sldId id="308" r:id="rId5"/>
    <p:sldId id="307" r:id="rId6"/>
    <p:sldId id="305" r:id="rId7"/>
    <p:sldId id="306" r:id="rId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 autoAdjust="0"/>
    <p:restoredTop sz="73605" autoAdjust="0"/>
  </p:normalViewPr>
  <p:slideViewPr>
    <p:cSldViewPr snapToObjects="1">
      <p:cViewPr varScale="1">
        <p:scale>
          <a:sx n="88" d="100"/>
          <a:sy n="88" d="100"/>
        </p:scale>
        <p:origin x="219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11/6/22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11/6/22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body"/>
          </p:nvPr>
        </p:nvSpPr>
        <p:spPr>
          <a:xfrm>
            <a:off x="688320" y="4415760"/>
            <a:ext cx="5505120" cy="4183200"/>
          </a:xfrm>
          <a:prstGeom prst="rect">
            <a:avLst/>
          </a:prstGeom>
        </p:spPr>
        <p:txBody>
          <a:bodyPr lIns="92520" tIns="46080" rIns="92520" bIns="4608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2"/>
          <p:cNvSpPr txBox="1"/>
          <p:nvPr/>
        </p:nvSpPr>
        <p:spPr>
          <a:xfrm>
            <a:off x="3898080" y="8830080"/>
            <a:ext cx="2981880" cy="464400"/>
          </a:xfrm>
          <a:prstGeom prst="rect">
            <a:avLst/>
          </a:prstGeom>
          <a:noFill/>
          <a:ln>
            <a:noFill/>
          </a:ln>
        </p:spPr>
        <p:txBody>
          <a:bodyPr lIns="92520" tIns="46080" rIns="92520" bIns="46080" anchor="b"/>
          <a:lstStyle/>
          <a:p>
            <a:pPr algn="r">
              <a:lnSpc>
                <a:spcPct val="100000"/>
              </a:lnSpc>
            </a:pPr>
            <a:fld id="{AB2F3042-A942-4879-A760-7EC426577655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n-lt"/>
                <a:ea typeface="+mn-ea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676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Sunday, November 6,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Sunday, November 6,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Course Wrap-up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3ECB-2282-0CD0-6872-3D714B5C4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D4819-C274-B91C-F9B9-BBA53B836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will give you time to complete these in class NOW</a:t>
            </a:r>
          </a:p>
          <a:p>
            <a:r>
              <a:rPr lang="en-US" dirty="0"/>
              <a:t>I will leave the room and give you time to finish them</a:t>
            </a:r>
          </a:p>
          <a:p>
            <a:r>
              <a:rPr lang="en-US" dirty="0"/>
              <a:t>Someone can message me on Teams when you are all done</a:t>
            </a:r>
          </a:p>
        </p:txBody>
      </p:sp>
    </p:spTree>
    <p:extLst>
      <p:ext uri="{BB962C8B-B14F-4D97-AF65-F5344CB8AC3E}">
        <p14:creationId xmlns:p14="http://schemas.microsoft.com/office/powerpoint/2010/main" val="51929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Student Evaluations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6" name="TextShape 2"/>
          <p:cNvSpPr txBox="1"/>
          <p:nvPr/>
        </p:nvSpPr>
        <p:spPr>
          <a:xfrm>
            <a:off x="457200" y="12954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 Institute treats Evals very seriously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Faculty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treat them very seriously too...usually reading them multiple times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Be as honest and detailed as you can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Tell us what topics that to you were most exciting or useful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Then list at least 6 items you believe would improve CSSE220 for future quarters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080637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E015-6C54-C518-5198-0BC7C2F30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Exam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40965-DCB3-3F42-00D2-CDA94918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/>
              <a:t>Take-Home Part:</a:t>
            </a:r>
          </a:p>
          <a:p>
            <a:r>
              <a:rPr lang="en-US" sz="4000" dirty="0"/>
              <a:t>Graphics-based coding</a:t>
            </a:r>
          </a:p>
          <a:p>
            <a:pPr marL="0" indent="0">
              <a:buNone/>
            </a:pPr>
            <a:r>
              <a:rPr lang="en-US" sz="4000" b="1" dirty="0"/>
              <a:t>In-Class Part During Final Exam Slot:</a:t>
            </a:r>
          </a:p>
          <a:p>
            <a:r>
              <a:rPr lang="en-US" sz="4000" dirty="0"/>
              <a:t>Non-coding Part on </a:t>
            </a:r>
            <a:r>
              <a:rPr lang="en-US" sz="4000" dirty="0" err="1"/>
              <a:t>Gradescope</a:t>
            </a:r>
            <a:endParaRPr lang="en-US" sz="4000" dirty="0"/>
          </a:p>
          <a:p>
            <a:r>
              <a:rPr lang="en-US" sz="4000" dirty="0"/>
              <a:t>Coding Part</a:t>
            </a:r>
          </a:p>
        </p:txBody>
      </p:sp>
    </p:spTree>
    <p:extLst>
      <p:ext uri="{BB962C8B-B14F-4D97-AF65-F5344CB8AC3E}">
        <p14:creationId xmlns:p14="http://schemas.microsoft.com/office/powerpoint/2010/main" val="120934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C018-2F6B-2F9B-144C-4B856B98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Graphics Part (Take-Home)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FB6E5-C164-25C8-6773-392A77969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Event driven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+mj-lt"/>
              </a:rPr>
              <a:t>Timer events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000" dirty="0">
                <a:latin typeface="+mj-lt"/>
              </a:rPr>
              <a:t>Collision handling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3600" dirty="0">
                <a:latin typeface="+mj-lt"/>
              </a:rPr>
              <a:t>Cannot use type predicated code</a:t>
            </a:r>
          </a:p>
          <a:p>
            <a:pPr lvl="1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3600" dirty="0">
              <a:latin typeface="+mj-lt"/>
            </a:endParaRPr>
          </a:p>
          <a:p>
            <a:pPr fontAlgn="base">
              <a:spcBef>
                <a:spcPts val="0"/>
              </a:spcBef>
            </a:pPr>
            <a:r>
              <a:rPr lang="en-US" sz="4000" dirty="0">
                <a:latin typeface="+mj-lt"/>
              </a:rPr>
              <a:t>Preparation:</a:t>
            </a:r>
          </a:p>
          <a:p>
            <a:pPr lvl="1" fontAlgn="base">
              <a:spcBef>
                <a:spcPts val="0"/>
              </a:spcBef>
            </a:pPr>
            <a:r>
              <a:rPr lang="en-US" sz="3600" dirty="0">
                <a:latin typeface="+mj-lt"/>
              </a:rPr>
              <a:t>Practice exams</a:t>
            </a:r>
          </a:p>
          <a:p>
            <a:pPr lvl="1" fontAlgn="base">
              <a:spcBef>
                <a:spcPts val="0"/>
              </a:spcBef>
            </a:pPr>
            <a:r>
              <a:rPr lang="en-US" sz="3600" dirty="0">
                <a:latin typeface="+mj-lt"/>
              </a:rPr>
              <a:t>Raindrop code (</a:t>
            </a:r>
            <a:r>
              <a:rPr lang="en-US" sz="3600" dirty="0" err="1">
                <a:latin typeface="+mj-lt"/>
              </a:rPr>
              <a:t>InheritanceDesign</a:t>
            </a:r>
            <a:r>
              <a:rPr lang="en-US" sz="36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1921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4E72-2CF7-2C9A-444F-E6F7509E6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Written Part (In-Class)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99C5-1D71-DF3A-E12F-E976346DF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Questions on sorting algorithms (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insertionSort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selectionSort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, </a:t>
            </a:r>
            <a:r>
              <a:rPr lang="en-US" sz="2000" b="0" i="1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mergeSort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Big-O questions about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operations that sort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operations that work on various data structures (e.g.,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ArrayList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small snippets of code with for-loops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Design Question – Solution A, Solution B, etc.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Inheritance and Polymorphism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diagram the inheritance hierarchy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determine if an operation call (or a declaration) compiles/runs/outputs</a:t>
            </a:r>
            <a:endParaRPr lang="en-US" sz="5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indent="-285750" fontAlgn="base">
              <a:spcBef>
                <a:spcPts val="0"/>
              </a:spcBef>
            </a:pP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-285750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Preparation</a:t>
            </a:r>
          </a:p>
          <a:p>
            <a:pPr lvl="1" fontAlgn="base">
              <a:spcBef>
                <a:spcPts val="0"/>
              </a:spcBef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Practice exams </a:t>
            </a:r>
            <a:r>
              <a:rPr lang="en-US" sz="2000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(do practice exam sorting algorithms!)</a:t>
            </a:r>
          </a:p>
          <a:p>
            <a:pPr lvl="1" fontAlgn="base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Quizzes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17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E39AC-AC51-449A-681A-CF8B8534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Computing Part (In-Class)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51AD2-5F44-F27A-DE54-045678E1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Refactoring – 1 problem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HashMap – 1 problem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Recursion – 1 problem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SinglyLinkedList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Algorithms</a:t>
            </a:r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 problems drawn from the following types: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Remove an item from an existing list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Insert into a list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Traverse an existing list and do something with the values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Reorganize the list by move 1 (or more) nodes</a:t>
            </a:r>
          </a:p>
          <a:p>
            <a:pPr indent="-285750" fontAlgn="base">
              <a:spcBef>
                <a:spcPts val="0"/>
              </a:spcBef>
            </a:pP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indent="-285750" fontAlgn="base">
              <a:spcBef>
                <a:spcPts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Preparation</a:t>
            </a:r>
            <a:endParaRPr lang="en-US" sz="6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Practice Exams</a:t>
            </a:r>
          </a:p>
          <a:p>
            <a:pPr lvl="1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LinkedList Homework and In-Class exercises</a:t>
            </a:r>
          </a:p>
          <a:p>
            <a:pPr lvl="1" fontAlgn="base">
              <a:spcBef>
                <a:spcPts val="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Recursion (coding bat for extra practice)</a:t>
            </a:r>
          </a:p>
        </p:txBody>
      </p:sp>
    </p:spTree>
    <p:extLst>
      <p:ext uri="{BB962C8B-B14F-4D97-AF65-F5344CB8AC3E}">
        <p14:creationId xmlns:p14="http://schemas.microsoft.com/office/powerpoint/2010/main" val="2830151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8481</TotalTime>
  <Words>314</Words>
  <Application>Microsoft Macintosh PowerPoint</Application>
  <PresentationFormat>On-screen Show (4:3)</PresentationFormat>
  <Paragraphs>60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CSSE 220</vt:lpstr>
      <vt:lpstr>Course Evals</vt:lpstr>
      <vt:lpstr>PowerPoint Presentation</vt:lpstr>
      <vt:lpstr>Final Exam Preparation</vt:lpstr>
      <vt:lpstr>Graphics Part (Take-Home)</vt:lpstr>
      <vt:lpstr>Written Part (In-Class)</vt:lpstr>
      <vt:lpstr>Computing Part (In-Class)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931</cp:revision>
  <cp:lastPrinted>2008-10-29T02:15:06Z</cp:lastPrinted>
  <dcterms:created xsi:type="dcterms:W3CDTF">2011-01-13T14:36:30Z</dcterms:created>
  <dcterms:modified xsi:type="dcterms:W3CDTF">2022-11-06T18:28:53Z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