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3" r:id="rId1"/>
  </p:sldMasterIdLst>
  <p:notesMasterIdLst>
    <p:notesMasterId r:id="rId29"/>
  </p:notesMasterIdLst>
  <p:handoutMasterIdLst>
    <p:handoutMasterId r:id="rId30"/>
  </p:handoutMasterIdLst>
  <p:sldIdLst>
    <p:sldId id="256" r:id="rId2"/>
    <p:sldId id="381" r:id="rId3"/>
    <p:sldId id="402" r:id="rId4"/>
    <p:sldId id="288" r:id="rId5"/>
    <p:sldId id="403" r:id="rId6"/>
    <p:sldId id="404" r:id="rId7"/>
    <p:sldId id="380" r:id="rId8"/>
    <p:sldId id="273" r:id="rId9"/>
    <p:sldId id="405" r:id="rId10"/>
    <p:sldId id="370" r:id="rId11"/>
    <p:sldId id="389" r:id="rId12"/>
    <p:sldId id="371" r:id="rId13"/>
    <p:sldId id="397" r:id="rId14"/>
    <p:sldId id="392" r:id="rId15"/>
    <p:sldId id="387" r:id="rId16"/>
    <p:sldId id="391" r:id="rId17"/>
    <p:sldId id="376" r:id="rId18"/>
    <p:sldId id="399" r:id="rId19"/>
    <p:sldId id="390" r:id="rId20"/>
    <p:sldId id="400" r:id="rId21"/>
    <p:sldId id="378" r:id="rId22"/>
    <p:sldId id="377" r:id="rId23"/>
    <p:sldId id="386" r:id="rId24"/>
    <p:sldId id="383" r:id="rId25"/>
    <p:sldId id="384" r:id="rId26"/>
    <p:sldId id="385" r:id="rId27"/>
    <p:sldId id="379" r:id="rId2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42" autoAdjust="0"/>
    <p:restoredTop sz="78776" autoAdjust="0"/>
  </p:normalViewPr>
  <p:slideViewPr>
    <p:cSldViewPr snapToObjects="1">
      <p:cViewPr varScale="1">
        <p:scale>
          <a:sx n="95" d="100"/>
          <a:sy n="95" d="100"/>
        </p:scale>
        <p:origin x="296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6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>
            <a:lvl1pPr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6" y="0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>
            <a:lvl1pPr algn="r"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197D6E1B-20DE-4CB0-8EAD-1E3F163EE0B0}" type="datetimeFigureOut">
              <a:rPr lang="en-US"/>
              <a:pPr>
                <a:defRPr/>
              </a:pPr>
              <a:t>3/1/22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b" anchorCtr="0" compatLnSpc="1">
            <a:prstTxWarp prst="textNoShape">
              <a:avLst/>
            </a:prstTxWarp>
          </a:bodyPr>
          <a:lstStyle>
            <a:lvl1pPr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6" y="8829121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b" anchorCtr="0" compatLnSpc="1">
            <a:prstTxWarp prst="textNoShape">
              <a:avLst/>
            </a:prstTxWarp>
          </a:bodyPr>
          <a:lstStyle>
            <a:lvl1pPr algn="r"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509AA4A5-8935-41EF-85BC-3D8FB2F9ED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>
            <a:lvl1pPr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4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>
            <a:lvl1pPr algn="r"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DE80339C-5766-487C-A50E-B79DCB765551}" type="datetimeFigureOut">
              <a:rPr lang="en-US"/>
              <a:pPr>
                <a:defRPr/>
              </a:pPr>
              <a:t>3/1/22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808" tIns="44904" rIns="89808" bIns="44904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098"/>
            <a:ext cx="5607711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b" anchorCtr="0" compatLnSpc="1">
            <a:prstTxWarp prst="textNoShape">
              <a:avLst/>
            </a:prstTxWarp>
          </a:bodyPr>
          <a:lstStyle>
            <a:lvl1pPr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4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b" anchorCtr="0" compatLnSpc="1">
            <a:prstTxWarp prst="textNoShape">
              <a:avLst/>
            </a:prstTxWarp>
          </a:bodyPr>
          <a:lstStyle>
            <a:lvl1pPr algn="r"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DA7F4447-3C62-46B7-AE80-9244D33714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97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Bring hardcopy of </a:t>
            </a:r>
            <a:r>
              <a:rPr lang="en-US" dirty="0" err="1"/>
              <a:t>BreakfastMain</a:t>
            </a:r>
            <a:r>
              <a:rPr lang="en-US" baseline="0" dirty="0"/>
              <a:t> </a:t>
            </a:r>
            <a:r>
              <a:rPr lang="en-US" dirty="0"/>
              <a:t>from </a:t>
            </a:r>
            <a:r>
              <a:rPr lang="en-US" dirty="0" err="1"/>
              <a:t>EventBasedProgrammingSolution</a:t>
            </a:r>
            <a:r>
              <a:rPr lang="en-US" dirty="0"/>
              <a:t>.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Stay focused.  No time for tangents.  Give them time to work at the end.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16130" indent="-275434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0173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42433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8312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2382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451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0521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4590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D8CC908-311D-4078-9476-7CF3BBA88EFB}" type="slidenum">
              <a:rPr lang="en-US" smtClean="0">
                <a:latin typeface="Calibri" pitchFamily="34" charset="0"/>
              </a:rPr>
              <a:pPr eaLnBrk="1" hangingPunct="1"/>
              <a:t>1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7979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is animated and offers a chance to show how what</a:t>
            </a:r>
            <a:r>
              <a:rPr lang="en-US" baseline="0" dirty="0"/>
              <a:t> is happening conceptually in the code connects to the code that causes it.</a:t>
            </a:r>
          </a:p>
          <a:p>
            <a:r>
              <a:rPr lang="en-US" baseline="0" dirty="0"/>
              <a:t>This could be used before live coding or after if desired to review what was done.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7F4447-3C62-46B7-AE80-9244D33714A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406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reminder to do the</a:t>
            </a:r>
            <a:r>
              <a:rPr lang="en-US" baseline="0" dirty="0"/>
              <a:t> first part only (external listener) of </a:t>
            </a:r>
            <a:r>
              <a:rPr lang="en-US" baseline="0" dirty="0" err="1"/>
              <a:t>BreakfastMain.java</a:t>
            </a:r>
            <a:r>
              <a:rPr lang="en-US" baseline="0" dirty="0"/>
              <a:t> in the slides package.</a:t>
            </a:r>
          </a:p>
          <a:p>
            <a:endParaRPr lang="en-US" baseline="0" dirty="0"/>
          </a:p>
          <a:p>
            <a:r>
              <a:rPr lang="en-US" baseline="0" dirty="0"/>
              <a:t>Might want to demo how to have the button update the frame’s title (by passing in the frame to the listener’s constructor and calling back).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7F4447-3C62-46B7-AE80-9244D33714A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608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Students will try to add multiple Buttons to the Frame and wonder where they went. </a:t>
            </a:r>
          </a:p>
          <a:p>
            <a:r>
              <a:rPr lang="en-US" dirty="0"/>
              <a:t>Let them do this for just a minute or two before you show them about </a:t>
            </a:r>
            <a:r>
              <a:rPr lang="en-US" dirty="0" err="1"/>
              <a:t>JPanels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7F4447-3C62-46B7-AE80-9244D33714A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347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/>
              <a:t>DRAW N,S,E,W,CENTER on board or use next slide</a:t>
            </a:r>
          </a:p>
          <a:p>
            <a:r>
              <a:rPr lang="en-US" b="1" dirty="0"/>
              <a:t>Q</a:t>
            </a:r>
            <a:r>
              <a:rPr lang="en-US" baseline="0" dirty="0"/>
              <a:t> How many components can be added to a JFrame?</a:t>
            </a:r>
          </a:p>
          <a:p>
            <a:r>
              <a:rPr lang="en-US" dirty="0"/>
              <a:t>  	</a:t>
            </a:r>
            <a:r>
              <a:rPr lang="en-US" dirty="0" err="1"/>
              <a:t>BorderLayout.NORTH</a:t>
            </a:r>
            <a:r>
              <a:rPr lang="en-US" dirty="0"/>
              <a:t>, </a:t>
            </a:r>
            <a:r>
              <a:rPr lang="en-US" dirty="0" err="1"/>
              <a:t>BorderLayout.SOUTH</a:t>
            </a:r>
            <a:r>
              <a:rPr lang="en-US" dirty="0"/>
              <a:t>, </a:t>
            </a:r>
            <a:r>
              <a:rPr lang="en-US" dirty="0" err="1"/>
              <a:t>BorderLayout.EAST</a:t>
            </a:r>
            <a:r>
              <a:rPr lang="en-US" dirty="0"/>
              <a:t>, </a:t>
            </a:r>
            <a:r>
              <a:rPr lang="en-US" dirty="0" err="1"/>
              <a:t>BorderLayout.WEST</a:t>
            </a:r>
            <a:r>
              <a:rPr lang="en-US" dirty="0"/>
              <a:t>, </a:t>
            </a:r>
            <a:r>
              <a:rPr lang="en-US" dirty="0" err="1"/>
              <a:t>BorderLayout.CENTER</a:t>
            </a:r>
            <a:r>
              <a:rPr lang="en-US" baseline="0" dirty="0"/>
              <a:t> = 5</a:t>
            </a:r>
          </a:p>
          <a:p>
            <a:endParaRPr lang="en-US" baseline="0" dirty="0"/>
          </a:p>
          <a:p>
            <a:r>
              <a:rPr lang="en-US" b="1" baseline="0" dirty="0"/>
              <a:t>Q</a:t>
            </a:r>
            <a:r>
              <a:rPr lang="en-US" baseline="0" dirty="0"/>
              <a:t> What about a </a:t>
            </a:r>
            <a:r>
              <a:rPr lang="en-US" baseline="0" dirty="0" err="1"/>
              <a:t>JPanel</a:t>
            </a:r>
            <a:r>
              <a:rPr lang="en-US" baseline="0" dirty="0"/>
              <a:t>, how many components can be added to it?</a:t>
            </a:r>
          </a:p>
          <a:p>
            <a:r>
              <a:rPr lang="en-US" baseline="0" dirty="0"/>
              <a:t>	</a:t>
            </a:r>
            <a:r>
              <a:rPr lang="en-US" baseline="0" dirty="0" err="1"/>
              <a:t>JPanel</a:t>
            </a:r>
            <a:r>
              <a:rPr lang="en-US" baseline="0" dirty="0"/>
              <a:t> can hold as many as we want.</a:t>
            </a:r>
            <a:endParaRPr lang="en-US" dirty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16130" indent="-275434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0173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42433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8312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2382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451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0521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4590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2DC7C6A-C3CD-4A88-B33A-F669CAD861D4}" type="slidenum">
              <a:rPr lang="en-US" smtClean="0">
                <a:latin typeface="Calibri" pitchFamily="34" charset="0"/>
              </a:rPr>
              <a:pPr eaLnBrk="1" hangingPunct="1"/>
              <a:t>17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3256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7F4447-3C62-46B7-AE80-9244D33714A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86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Implement draw listener for adding squares/circles to </a:t>
            </a:r>
            <a:r>
              <a:rPr lang="en-US" dirty="0" err="1"/>
              <a:t>DrawComponent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r>
              <a:rPr lang="en-US" dirty="0"/>
              <a:t>[[[Probably</a:t>
            </a:r>
            <a:r>
              <a:rPr lang="en-US" baseline="0" dirty="0"/>
              <a:t> w</a:t>
            </a:r>
            <a:r>
              <a:rPr lang="en-US" dirty="0"/>
              <a:t>on’t have time</a:t>
            </a:r>
            <a:r>
              <a:rPr lang="en-US" baseline="0" dirty="0"/>
              <a:t> to</a:t>
            </a:r>
            <a:r>
              <a:rPr lang="en-US" dirty="0"/>
              <a:t> add </a:t>
            </a:r>
            <a:r>
              <a:rPr lang="en-US" dirty="0" err="1"/>
              <a:t>LinearCharges</a:t>
            </a:r>
            <a:r>
              <a:rPr lang="en-US" dirty="0"/>
              <a:t> to space.  Just use </a:t>
            </a:r>
            <a:r>
              <a:rPr lang="en-US" dirty="0" err="1"/>
              <a:t>mouseClicked</a:t>
            </a:r>
            <a:r>
              <a:rPr lang="en-US" dirty="0"/>
              <a:t> to add </a:t>
            </a:r>
            <a:r>
              <a:rPr lang="en-US" dirty="0" err="1"/>
              <a:t>PointCharges</a:t>
            </a:r>
            <a:r>
              <a:rPr lang="en-US" dirty="0"/>
              <a:t>.</a:t>
            </a:r>
            <a:r>
              <a:rPr lang="en-US" baseline="0" dirty="0"/>
              <a:t>  T</a:t>
            </a:r>
            <a:r>
              <a:rPr lang="en-US" dirty="0"/>
              <a:t>alk about issues we would need to address for </a:t>
            </a:r>
            <a:r>
              <a:rPr lang="en-US" dirty="0" err="1"/>
              <a:t>LinearCharges</a:t>
            </a:r>
            <a:r>
              <a:rPr lang="en-US" dirty="0"/>
              <a:t>,</a:t>
            </a:r>
            <a:r>
              <a:rPr lang="en-US" baseline="0" dirty="0"/>
              <a:t> like tracking down location and seeing if up location is different.</a:t>
            </a:r>
            <a:r>
              <a:rPr lang="en-US" dirty="0"/>
              <a:t>]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16130" indent="-275434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0173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42433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8312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2382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451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0521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4590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F9B7CFB-6836-4C08-8E83-F985244DBB2C}" type="slidenum">
              <a:rPr lang="en-US" smtClean="0">
                <a:latin typeface="Calibri" pitchFamily="34" charset="0"/>
              </a:rPr>
              <a:pPr eaLnBrk="1" hangingPunct="1"/>
              <a:t>21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2279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- User decides which actions to take</a:t>
            </a:r>
          </a:p>
          <a:p>
            <a:r>
              <a:rPr lang="en-US"/>
              <a:t>- Library decides when to update window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16130" indent="-275434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0173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42433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8312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2382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451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0521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4590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004A8EF-C486-46F4-BD1E-89E21A0B62AF}" type="slidenum">
              <a:rPr lang="en-US" smtClean="0">
                <a:latin typeface="Calibri" pitchFamily="34" charset="0"/>
              </a:rPr>
              <a:pPr eaLnBrk="1" hangingPunct="1"/>
              <a:t>22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5210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Get ideas for adding buttons to </a:t>
            </a:r>
            <a:r>
              <a:rPr lang="en-US" dirty="0" err="1"/>
              <a:t>JPanel</a:t>
            </a:r>
            <a:r>
              <a:rPr lang="en-US" dirty="0"/>
              <a:t>, then adding </a:t>
            </a:r>
            <a:r>
              <a:rPr lang="en-US" dirty="0" err="1"/>
              <a:t>JPanel</a:t>
            </a:r>
            <a:r>
              <a:rPr lang="en-US" dirty="0"/>
              <a:t> to the SOUTH of the JFrame.</a:t>
            </a:r>
          </a:p>
          <a:p>
            <a:endParaRPr lang="en-US" dirty="0"/>
          </a:p>
          <a:p>
            <a:r>
              <a:rPr lang="en-US" dirty="0"/>
              <a:t>Work on </a:t>
            </a:r>
            <a:r>
              <a:rPr lang="en-US" dirty="0" err="1"/>
              <a:t>ChargesMain</a:t>
            </a:r>
            <a:r>
              <a:rPr lang="en-US" dirty="0"/>
              <a:t>:</a:t>
            </a:r>
          </a:p>
          <a:p>
            <a:r>
              <a:rPr lang="en-US" dirty="0"/>
              <a:t>- add </a:t>
            </a:r>
            <a:r>
              <a:rPr lang="en-US" dirty="0" err="1"/>
              <a:t>JPanel</a:t>
            </a:r>
            <a:r>
              <a:rPr lang="en-US" dirty="0"/>
              <a:t> and </a:t>
            </a:r>
            <a:r>
              <a:rPr lang="en-US" dirty="0" err="1"/>
              <a:t>JButtons</a:t>
            </a:r>
            <a:r>
              <a:rPr lang="en-US" dirty="0"/>
              <a:t>, but no listeners</a:t>
            </a:r>
          </a:p>
          <a:p>
            <a:r>
              <a:rPr lang="en-US" dirty="0"/>
              <a:t>- add zoom in and zoom out listeners, requires </a:t>
            </a:r>
            <a:r>
              <a:rPr lang="en-US" dirty="0" err="1"/>
              <a:t>mutators</a:t>
            </a:r>
            <a:r>
              <a:rPr lang="en-US" dirty="0"/>
              <a:t> in Space also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16130" indent="-275434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0173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42433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8312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2382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451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0521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4590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AA02EF9-B5B3-43AE-A787-51069249C771}" type="slidenum">
              <a:rPr lang="en-US" smtClean="0">
                <a:latin typeface="Calibri" pitchFamily="34" charset="0"/>
              </a:rPr>
              <a:pPr eaLnBrk="1" hangingPunct="1"/>
              <a:t>23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1151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Edit previous example: add an inner class, </a:t>
            </a:r>
            <a:r>
              <a:rPr lang="en-US" dirty="0" err="1"/>
              <a:t>MamaBearListener</a:t>
            </a:r>
            <a:r>
              <a:rPr lang="en-US" dirty="0"/>
              <a:t> that prints “</a:t>
            </a:r>
            <a:r>
              <a:rPr lang="en-US" dirty="0" err="1"/>
              <a:t>Eww</a:t>
            </a:r>
            <a:r>
              <a:rPr lang="en-US" dirty="0"/>
              <a:t>, too Cold!”  (Don’t include </a:t>
            </a:r>
            <a:r>
              <a:rPr lang="en-US" dirty="0" err="1"/>
              <a:t>tasteDescription</a:t>
            </a:r>
            <a:r>
              <a:rPr lang="en-US" dirty="0"/>
              <a:t>, let them do that</a:t>
            </a:r>
            <a:r>
              <a:rPr lang="en-US" baseline="0" dirty="0"/>
              <a:t> later.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STRESS TO THE STUDENTS that Java 8 messes</a:t>
            </a:r>
            <a:r>
              <a:rPr lang="en-US" baseline="0" dirty="0"/>
              <a:t> up the whole idea about inner class variables…  We will be testing this on the exam, and if they use Java 8, they can REALLY mess this up.</a:t>
            </a:r>
            <a:endParaRPr lang="en-US" dirty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16130" indent="-275434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0173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42433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8312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2382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451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0521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4590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28600FF-8F5B-4891-B021-FE5486D2647C}" type="slidenum">
              <a:rPr lang="en-US" smtClean="0">
                <a:latin typeface="Calibri" pitchFamily="34" charset="0"/>
              </a:rPr>
              <a:pPr eaLnBrk="1" hangingPunct="1"/>
              <a:t>24</a:t>
            </a:fld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5309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Edit example again: add an anonymous class, print “Hmm.  Just right.”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16130" indent="-275434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0173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42433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8312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2382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451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0521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4590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B668F83-E173-4489-B2D7-77F2A29982C9}" type="slidenum">
              <a:rPr lang="en-US" smtClean="0">
                <a:latin typeface="Calibri" pitchFamily="34" charset="0"/>
              </a:rPr>
              <a:pPr eaLnBrk="1" hangingPunct="1"/>
              <a:t>25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481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find it helpful you can ask:</a:t>
            </a:r>
          </a:p>
          <a:p>
            <a:endParaRPr lang="en-US" dirty="0"/>
          </a:p>
          <a:p>
            <a:r>
              <a:rPr lang="en-US" dirty="0"/>
              <a:t>If I run</a:t>
            </a:r>
            <a:r>
              <a:rPr lang="en-US" baseline="0" dirty="0"/>
              <a:t> “Pet p = new Dog();”</a:t>
            </a:r>
          </a:p>
          <a:p>
            <a:r>
              <a:rPr lang="en-US" baseline="0" dirty="0"/>
              <a:t>What is the type?  (confusion… Both?) </a:t>
            </a:r>
          </a:p>
          <a:p>
            <a:endParaRPr lang="en-US" dirty="0"/>
          </a:p>
          <a:p>
            <a:r>
              <a:rPr lang="en-US" dirty="0"/>
              <a:t>There is a declared (Pet) and actual (Dog) type.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6B6C2D-0897-4206-AD94-4D1FCFA8210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462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Finish last TODO in </a:t>
            </a:r>
            <a:r>
              <a:rPr lang="en-US" dirty="0" err="1"/>
              <a:t>BreakfastMain</a:t>
            </a:r>
            <a:r>
              <a:rPr lang="en-US" dirty="0"/>
              <a:t> – </a:t>
            </a:r>
            <a:r>
              <a:rPr lang="en-US" dirty="0" err="1"/>
              <a:t>tasteDescription</a:t>
            </a:r>
            <a:r>
              <a:rPr lang="en-US" dirty="0"/>
              <a:t>.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16130" indent="-275434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0173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42433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8312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2382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451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0521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4590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E305874-8EC8-4203-879E-451F23F557DF}" type="slidenum">
              <a:rPr lang="en-US" smtClean="0">
                <a:latin typeface="Calibri" pitchFamily="34" charset="0"/>
              </a:rPr>
              <a:pPr eaLnBrk="1" hangingPunct="1"/>
              <a:t>26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039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16130" indent="-275434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0173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42433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8312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2382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451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0521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4590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152615B-A2F2-486D-B448-77187DEA0D68}" type="slidenum">
              <a:rPr lang="en-US" smtClean="0">
                <a:latin typeface="Calibri" pitchFamily="34" charset="0"/>
              </a:rPr>
              <a:pPr eaLnBrk="1" hangingPunct="1"/>
              <a:t>27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837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Now that we have developed an interface, let’s implement the changes in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6B6C2D-0897-4206-AD94-4D1FCFA8210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89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Coupling,</a:t>
            </a:r>
            <a:r>
              <a:rPr lang="en-US" baseline="0" dirty="0"/>
              <a:t> a</a:t>
            </a:r>
            <a:r>
              <a:rPr lang="en-US" dirty="0"/>
              <a:t>lso</a:t>
            </a:r>
            <a:r>
              <a:rPr lang="en-US" baseline="0" dirty="0"/>
              <a:t> dependencies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7F4447-3C62-46B7-AE80-9244D33714A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5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6B6C2D-0897-4206-AD94-4D1FCFA8210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65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16130" indent="-275434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0173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42433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8312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2382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451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0521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4590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D8CC908-311D-4078-9476-7CF3BBA88EFB}" type="slidenum">
              <a:rPr lang="en-US" smtClean="0">
                <a:latin typeface="Calibri" pitchFamily="34" charset="0"/>
              </a:rPr>
              <a:pPr eaLnBrk="1" hangingPunct="1"/>
              <a:t>9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797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Define each of the highlighted terms</a:t>
            </a:r>
          </a:p>
          <a:p>
            <a:r>
              <a:rPr lang="en-US" dirty="0"/>
              <a:t>A callback is a mechanism for specifying a block of code so it can be executed later.</a:t>
            </a:r>
          </a:p>
          <a:p>
            <a:r>
              <a:rPr lang="en-US" dirty="0"/>
              <a:t>An event is a notification to the program that a</a:t>
            </a:r>
            <a:r>
              <a:rPr lang="en-US" baseline="0" dirty="0"/>
              <a:t> user</a:t>
            </a:r>
            <a:r>
              <a:rPr lang="en-US" dirty="0"/>
              <a:t> action (key press,</a:t>
            </a:r>
            <a:r>
              <a:rPr lang="en-US" baseline="0" dirty="0"/>
              <a:t> mouse move, menu selection, etc</a:t>
            </a:r>
            <a:r>
              <a:rPr lang="en-US" dirty="0"/>
              <a:t>) has occurred.</a:t>
            </a:r>
          </a:p>
          <a:p>
            <a:r>
              <a:rPr lang="en-US" dirty="0"/>
              <a:t>We handle events</a:t>
            </a:r>
            <a:r>
              <a:rPr lang="en-US" baseline="0" dirty="0"/>
              <a:t> by writing code that respond to them so that the user receives the appropriate response.</a:t>
            </a:r>
            <a:endParaRPr lang="en-US" dirty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16130" indent="-275434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0173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42433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8312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2382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451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0521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4590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18E4308-E94C-4F61-A214-DCFBCE0866EB}" type="slidenum">
              <a:rPr lang="en-US" smtClean="0">
                <a:latin typeface="Calibri" pitchFamily="34" charset="0"/>
              </a:rPr>
              <a:pPr eaLnBrk="1" hangingPunct="1"/>
              <a:t>10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158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QUIZ QUESTION 1  - things that happen,</a:t>
            </a:r>
            <a:r>
              <a:rPr lang="en-US" baseline="0" dirty="0"/>
              <a:t> where they come from</a:t>
            </a:r>
            <a:endParaRPr lang="en-US" dirty="0"/>
          </a:p>
          <a:p>
            <a:endParaRPr lang="en-US" dirty="0"/>
          </a:p>
          <a:p>
            <a:r>
              <a:rPr lang="en-US" dirty="0"/>
              <a:t>An event source is an object that can notify other classes of events.</a:t>
            </a: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ActionListener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an interface that MUST be implemented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a class.</a:t>
            </a: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MouseListener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an interface that declares the mouse functions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listed in the first bullet.</a:t>
            </a:r>
            <a:endParaRPr lang="en-US" dirty="0"/>
          </a:p>
          <a:p>
            <a:endParaRPr lang="en-US" dirty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16130" indent="-275434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0173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42433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8312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2382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451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0521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4590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FC38695-F9AA-4AB6-ADD1-ED6500CD0BFF}" type="slidenum">
              <a:rPr lang="en-US" smtClean="0">
                <a:latin typeface="Calibri" pitchFamily="34" charset="0"/>
              </a:rPr>
              <a:pPr eaLnBrk="1" hangingPunct="1"/>
              <a:t>12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478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Animated to walk through the idea of events being generated</a:t>
            </a:r>
            <a:r>
              <a:rPr lang="en-US" baseline="0" dirty="0"/>
              <a:t> and then Listeners which can be registered to them.</a:t>
            </a:r>
          </a:p>
          <a:p>
            <a:pPr marL="228600" indent="-228600">
              <a:buAutoNum type="arabicPeriod"/>
            </a:pPr>
            <a:r>
              <a:rPr lang="en-US" baseline="0" dirty="0"/>
              <a:t>If we do not register/attach our listener to an event source, then nothing happens</a:t>
            </a:r>
          </a:p>
          <a:p>
            <a:pPr marL="228600" indent="-228600">
              <a:buAutoNum type="arabicPeriod"/>
            </a:pPr>
            <a:r>
              <a:rPr lang="en-US" baseline="0" dirty="0"/>
              <a:t>We have to decide what happens when our listener is triggered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7F4447-3C62-46B7-AE80-9244D33714A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7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11D986-7C14-4C13-8545-E479D37A1C3D}" type="datetime2">
              <a:rPr lang="en-US" smtClean="0"/>
              <a:pPr>
                <a:defRPr/>
              </a:pPr>
              <a:t>Tuesday, March 1,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BA60D-6A71-46A5-8D20-231BF6D014B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315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4F6BFA-F3E1-4AAC-A83B-D034B1EFEEE6}" type="datetime2">
              <a:rPr lang="en-US" smtClean="0"/>
              <a:pPr>
                <a:defRPr/>
              </a:pPr>
              <a:t>Tuesday, March 1,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F5E6CB-E0C8-429F-8AFD-7862700D272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6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286FE8-D373-40F3-BF90-0EFFBEF099F0}" type="datetime2">
              <a:rPr lang="en-US" smtClean="0"/>
              <a:pPr>
                <a:defRPr/>
              </a:pPr>
              <a:t>Tuesday, March 1,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DE33E8-62E7-4094-A67A-82B5F590FA8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86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CE2D4-A2BF-4BEC-BE5D-0CF61DA97AF2}" type="datetime2">
              <a:rPr lang="en-US" smtClean="0"/>
              <a:pPr>
                <a:defRPr/>
              </a:pPr>
              <a:t>Tuesday, March 1,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96BF8A-A3AF-4BE7-81D4-DFE4F5A487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6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33CDD0-23FC-4A33-892A-0D3CBDD25183}" type="datetime2">
              <a:rPr lang="en-US" smtClean="0"/>
              <a:pPr>
                <a:defRPr/>
              </a:pPr>
              <a:t>Tuesday, March 1,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EC1F1F-6CEB-4F05-A73F-1AB8DD6A68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2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64A174-5921-46F7-A48F-B82AB6D18B06}" type="datetime2">
              <a:rPr lang="en-US" smtClean="0"/>
              <a:pPr>
                <a:defRPr/>
              </a:pPr>
              <a:t>Tuesday, March 1,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8BD886-D694-4446-94F5-150D163E36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0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83EDBD-4E4A-4BB0-BC5E-B06C392D6289}" type="datetime2">
              <a:rPr lang="en-US" smtClean="0"/>
              <a:pPr>
                <a:defRPr/>
              </a:pPr>
              <a:t>Tuesday, March 1,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64C682-E34A-4F7C-9EAD-01FBD6161C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2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6166F6-E270-4C9F-86B9-3DBCBB826508}" type="datetime2">
              <a:rPr lang="en-US" smtClean="0"/>
              <a:pPr>
                <a:defRPr/>
              </a:pPr>
              <a:t>Tuesday, March 1,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D20CB-09CD-471C-940D-62B71E7DBC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372A06-2A06-4FCD-AE48-DDE667A5944F}" type="datetime2">
              <a:rPr lang="en-US" smtClean="0"/>
              <a:pPr>
                <a:defRPr/>
              </a:pPr>
              <a:t>Tuesday, March 1, 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40D83C-6418-4ED0-A5BB-23ADFFC840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68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1B0C0F-9809-4923-B4DA-1D0FB14A3C4D}" type="datetime2">
              <a:rPr lang="en-US" smtClean="0"/>
              <a:pPr>
                <a:defRPr/>
              </a:pPr>
              <a:t>Tuesday, March 1,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8E04D-A2C1-47DD-A267-D84D399F08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06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53764D-08CF-46AE-B75D-122F9FF492FC}" type="datetime2">
              <a:rPr lang="en-US" smtClean="0"/>
              <a:pPr>
                <a:defRPr/>
              </a:pPr>
              <a:t>Tuesday, March 1,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CE2B06-86E8-44C2-98D1-83D7BA3A08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27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F0A7DD2-62DE-4A10-98EA-F6A99BDC9CC7}" type="datetime2">
              <a:rPr lang="en-US" smtClean="0"/>
              <a:pPr>
                <a:defRPr/>
              </a:pPr>
              <a:t>Tuesday, March 1,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BA2FEE7-9B26-4106-9CAC-FFC69B0916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76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4" r:id="rId1"/>
    <p:sldLayoutId id="2147484235" r:id="rId2"/>
    <p:sldLayoutId id="2147484236" r:id="rId3"/>
    <p:sldLayoutId id="2147484237" r:id="rId4"/>
    <p:sldLayoutId id="2147484238" r:id="rId5"/>
    <p:sldLayoutId id="2147484239" r:id="rId6"/>
    <p:sldLayoutId id="2147484240" r:id="rId7"/>
    <p:sldLayoutId id="2147484241" r:id="rId8"/>
    <p:sldLayoutId id="2147484242" r:id="rId9"/>
    <p:sldLayoutId id="2147484243" r:id="rId10"/>
    <p:sldLayoutId id="214748424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antuml.com/plantuml/img/TL91JiCm4Bpx5QkU72JwWAgAAW6LE82Gk75RacsmajYHlKL2mD_PJLkRWdg9FJEUqNgSJMACl1y7athd9umuGkAFWUGRNJChfXam9NWYVa3dFmt0Y3q9JBQ25Rm7rmgt8sh_SatOUrRo3jdvhaZVfz2N47gYYQB6UXn9binP9QgIRIVYgYGS1xgkYyFa7IoNjOwSZyt4RUZEy0to6Twwz9O92LvSBGuXOfG3NuT8SHMWbeACkVTCSOSDAORrsfrmNUiTWP2t8RIsoYs1o_siu3M4WT0htH4_IW7AFijZ-AxK9kFCOSV6SeBkHREp05KnoCWN3QBzD-YrBZfK_6NPa6_rH_a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antuml.com/plantuml/img/TL91JiCm4Bpx5QkU72JwWAgAAW6LE82Gk75RacsmajYHlKL2mD_PJLkRWdg9FJEUqNgSJMACl1y7athd9umuGkAFWUGRNJChfXam9NWYVa3dFmt0Y3q9JBQ25Rm7rmgt8sh_SatOUrRo3jdvhaZVfz2N47gYYQB6UXn9binP9QgIRIVYgYGS1xgkYyFa7IoNjOwSZyt4RUZEy0to6Twwz9O92LvSBGuXOfG3NuT8SHMWbeACkVTCSOSDAORrsfrmNUiTWP2t8RIsoYs1o_siu3M4WT0htH4_IW7AFijZ-AxK9kFCOSV6SeBkHREp05KnoCWN3QBzD-YrBZfK_6NPa6_rH_a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://www.plantuml.com/plantuml/img/hPB1JiCm38RlUGfhfnI9FK0EqoHWDn0IDswcyKhKDfcQ30cXlJjso6WNQRTTKlTpy__ndsvZmYaTnq75tla3JZX2JDy3yJgvDdTKEs2Cy4hf6Pt_KG0ZziIlKJTWu2iuosnFP6lMXgDF0fymET_DhLFHV0-X9phG12BhSIH-p50BQOhu0oRTOZB0HNDX-nWwRKDdW8lBpix5JxtdnO2KSnFu26KWkDyiBDLShjSRyQe8UrH4b9TYgxjL_gf28bMXlBD4mJiaWtC8u4feKik0kG4I1X2cNGXMByPn_n4R-0XX8FI2Eqell4te6zydgvtKsP3FSzLGihwTuP-V37lLC5_KpHotvAtykRy0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Event Based Programming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C68915-9A64-8242-A658-100DC318114C}"/>
              </a:ext>
            </a:extLst>
          </p:cNvPr>
          <p:cNvSpPr/>
          <p:nvPr/>
        </p:nvSpPr>
        <p:spPr>
          <a:xfrm>
            <a:off x="304800" y="5105400"/>
            <a:ext cx="8534400" cy="1295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PracticeEventBasedProgramming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PracticeEventBasedProgrammingSolution</a:t>
            </a:r>
            <a:endParaRPr lang="en-US" sz="24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chemeClr val="accent2"/>
                </a:solidFill>
              </a:rPr>
              <a:t>Graphical User Interfaces </a:t>
            </a:r>
            <a:r>
              <a:rPr lang="en-US" dirty="0"/>
              <a:t>in Java</a:t>
            </a:r>
          </a:p>
        </p:txBody>
      </p:sp>
      <p:sp>
        <p:nvSpPr>
          <p:cNvPr id="12290" name="Content Placeholder 4"/>
          <p:cNvSpPr>
            <a:spLocks noGrp="1"/>
          </p:cNvSpPr>
          <p:nvPr>
            <p:ph idx="1"/>
          </p:nvPr>
        </p:nvSpPr>
        <p:spPr>
          <a:xfrm>
            <a:off x="0" y="1481138"/>
            <a:ext cx="5257800" cy="4525962"/>
          </a:xfrm>
        </p:spPr>
        <p:txBody>
          <a:bodyPr>
            <a:normAutofit/>
          </a:bodyPr>
          <a:lstStyle/>
          <a:p>
            <a:r>
              <a:rPr lang="en-US" dirty="0"/>
              <a:t>We say what to draw</a:t>
            </a:r>
          </a:p>
          <a:p>
            <a:endParaRPr lang="en-US" dirty="0"/>
          </a:p>
          <a:p>
            <a:r>
              <a:rPr lang="en-US" dirty="0"/>
              <a:t>Java windowing library:</a:t>
            </a:r>
          </a:p>
          <a:p>
            <a:pPr lvl="1"/>
            <a:r>
              <a:rPr lang="en-US" dirty="0"/>
              <a:t>Draws it</a:t>
            </a:r>
          </a:p>
          <a:p>
            <a:pPr lvl="1"/>
            <a:r>
              <a:rPr lang="en-US" dirty="0"/>
              <a:t>Gets user input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Calls back </a:t>
            </a:r>
            <a:r>
              <a:rPr lang="en-US" dirty="0"/>
              <a:t>to us with </a:t>
            </a:r>
            <a:r>
              <a:rPr lang="en-US" dirty="0">
                <a:solidFill>
                  <a:schemeClr val="accent2"/>
                </a:solidFill>
              </a:rPr>
              <a:t>events</a:t>
            </a:r>
          </a:p>
          <a:p>
            <a:endParaRPr lang="en-US" dirty="0"/>
          </a:p>
          <a:p>
            <a:r>
              <a:rPr lang="en-US" dirty="0"/>
              <a:t>We </a:t>
            </a:r>
            <a:r>
              <a:rPr lang="en-US" dirty="0">
                <a:solidFill>
                  <a:schemeClr val="accent2"/>
                </a:solidFill>
              </a:rPr>
              <a:t>handle</a:t>
            </a:r>
            <a:r>
              <a:rPr lang="en-US" dirty="0"/>
              <a:t> events</a:t>
            </a:r>
          </a:p>
        </p:txBody>
      </p:sp>
      <p:pic>
        <p:nvPicPr>
          <p:cNvPr id="12292" name="Picture 2" descr="C:\DOCUME~1\ADMINI~1\LOCALS~1\Temp\VMwareDnD\00003fcd\paczk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752600"/>
            <a:ext cx="3810000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876800" y="5072063"/>
            <a:ext cx="38100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latin typeface="+mn-lt"/>
              </a:rPr>
              <a:t>Hmm, donuts</a:t>
            </a:r>
          </a:p>
        </p:txBody>
      </p:sp>
      <p:sp>
        <p:nvSpPr>
          <p:cNvPr id="9" name="Line Callout 3 (Accent Bar) 8"/>
          <p:cNvSpPr/>
          <p:nvPr/>
        </p:nvSpPr>
        <p:spPr>
          <a:xfrm>
            <a:off x="4953000" y="5594350"/>
            <a:ext cx="1371600" cy="412750"/>
          </a:xfrm>
          <a:prstGeom prst="accent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-85834"/>
              <a:gd name="adj6" fmla="val -17125"/>
              <a:gd name="adj7" fmla="val -489906"/>
              <a:gd name="adj8" fmla="val 624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Gooey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Assignment Preview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stages</a:t>
            </a:r>
          </a:p>
          <a:p>
            <a:pPr lvl="1"/>
            <a:r>
              <a:rPr lang="en-US" dirty="0"/>
              <a:t>Part 1: Ball Strike Counter (individual)</a:t>
            </a:r>
          </a:p>
          <a:p>
            <a:pPr lvl="1"/>
            <a:r>
              <a:rPr lang="en-US" dirty="0"/>
              <a:t>Part 2: Optionally work with 1 partner</a:t>
            </a:r>
          </a:p>
          <a:p>
            <a:pPr lvl="2"/>
            <a:r>
              <a:rPr lang="en-US" b="1" dirty="0"/>
              <a:t>Each list the other’s name in </a:t>
            </a:r>
            <a:r>
              <a:rPr lang="en-US" b="1" dirty="0" err="1"/>
              <a:t>javadoc</a:t>
            </a:r>
            <a:r>
              <a:rPr lang="en-US" b="1" dirty="0"/>
              <a:t> at top of file</a:t>
            </a:r>
          </a:p>
          <a:p>
            <a:pPr lvl="2"/>
            <a:r>
              <a:rPr lang="en-US" b="1" dirty="0"/>
              <a:t>Both responsible for submitting own code</a:t>
            </a:r>
          </a:p>
        </p:txBody>
      </p:sp>
    </p:spTree>
    <p:extLst>
      <p:ext uri="{BB962C8B-B14F-4D97-AF65-F5344CB8AC3E}">
        <p14:creationId xmlns:p14="http://schemas.microsoft.com/office/powerpoint/2010/main" val="1746538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Handling Events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/>
              <a:t>Many kinds of events:</a:t>
            </a:r>
          </a:p>
          <a:p>
            <a:pPr lvl="1">
              <a:defRPr/>
            </a:pPr>
            <a:r>
              <a:rPr lang="en-US" dirty="0"/>
              <a:t>Mouse pressed, mouse released, mouse moved, mouse clicked, button clicked, key pressed, menu item selected, …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We create </a:t>
            </a:r>
            <a:r>
              <a:rPr lang="en-US" b="1" dirty="0">
                <a:solidFill>
                  <a:schemeClr val="accent3"/>
                </a:solidFill>
              </a:rPr>
              <a:t>event listener objects   </a:t>
            </a:r>
          </a:p>
          <a:p>
            <a:pPr lvl="1">
              <a:defRPr/>
            </a:pPr>
            <a:r>
              <a:rPr lang="en-US" dirty="0"/>
              <a:t>that implement the right </a:t>
            </a:r>
            <a:r>
              <a:rPr lang="en-US" b="1" dirty="0"/>
              <a:t>interface</a:t>
            </a:r>
          </a:p>
          <a:p>
            <a:pPr lvl="1">
              <a:defRPr/>
            </a:pPr>
            <a:r>
              <a:rPr lang="en-US" dirty="0"/>
              <a:t>that handle the event as we wish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We </a:t>
            </a:r>
            <a:r>
              <a:rPr lang="en-US" b="1" dirty="0">
                <a:solidFill>
                  <a:schemeClr val="accent3"/>
                </a:solidFill>
              </a:rPr>
              <a:t>register</a:t>
            </a:r>
            <a:r>
              <a:rPr lang="en-US" dirty="0"/>
              <a:t> our listener with an </a:t>
            </a:r>
            <a:r>
              <a:rPr lang="en-US" b="1" dirty="0">
                <a:solidFill>
                  <a:schemeClr val="accent3"/>
                </a:solidFill>
              </a:rPr>
              <a:t>event source</a:t>
            </a:r>
          </a:p>
          <a:p>
            <a:pPr lvl="1">
              <a:defRPr/>
            </a:pPr>
            <a:r>
              <a:rPr lang="en-US" dirty="0"/>
              <a:t>Sources: buttons, menu items, graphics area,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224" y="6324600"/>
            <a:ext cx="457176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Q1</a:t>
            </a:r>
          </a:p>
        </p:txBody>
      </p:sp>
      <p:pic>
        <p:nvPicPr>
          <p:cNvPr id="5" name="Picture 2" descr="Image result for ea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224" y="28194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6171013" y="3749040"/>
            <a:ext cx="53295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8992" y="561110"/>
            <a:ext cx="2743200" cy="1143000"/>
          </a:xfrm>
        </p:spPr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4" name="Explosion 1 3"/>
          <p:cNvSpPr/>
          <p:nvPr/>
        </p:nvSpPr>
        <p:spPr>
          <a:xfrm>
            <a:off x="3536098" y="1897777"/>
            <a:ext cx="533400" cy="685800"/>
          </a:xfrm>
          <a:prstGeom prst="irregularSeal1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xplosion 1 4"/>
          <p:cNvSpPr/>
          <p:nvPr/>
        </p:nvSpPr>
        <p:spPr>
          <a:xfrm>
            <a:off x="4231888" y="1914875"/>
            <a:ext cx="533400" cy="685800"/>
          </a:xfrm>
          <a:prstGeom prst="irregularSeal1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xplosion 1 5"/>
          <p:cNvSpPr/>
          <p:nvPr/>
        </p:nvSpPr>
        <p:spPr>
          <a:xfrm>
            <a:off x="4904678" y="1914875"/>
            <a:ext cx="533400" cy="685800"/>
          </a:xfrm>
          <a:prstGeom prst="irregularSeal1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xplosion 1 6"/>
          <p:cNvSpPr/>
          <p:nvPr/>
        </p:nvSpPr>
        <p:spPr>
          <a:xfrm>
            <a:off x="3497533" y="3069094"/>
            <a:ext cx="533400" cy="685800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xplosion 1 7"/>
          <p:cNvSpPr/>
          <p:nvPr/>
        </p:nvSpPr>
        <p:spPr>
          <a:xfrm>
            <a:off x="4208423" y="3058374"/>
            <a:ext cx="533400" cy="685800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xplosion 1 8"/>
          <p:cNvSpPr/>
          <p:nvPr/>
        </p:nvSpPr>
        <p:spPr>
          <a:xfrm>
            <a:off x="4916525" y="3069094"/>
            <a:ext cx="533400" cy="685800"/>
          </a:xfrm>
          <a:prstGeom prst="irregularSeal1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xplosion 1 9"/>
          <p:cNvSpPr/>
          <p:nvPr/>
        </p:nvSpPr>
        <p:spPr>
          <a:xfrm>
            <a:off x="3480573" y="4362763"/>
            <a:ext cx="533400" cy="6858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xplosion 1 11"/>
          <p:cNvSpPr/>
          <p:nvPr/>
        </p:nvSpPr>
        <p:spPr>
          <a:xfrm>
            <a:off x="4206333" y="4337077"/>
            <a:ext cx="533400" cy="6858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Explosion 1 12"/>
          <p:cNvSpPr/>
          <p:nvPr/>
        </p:nvSpPr>
        <p:spPr>
          <a:xfrm>
            <a:off x="4904678" y="4337077"/>
            <a:ext cx="533400" cy="68580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76586" y="196425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Mouse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1569" y="3124723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Button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8937" y="4444053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Keyboard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2074127" y="4515163"/>
            <a:ext cx="8382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2084349" y="3210774"/>
            <a:ext cx="838200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2124772" y="2055999"/>
            <a:ext cx="838200" cy="38100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" descr="Image result for ea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151" y="3085127"/>
            <a:ext cx="821394" cy="82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itle 1"/>
          <p:cNvSpPr txBox="1">
            <a:spLocks/>
          </p:cNvSpPr>
          <p:nvPr/>
        </p:nvSpPr>
        <p:spPr>
          <a:xfrm>
            <a:off x="-400980" y="710724"/>
            <a:ext cx="294485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Event </a:t>
            </a:r>
          </a:p>
          <a:p>
            <a:pPr fontAlgn="auto">
              <a:spcAft>
                <a:spcPts val="0"/>
              </a:spcAft>
            </a:pPr>
            <a:r>
              <a:rPr lang="en-US" dirty="0"/>
              <a:t>Sources</a:t>
            </a: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6019800" y="561110"/>
            <a:ext cx="2743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Event</a:t>
            </a:r>
          </a:p>
          <a:p>
            <a:pPr fontAlgn="auto">
              <a:spcAft>
                <a:spcPts val="0"/>
              </a:spcAft>
            </a:pPr>
            <a:r>
              <a:rPr lang="en-US" dirty="0"/>
              <a:t>Listeners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31463" y="3738138"/>
            <a:ext cx="152423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ActionEvents</a:t>
            </a:r>
            <a:endParaRPr lang="en-US" dirty="0"/>
          </a:p>
          <a:p>
            <a:endParaRPr lang="en-US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3631348" y="2535277"/>
            <a:ext cx="1734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MouseEvents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790717" y="4941625"/>
            <a:ext cx="130004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KeyEvents</a:t>
            </a:r>
            <a:endParaRPr lang="en-US" dirty="0"/>
          </a:p>
          <a:p>
            <a:endParaRPr lang="en-US" sz="2800" dirty="0"/>
          </a:p>
        </p:txBody>
      </p:sp>
      <p:sp>
        <p:nvSpPr>
          <p:cNvPr id="28" name="TextBox 27"/>
          <p:cNvSpPr txBox="1"/>
          <p:nvPr/>
        </p:nvSpPr>
        <p:spPr>
          <a:xfrm>
            <a:off x="6846271" y="2594953"/>
            <a:ext cx="214002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ActionListener</a:t>
            </a:r>
            <a:endParaRPr lang="en-US" dirty="0"/>
          </a:p>
          <a:p>
            <a:endParaRPr lang="en-US" sz="2800" dirty="0"/>
          </a:p>
        </p:txBody>
      </p:sp>
      <p:sp>
        <p:nvSpPr>
          <p:cNvPr id="29" name="TextBox 28"/>
          <p:cNvSpPr txBox="1"/>
          <p:nvPr/>
        </p:nvSpPr>
        <p:spPr>
          <a:xfrm>
            <a:off x="6978341" y="4896163"/>
            <a:ext cx="178465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KeyListener</a:t>
            </a:r>
            <a:r>
              <a:rPr lang="en-US" dirty="0"/>
              <a:t>)</a:t>
            </a:r>
          </a:p>
          <a:p>
            <a:endParaRPr lang="en-US" sz="2800" dirty="0"/>
          </a:p>
        </p:txBody>
      </p:sp>
      <p:sp>
        <p:nvSpPr>
          <p:cNvPr id="30" name="TextBox 29"/>
          <p:cNvSpPr txBox="1"/>
          <p:nvPr/>
        </p:nvSpPr>
        <p:spPr>
          <a:xfrm>
            <a:off x="6467594" y="1858422"/>
            <a:ext cx="215648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MouseListener</a:t>
            </a:r>
            <a:r>
              <a:rPr lang="en-US" dirty="0"/>
              <a:t>)</a:t>
            </a:r>
          </a:p>
          <a:p>
            <a:endParaRPr lang="en-US" sz="2800" dirty="0"/>
          </a:p>
        </p:txBody>
      </p:sp>
      <p:sp>
        <p:nvSpPr>
          <p:cNvPr id="33" name="Lightning Bolt 32"/>
          <p:cNvSpPr/>
          <p:nvPr/>
        </p:nvSpPr>
        <p:spPr>
          <a:xfrm>
            <a:off x="7960345" y="3021304"/>
            <a:ext cx="663730" cy="867220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 Arrow 34"/>
          <p:cNvSpPr/>
          <p:nvPr/>
        </p:nvSpPr>
        <p:spPr>
          <a:xfrm>
            <a:off x="5616801" y="3297718"/>
            <a:ext cx="1009349" cy="294056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73890" y="3006757"/>
            <a:ext cx="119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Register</a:t>
            </a:r>
            <a:r>
              <a:rPr lang="en-US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38" name="Left Arrow 37"/>
          <p:cNvSpPr/>
          <p:nvPr/>
        </p:nvSpPr>
        <p:spPr>
          <a:xfrm flipH="1">
            <a:off x="7416345" y="3292010"/>
            <a:ext cx="642689" cy="299764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51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6" grpId="0"/>
      <p:bldP spid="17" grpId="0"/>
      <p:bldP spid="18" grpId="0"/>
      <p:bldP spid="19" grpId="0" animBg="1"/>
      <p:bldP spid="20" grpId="0" animBg="1"/>
      <p:bldP spid="21" grpId="0" animBg="1"/>
      <p:bldP spid="25" grpId="0"/>
      <p:bldP spid="26" grpId="0"/>
      <p:bldP spid="27" grpId="0"/>
      <p:bldP spid="28" grpId="0"/>
      <p:bldP spid="29" grpId="0"/>
      <p:bldP spid="30" grpId="0"/>
      <p:bldP spid="33" grpId="0" animBg="1"/>
      <p:bldP spid="35" grpId="0" animBg="1"/>
      <p:bldP spid="37" grpId="0"/>
      <p:bldP spid="3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634"/>
            <a:ext cx="8229600" cy="512436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Simple Interactive GUI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3" y="657836"/>
            <a:ext cx="6349690" cy="62226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1. Create JFrame   </a:t>
            </a:r>
            <a:r>
              <a:rPr lang="en-US" sz="2000" i="1" dirty="0"/>
              <a:t>(Needs additional configuration)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2. Create </a:t>
            </a:r>
            <a:r>
              <a:rPr lang="en-US" sz="2000" dirty="0" err="1"/>
              <a:t>JButton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i="1" dirty="0"/>
              <a:t>(</a:t>
            </a:r>
            <a:r>
              <a:rPr lang="en-US" sz="2000" i="1" dirty="0" err="1"/>
              <a:t>JButton</a:t>
            </a:r>
            <a:r>
              <a:rPr lang="en-US" sz="2000" i="1" dirty="0"/>
              <a:t> initially untethered and invisible)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3. Add </a:t>
            </a:r>
            <a:r>
              <a:rPr lang="en-US" sz="2000" dirty="0" err="1"/>
              <a:t>JButton</a:t>
            </a:r>
            <a:r>
              <a:rPr lang="en-US" sz="2000" dirty="0"/>
              <a:t> to JFrame  (Can also be added to a </a:t>
            </a:r>
            <a:r>
              <a:rPr lang="en-US" sz="2000" dirty="0" err="1"/>
              <a:t>JPanel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4. Create </a:t>
            </a:r>
            <a:r>
              <a:rPr lang="en-US" sz="2000" dirty="0" err="1"/>
              <a:t>ActionListener</a:t>
            </a:r>
            <a:r>
              <a:rPr lang="en-US" sz="2000" dirty="0"/>
              <a:t>  (must code what it does) </a:t>
            </a:r>
          </a:p>
          <a:p>
            <a:pPr marL="0" indent="0">
              <a:buNone/>
            </a:pPr>
            <a:r>
              <a:rPr lang="en-US" sz="2000" dirty="0"/>
              <a:t>(Not connected to </a:t>
            </a:r>
            <a:r>
              <a:rPr lang="en-US" sz="2000" dirty="0" err="1"/>
              <a:t>JButton</a:t>
            </a:r>
            <a:r>
              <a:rPr lang="en-US" sz="2000" dirty="0"/>
              <a:t>, does nothing!)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5. Attach </a:t>
            </a:r>
            <a:r>
              <a:rPr lang="en-US" sz="2000" dirty="0" err="1"/>
              <a:t>ActionListener</a:t>
            </a:r>
            <a:r>
              <a:rPr lang="en-US" sz="2000" dirty="0"/>
              <a:t> to </a:t>
            </a:r>
            <a:r>
              <a:rPr lang="en-US" sz="2000" dirty="0" err="1"/>
              <a:t>JButton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289" y="3358655"/>
            <a:ext cx="2526175" cy="8161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3503"/>
          <a:stretch/>
        </p:blipFill>
        <p:spPr>
          <a:xfrm>
            <a:off x="6283306" y="894586"/>
            <a:ext cx="2580598" cy="6858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31595" y="5715173"/>
            <a:ext cx="9144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-3717" y="581636"/>
            <a:ext cx="9144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-27878" y="1638040"/>
            <a:ext cx="9144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-5576" y="3187826"/>
            <a:ext cx="9144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-11151" y="4189483"/>
            <a:ext cx="9144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Image result for ea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5982881"/>
            <a:ext cx="821394" cy="82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310" y="5938285"/>
            <a:ext cx="2526175" cy="816149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>
            <a:off x="6516917" y="6363338"/>
            <a:ext cx="750425" cy="151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1" name="Picture 2" descr="Image result for ea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728" y="4670341"/>
            <a:ext cx="821394" cy="82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4"/>
          <a:srcRect t="3503"/>
          <a:stretch/>
        </p:blipFill>
        <p:spPr>
          <a:xfrm>
            <a:off x="6068849" y="1771894"/>
            <a:ext cx="2580598" cy="6858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37003" t="46585" r="35319" b="17170"/>
          <a:stretch/>
        </p:blipFill>
        <p:spPr>
          <a:xfrm>
            <a:off x="6713731" y="2561454"/>
            <a:ext cx="1032110" cy="4366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866" y="4713516"/>
            <a:ext cx="2526175" cy="816149"/>
          </a:xfrm>
          <a:prstGeom prst="rect">
            <a:avLst/>
          </a:prstGeom>
        </p:spPr>
      </p:pic>
      <p:sp>
        <p:nvSpPr>
          <p:cNvPr id="26" name="Multiply 25"/>
          <p:cNvSpPr/>
          <p:nvPr/>
        </p:nvSpPr>
        <p:spPr>
          <a:xfrm>
            <a:off x="8381276" y="4802790"/>
            <a:ext cx="536342" cy="556496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ply 27"/>
          <p:cNvSpPr/>
          <p:nvPr/>
        </p:nvSpPr>
        <p:spPr>
          <a:xfrm>
            <a:off x="7065056" y="2607903"/>
            <a:ext cx="329460" cy="441565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Explosion 1 28"/>
          <p:cNvSpPr/>
          <p:nvPr/>
        </p:nvSpPr>
        <p:spPr>
          <a:xfrm>
            <a:off x="8311455" y="5875436"/>
            <a:ext cx="832545" cy="902169"/>
          </a:xfrm>
          <a:prstGeom prst="irregularSeal1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7750190" y="6323194"/>
            <a:ext cx="5160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4161" y="1147868"/>
            <a:ext cx="625914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JFrame frame = new JFrame(“Breakfast for Goldilocks”);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3527" y="2666296"/>
            <a:ext cx="539287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JButton</a:t>
            </a:r>
            <a:r>
              <a:rPr lang="en-US" sz="1600" dirty="0">
                <a:latin typeface="Consolas" panose="020B0609020204030204" pitchFamily="49" charset="0"/>
              </a:rPr>
              <a:t> button = new </a:t>
            </a:r>
            <a:r>
              <a:rPr lang="en-US" sz="1600" dirty="0" err="1">
                <a:latin typeface="Consolas" panose="020B0609020204030204" pitchFamily="49" charset="0"/>
              </a:rPr>
              <a:t>JButton</a:t>
            </a:r>
            <a:r>
              <a:rPr lang="en-US" sz="1600" dirty="0">
                <a:latin typeface="Consolas" panose="020B0609020204030204" pitchFamily="49" charset="0"/>
              </a:rPr>
              <a:t>(“Eat Porridge”);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1394" y="3730985"/>
            <a:ext cx="271900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frame.add</a:t>
            </a:r>
            <a:r>
              <a:rPr lang="en-US" sz="1600" dirty="0">
                <a:latin typeface="Consolas" panose="020B0609020204030204" pitchFamily="49" charset="0"/>
              </a:rPr>
              <a:t>( button );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3527" y="5143208"/>
            <a:ext cx="478739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ActionListener</a:t>
            </a:r>
            <a:r>
              <a:rPr lang="en-US" sz="1600" dirty="0">
                <a:latin typeface="Consolas" panose="020B0609020204030204" pitchFamily="49" charset="0"/>
              </a:rPr>
              <a:t> ear = new </a:t>
            </a:r>
            <a:r>
              <a:rPr lang="en-US" sz="1600" dirty="0" err="1">
                <a:latin typeface="Consolas" panose="020B0609020204030204" pitchFamily="49" charset="0"/>
              </a:rPr>
              <a:t>MyListener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65379" y="6283963"/>
            <a:ext cx="378724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button.addActionListener</a:t>
            </a:r>
            <a:r>
              <a:rPr lang="en-US" sz="1600" dirty="0">
                <a:latin typeface="Consolas" panose="020B0609020204030204" pitchFamily="49" charset="0"/>
              </a:rPr>
              <a:t>( ear );</a:t>
            </a:r>
          </a:p>
        </p:txBody>
      </p:sp>
    </p:spTree>
    <p:extLst>
      <p:ext uri="{BB962C8B-B14F-4D97-AF65-F5344CB8AC3E}">
        <p14:creationId xmlns:p14="http://schemas.microsoft.com/office/powerpoint/2010/main" val="372348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29" grpId="0" animBg="1"/>
      <p:bldP spid="34" grpId="0" animBg="1"/>
      <p:bldP spid="36" grpId="0" animBg="1"/>
      <p:bldP spid="25" grpId="0" animBg="1"/>
      <p:bldP spid="27" grpId="0" animBg="1"/>
      <p:bldP spid="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836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Activity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pairs or individually</a:t>
            </a:r>
          </a:p>
          <a:p>
            <a:r>
              <a:rPr lang="en-US" dirty="0"/>
              <a:t>Look at the code in the capitalization example</a:t>
            </a:r>
          </a:p>
          <a:p>
            <a:r>
              <a:rPr lang="en-US" dirty="0"/>
              <a:t>Then solve the </a:t>
            </a:r>
            <a:r>
              <a:rPr lang="en-US" dirty="0" err="1"/>
              <a:t>addLettersProblem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Get buttons and text to show up FIRST!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4297363"/>
            <a:ext cx="4855029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947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Key Layout Ideas</a:t>
            </a:r>
          </a:p>
        </p:txBody>
      </p:sp>
      <p:sp>
        <p:nvSpPr>
          <p:cNvPr id="18434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JFrame’s</a:t>
            </a:r>
            <a:r>
              <a:rPr lang="en-US" dirty="0"/>
              <a:t> add(Component c) method</a:t>
            </a:r>
          </a:p>
          <a:p>
            <a:pPr lvl="1"/>
            <a:r>
              <a:rPr lang="en-US" dirty="0"/>
              <a:t>Adds a new component to be drawn</a:t>
            </a:r>
          </a:p>
          <a:p>
            <a:pPr lvl="1"/>
            <a:r>
              <a:rPr lang="en-US" dirty="0"/>
              <a:t>Throws out the old one!</a:t>
            </a:r>
          </a:p>
          <a:p>
            <a:r>
              <a:rPr lang="en-US" dirty="0"/>
              <a:t>JFrame also has method </a:t>
            </a:r>
            <a:br>
              <a:rPr lang="en-US" dirty="0"/>
            </a:br>
            <a:r>
              <a:rPr lang="en-US" dirty="0"/>
              <a:t>add(Component c, Object constraint)</a:t>
            </a:r>
          </a:p>
          <a:p>
            <a:pPr lvl="1"/>
            <a:r>
              <a:rPr lang="en-US" dirty="0"/>
              <a:t>Typical constraints:</a:t>
            </a:r>
          </a:p>
          <a:p>
            <a:pPr lvl="2"/>
            <a:r>
              <a:rPr lang="en-US" dirty="0" err="1"/>
              <a:t>BorderLayout.NORTH</a:t>
            </a:r>
            <a:r>
              <a:rPr lang="en-US" dirty="0"/>
              <a:t>, </a:t>
            </a:r>
            <a:r>
              <a:rPr lang="en-US" dirty="0" err="1"/>
              <a:t>BorderLayout.CENTER</a:t>
            </a:r>
            <a:endParaRPr lang="en-US" dirty="0"/>
          </a:p>
          <a:p>
            <a:pPr lvl="1"/>
            <a:r>
              <a:rPr lang="en-US" dirty="0"/>
              <a:t>Can add one thing to each “direction”, plus center</a:t>
            </a:r>
          </a:p>
          <a:p>
            <a:r>
              <a:rPr lang="en-US" dirty="0" err="1"/>
              <a:t>JPanel</a:t>
            </a:r>
            <a:r>
              <a:rPr lang="en-US" dirty="0"/>
              <a:t> is a container (a thing!) that can display multiple components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224" y="6324600"/>
            <a:ext cx="631904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Q2,3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JFrame </a:t>
            </a:r>
            <a:r>
              <a:rPr lang="en-US" dirty="0" err="1"/>
              <a:t>BorderLayout</a:t>
            </a:r>
            <a:endParaRPr lang="en-US" dirty="0"/>
          </a:p>
        </p:txBody>
      </p:sp>
      <p:pic>
        <p:nvPicPr>
          <p:cNvPr id="1028" name="Picture 4" descr="Image result for jframe borderlayout layou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600" y="1981200"/>
            <a:ext cx="53848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415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Look at the code in the capitalization example</a:t>
            </a:r>
          </a:p>
          <a:p>
            <a:pPr marL="0" indent="0">
              <a:buNone/>
            </a:pPr>
            <a:r>
              <a:rPr lang="en-US" dirty="0"/>
              <a:t>Then solve the </a:t>
            </a:r>
            <a:r>
              <a:rPr lang="en-US" dirty="0" err="1"/>
              <a:t>addLettersProblem</a:t>
            </a:r>
            <a:endParaRPr lang="en-US" dirty="0"/>
          </a:p>
          <a:p>
            <a:r>
              <a:rPr lang="en-US" dirty="0"/>
              <a:t>Stage 1: </a:t>
            </a:r>
          </a:p>
          <a:p>
            <a:pPr lvl="1"/>
            <a:r>
              <a:rPr lang="en-US" dirty="0"/>
              <a:t>Make sure buttons show up</a:t>
            </a:r>
          </a:p>
          <a:p>
            <a:pPr lvl="1"/>
            <a:r>
              <a:rPr lang="en-US" dirty="0"/>
              <a:t>Make sure you can get message (</a:t>
            </a:r>
            <a:r>
              <a:rPr lang="en-US" dirty="0" err="1"/>
              <a:t>JLabel</a:t>
            </a:r>
            <a:r>
              <a:rPr lang="en-US" dirty="0"/>
              <a:t>) to appear</a:t>
            </a:r>
          </a:p>
          <a:p>
            <a:r>
              <a:rPr lang="en-US" dirty="0"/>
              <a:t>Stage 2: Make sure buttons do ANYTHING </a:t>
            </a:r>
          </a:p>
          <a:p>
            <a:pPr lvl="1"/>
            <a:r>
              <a:rPr lang="en-US" dirty="0"/>
              <a:t>Just have them </a:t>
            </a:r>
            <a:r>
              <a:rPr lang="en-US" dirty="0" err="1"/>
              <a:t>System.out.println</a:t>
            </a:r>
            <a:r>
              <a:rPr lang="en-US" dirty="0"/>
              <a:t>(“pressed”)</a:t>
            </a:r>
          </a:p>
          <a:p>
            <a:r>
              <a:rPr lang="en-US" dirty="0"/>
              <a:t>Stage 3: </a:t>
            </a:r>
          </a:p>
          <a:p>
            <a:pPr lvl="1"/>
            <a:r>
              <a:rPr lang="en-US" dirty="0"/>
              <a:t>Have the buttons perform desired behavior</a:t>
            </a:r>
          </a:p>
        </p:txBody>
      </p:sp>
    </p:spTree>
    <p:extLst>
      <p:ext uri="{BB962C8B-B14F-4D97-AF65-F5344CB8AC3E}">
        <p14:creationId xmlns:p14="http://schemas.microsoft.com/office/powerpoint/2010/main" val="1558352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 -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Interfaces are contracts</a:t>
            </a:r>
          </a:p>
          <a:p>
            <a:pPr lvl="1"/>
            <a:r>
              <a:rPr lang="en-US" dirty="0"/>
              <a:t>Any class that </a:t>
            </a:r>
            <a:r>
              <a:rPr lang="en-US" b="1" i="1" dirty="0"/>
              <a:t>implements</a:t>
            </a:r>
            <a:r>
              <a:rPr lang="en-US" dirty="0"/>
              <a:t> an interface </a:t>
            </a:r>
            <a:r>
              <a:rPr lang="en-US" b="1" u="sng" dirty="0"/>
              <a:t>MUST</a:t>
            </a:r>
            <a:r>
              <a:rPr lang="en-US" dirty="0"/>
              <a:t> provide an implementation for all methods defined in the interface.</a:t>
            </a:r>
          </a:p>
          <a:p>
            <a:r>
              <a:rPr lang="en-US" dirty="0"/>
              <a:t>Interfaces represent the abstract idea (and what it can do):</a:t>
            </a:r>
          </a:p>
          <a:p>
            <a:pPr lvl="1"/>
            <a:r>
              <a:rPr lang="en-US" dirty="0"/>
              <a:t>Weighable objects (return weight in </a:t>
            </a:r>
            <a:r>
              <a:rPr lang="en-US" dirty="0" err="1"/>
              <a:t>lbs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NumberSequences</a:t>
            </a:r>
            <a:r>
              <a:rPr lang="en-US" dirty="0"/>
              <a:t> (get the next number, reset)</a:t>
            </a:r>
          </a:p>
          <a:p>
            <a:pPr lvl="1"/>
            <a:r>
              <a:rPr lang="en-US" dirty="0"/>
              <a:t>Pet (Can be fed, can tell if eating, can tell name)</a:t>
            </a:r>
          </a:p>
          <a:p>
            <a:r>
              <a:rPr lang="en-US" dirty="0"/>
              <a:t>Classes represent the concrete idea:</a:t>
            </a:r>
          </a:p>
          <a:p>
            <a:pPr lvl="1"/>
            <a:r>
              <a:rPr lang="en-US" dirty="0"/>
              <a:t>Country, Bank Account</a:t>
            </a:r>
          </a:p>
          <a:p>
            <a:pPr lvl="1"/>
            <a:r>
              <a:rPr lang="en-US" dirty="0" err="1"/>
              <a:t>AddOne</a:t>
            </a:r>
            <a:r>
              <a:rPr lang="en-US" dirty="0"/>
              <a:t>, </a:t>
            </a:r>
            <a:r>
              <a:rPr lang="en-US" dirty="0" err="1"/>
              <a:t>PowersOfTwo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Dog, Cat, Fish</a:t>
            </a:r>
          </a:p>
        </p:txBody>
      </p:sp>
    </p:spTree>
    <p:extLst>
      <p:ext uri="{BB962C8B-B14F-4D97-AF65-F5344CB8AC3E}">
        <p14:creationId xmlns:p14="http://schemas.microsoft.com/office/powerpoint/2010/main" val="4235691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General GUI Development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370" y="1600200"/>
            <a:ext cx="842103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1. Create JFrame  (configure!)</a:t>
            </a:r>
          </a:p>
          <a:p>
            <a:pPr marL="0" indent="0">
              <a:buNone/>
            </a:pPr>
            <a:r>
              <a:rPr lang="en-US" sz="2400" dirty="0"/>
              <a:t>2. Create </a:t>
            </a:r>
            <a:r>
              <a:rPr lang="en-US" sz="2400" dirty="0" err="1"/>
              <a:t>JPanel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3. Put </a:t>
            </a:r>
            <a:r>
              <a:rPr lang="en-US" sz="2400" dirty="0" err="1"/>
              <a:t>JButtons</a:t>
            </a:r>
            <a:r>
              <a:rPr lang="en-US" sz="2400" dirty="0"/>
              <a:t> (or </a:t>
            </a:r>
            <a:r>
              <a:rPr lang="en-US" sz="2400" dirty="0" err="1"/>
              <a:t>JComponents</a:t>
            </a:r>
            <a:r>
              <a:rPr lang="en-US" sz="2400" dirty="0"/>
              <a:t>) into </a:t>
            </a:r>
            <a:r>
              <a:rPr lang="en-US" sz="2400" dirty="0" err="1"/>
              <a:t>JPanel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4. Add </a:t>
            </a:r>
            <a:r>
              <a:rPr lang="en-US" sz="2400" dirty="0" err="1"/>
              <a:t>JPanel</a:t>
            </a:r>
            <a:r>
              <a:rPr lang="en-US" sz="2400" dirty="0"/>
              <a:t> to JFrame</a:t>
            </a:r>
          </a:p>
          <a:p>
            <a:pPr marL="0" indent="0">
              <a:buNone/>
            </a:pPr>
            <a:r>
              <a:rPr lang="en-US" sz="2400" dirty="0"/>
              <a:t>5. Create </a:t>
            </a:r>
            <a:r>
              <a:rPr lang="en-US" sz="2400" dirty="0" err="1"/>
              <a:t>ActionListener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(Might need to create class!)</a:t>
            </a:r>
          </a:p>
          <a:p>
            <a:pPr marL="0" indent="0">
              <a:buNone/>
            </a:pPr>
            <a:r>
              <a:rPr lang="en-US" sz="2400" dirty="0"/>
              <a:t>6. Attach </a:t>
            </a:r>
            <a:r>
              <a:rPr lang="en-US" sz="2400" dirty="0" err="1"/>
              <a:t>ActionListener</a:t>
            </a:r>
            <a:r>
              <a:rPr lang="en-US" sz="2400" dirty="0"/>
              <a:t> to </a:t>
            </a:r>
            <a:r>
              <a:rPr lang="en-US" sz="2400" dirty="0" err="1"/>
              <a:t>JButton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7. Does </a:t>
            </a:r>
            <a:r>
              <a:rPr lang="en-US" sz="2400" dirty="0" err="1"/>
              <a:t>ActionListener</a:t>
            </a:r>
            <a:r>
              <a:rPr lang="en-US" sz="2400" dirty="0"/>
              <a:t> have what it needs? </a:t>
            </a:r>
          </a:p>
          <a:p>
            <a:pPr marL="0" indent="0">
              <a:buNone/>
            </a:pPr>
            <a:r>
              <a:rPr lang="en-US" sz="2400" dirty="0"/>
              <a:t>      (If not, pass it in the constructor!)</a:t>
            </a:r>
          </a:p>
        </p:txBody>
      </p:sp>
    </p:spTree>
    <p:extLst>
      <p:ext uri="{BB962C8B-B14F-4D97-AF65-F5344CB8AC3E}">
        <p14:creationId xmlns:p14="http://schemas.microsoft.com/office/powerpoint/2010/main" val="2337333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C:\DOCUME~1\ADMINI~1\LOCALS~1\Temp\VMwareDnD\00004380\2005_08_09_mightymous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274638"/>
            <a:ext cx="285750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Mouse Listeners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2960688"/>
          </a:xfrm>
        </p:spPr>
        <p:txBody>
          <a:bodyPr>
            <a:normAutofit lnSpcReduction="10000"/>
          </a:bodyPr>
          <a:lstStyle/>
          <a:p>
            <a:pPr marL="0" indent="0">
              <a:buFont typeface="Wingdings 3" charset="2"/>
              <a:buNone/>
              <a:tabLst>
                <a:tab pos="457200" algn="l"/>
              </a:tabLst>
              <a:defRPr/>
            </a:pPr>
            <a:r>
              <a:rPr lang="en-US" sz="2400" b="1" dirty="0">
                <a:solidFill>
                  <a:schemeClr val="accent3"/>
                </a:solidFill>
                <a:latin typeface="Lucida Sans Typewriter" pitchFamily="49" charset="0"/>
              </a:rPr>
              <a:t>public interface </a:t>
            </a:r>
            <a:r>
              <a:rPr lang="en-US" sz="2400" b="1" dirty="0" err="1">
                <a:solidFill>
                  <a:schemeClr val="accent3"/>
                </a:solidFill>
                <a:latin typeface="Lucida Sans Typewriter" pitchFamily="49" charset="0"/>
              </a:rPr>
              <a:t>MouseListener</a:t>
            </a:r>
            <a:r>
              <a:rPr lang="en-US" sz="2400" b="1" dirty="0">
                <a:solidFill>
                  <a:schemeClr val="accent3"/>
                </a:solidFill>
                <a:latin typeface="Lucida Sans Typewriter" pitchFamily="49" charset="0"/>
              </a:rPr>
              <a:t> {</a:t>
            </a:r>
          </a:p>
          <a:p>
            <a:pPr marL="0" indent="0">
              <a:buFont typeface="Wingdings 3" charset="2"/>
              <a:buNone/>
              <a:tabLst>
                <a:tab pos="457200" algn="l"/>
              </a:tabLst>
              <a:defRPr/>
            </a:pPr>
            <a:r>
              <a:rPr lang="en-US" sz="2400" b="1" dirty="0">
                <a:solidFill>
                  <a:schemeClr val="accent3"/>
                </a:solidFill>
                <a:latin typeface="Lucida Sans Typewriter" pitchFamily="49" charset="0"/>
              </a:rPr>
              <a:t>	public void </a:t>
            </a:r>
            <a:r>
              <a:rPr lang="en-US" sz="2400" b="1" dirty="0" err="1">
                <a:solidFill>
                  <a:schemeClr val="accent3"/>
                </a:solidFill>
                <a:latin typeface="Lucida Sans Typewriter" pitchFamily="49" charset="0"/>
              </a:rPr>
              <a:t>mouseClicked</a:t>
            </a:r>
            <a:r>
              <a:rPr lang="en-US" sz="2400" b="1" dirty="0">
                <a:solidFill>
                  <a:schemeClr val="accent3"/>
                </a:solidFill>
                <a:latin typeface="Lucida Sans Typewriter" pitchFamily="49" charset="0"/>
              </a:rPr>
              <a:t>(</a:t>
            </a:r>
            <a:r>
              <a:rPr lang="en-US" sz="2400" b="1" dirty="0" err="1">
                <a:solidFill>
                  <a:schemeClr val="accent3"/>
                </a:solidFill>
                <a:latin typeface="Lucida Sans Typewriter" pitchFamily="49" charset="0"/>
              </a:rPr>
              <a:t>MouseEvent</a:t>
            </a:r>
            <a:r>
              <a:rPr lang="en-US" sz="2400" b="1" dirty="0">
                <a:solidFill>
                  <a:schemeClr val="accent3"/>
                </a:solidFill>
                <a:latin typeface="Lucida Sans Typewriter" pitchFamily="49" charset="0"/>
              </a:rPr>
              <a:t> e);</a:t>
            </a:r>
          </a:p>
          <a:p>
            <a:pPr marL="0" indent="0">
              <a:buFont typeface="Wingdings 3" charset="2"/>
              <a:buNone/>
              <a:tabLst>
                <a:tab pos="457200" algn="l"/>
              </a:tabLst>
              <a:defRPr/>
            </a:pPr>
            <a:r>
              <a:rPr lang="en-US" sz="2400" b="1" dirty="0">
                <a:solidFill>
                  <a:schemeClr val="accent3"/>
                </a:solidFill>
                <a:latin typeface="Lucida Sans Typewriter" pitchFamily="49" charset="0"/>
              </a:rPr>
              <a:t>	public void </a:t>
            </a:r>
            <a:r>
              <a:rPr lang="en-US" sz="2400" b="1" dirty="0" err="1">
                <a:solidFill>
                  <a:schemeClr val="accent3"/>
                </a:solidFill>
                <a:latin typeface="Lucida Sans Typewriter" pitchFamily="49" charset="0"/>
              </a:rPr>
              <a:t>mouseEntered</a:t>
            </a:r>
            <a:r>
              <a:rPr lang="en-US" sz="2400" b="1" dirty="0">
                <a:solidFill>
                  <a:schemeClr val="accent3"/>
                </a:solidFill>
                <a:latin typeface="Lucida Sans Typewriter" pitchFamily="49" charset="0"/>
              </a:rPr>
              <a:t>(</a:t>
            </a:r>
            <a:r>
              <a:rPr lang="en-US" sz="2400" b="1" dirty="0" err="1">
                <a:solidFill>
                  <a:schemeClr val="accent3"/>
                </a:solidFill>
                <a:latin typeface="Lucida Sans Typewriter" pitchFamily="49" charset="0"/>
              </a:rPr>
              <a:t>MouseEvent</a:t>
            </a:r>
            <a:r>
              <a:rPr lang="en-US" sz="2400" b="1" dirty="0">
                <a:solidFill>
                  <a:schemeClr val="accent3"/>
                </a:solidFill>
                <a:latin typeface="Lucida Sans Typewriter" pitchFamily="49" charset="0"/>
              </a:rPr>
              <a:t> e);</a:t>
            </a:r>
          </a:p>
          <a:p>
            <a:pPr marL="0" indent="0">
              <a:buFont typeface="Wingdings 3" charset="2"/>
              <a:buNone/>
              <a:tabLst>
                <a:tab pos="457200" algn="l"/>
              </a:tabLst>
              <a:defRPr/>
            </a:pPr>
            <a:r>
              <a:rPr lang="en-US" sz="2400" b="1" dirty="0">
                <a:solidFill>
                  <a:schemeClr val="accent3"/>
                </a:solidFill>
                <a:latin typeface="Lucida Sans Typewriter" pitchFamily="49" charset="0"/>
              </a:rPr>
              <a:t>	public void </a:t>
            </a:r>
            <a:r>
              <a:rPr lang="en-US" sz="2400" b="1" dirty="0" err="1">
                <a:solidFill>
                  <a:schemeClr val="accent3"/>
                </a:solidFill>
                <a:latin typeface="Lucida Sans Typewriter" pitchFamily="49" charset="0"/>
              </a:rPr>
              <a:t>mouseExited</a:t>
            </a:r>
            <a:r>
              <a:rPr lang="en-US" sz="2400" b="1" dirty="0">
                <a:solidFill>
                  <a:schemeClr val="accent3"/>
                </a:solidFill>
                <a:latin typeface="Lucida Sans Typewriter" pitchFamily="49" charset="0"/>
              </a:rPr>
              <a:t>(</a:t>
            </a:r>
            <a:r>
              <a:rPr lang="en-US" sz="2400" b="1" dirty="0" err="1">
                <a:solidFill>
                  <a:schemeClr val="accent3"/>
                </a:solidFill>
                <a:latin typeface="Lucida Sans Typewriter" pitchFamily="49" charset="0"/>
              </a:rPr>
              <a:t>MouseEvent</a:t>
            </a:r>
            <a:r>
              <a:rPr lang="en-US" sz="2400" b="1" dirty="0">
                <a:solidFill>
                  <a:schemeClr val="accent3"/>
                </a:solidFill>
                <a:latin typeface="Lucida Sans Typewriter" pitchFamily="49" charset="0"/>
              </a:rPr>
              <a:t> e);</a:t>
            </a:r>
          </a:p>
          <a:p>
            <a:pPr marL="0" indent="0">
              <a:buFont typeface="Wingdings 3" charset="2"/>
              <a:buNone/>
              <a:tabLst>
                <a:tab pos="457200" algn="l"/>
              </a:tabLst>
              <a:defRPr/>
            </a:pPr>
            <a:r>
              <a:rPr lang="en-US" sz="2400" b="1" dirty="0">
                <a:solidFill>
                  <a:schemeClr val="accent3"/>
                </a:solidFill>
                <a:latin typeface="Lucida Sans Typewriter" pitchFamily="49" charset="0"/>
              </a:rPr>
              <a:t>	public void </a:t>
            </a:r>
            <a:r>
              <a:rPr lang="en-US" sz="2400" b="1" dirty="0" err="1">
                <a:solidFill>
                  <a:schemeClr val="accent3"/>
                </a:solidFill>
                <a:latin typeface="Lucida Sans Typewriter" pitchFamily="49" charset="0"/>
              </a:rPr>
              <a:t>mousePressed</a:t>
            </a:r>
            <a:r>
              <a:rPr lang="en-US" sz="2400" b="1" dirty="0">
                <a:solidFill>
                  <a:schemeClr val="accent3"/>
                </a:solidFill>
                <a:latin typeface="Lucida Sans Typewriter" pitchFamily="49" charset="0"/>
              </a:rPr>
              <a:t>(</a:t>
            </a:r>
            <a:r>
              <a:rPr lang="en-US" sz="2400" b="1" dirty="0" err="1">
                <a:solidFill>
                  <a:schemeClr val="accent3"/>
                </a:solidFill>
                <a:latin typeface="Lucida Sans Typewriter" pitchFamily="49" charset="0"/>
              </a:rPr>
              <a:t>MouseEvent</a:t>
            </a:r>
            <a:r>
              <a:rPr lang="en-US" sz="2400" b="1" dirty="0">
                <a:solidFill>
                  <a:schemeClr val="accent3"/>
                </a:solidFill>
                <a:latin typeface="Lucida Sans Typewriter" pitchFamily="49" charset="0"/>
              </a:rPr>
              <a:t> e);</a:t>
            </a:r>
          </a:p>
          <a:p>
            <a:pPr marL="0" indent="0">
              <a:buFont typeface="Wingdings 3" charset="2"/>
              <a:buNone/>
              <a:tabLst>
                <a:tab pos="457200" algn="l"/>
              </a:tabLst>
              <a:defRPr/>
            </a:pPr>
            <a:r>
              <a:rPr lang="en-US" sz="2400" b="1" dirty="0">
                <a:solidFill>
                  <a:schemeClr val="accent3"/>
                </a:solidFill>
                <a:latin typeface="Lucida Sans Typewriter" pitchFamily="49" charset="0"/>
              </a:rPr>
              <a:t>	public void </a:t>
            </a:r>
            <a:r>
              <a:rPr lang="en-US" sz="2400" b="1" dirty="0" err="1">
                <a:solidFill>
                  <a:schemeClr val="accent3"/>
                </a:solidFill>
                <a:latin typeface="Lucida Sans Typewriter" pitchFamily="49" charset="0"/>
              </a:rPr>
              <a:t>mouseReleased</a:t>
            </a:r>
            <a:r>
              <a:rPr lang="en-US" sz="2400" b="1" dirty="0">
                <a:solidFill>
                  <a:schemeClr val="accent3"/>
                </a:solidFill>
                <a:latin typeface="Lucida Sans Typewriter" pitchFamily="49" charset="0"/>
              </a:rPr>
              <a:t>(</a:t>
            </a:r>
            <a:r>
              <a:rPr lang="en-US" sz="2400" b="1" dirty="0" err="1">
                <a:solidFill>
                  <a:schemeClr val="accent3"/>
                </a:solidFill>
                <a:latin typeface="Lucida Sans Typewriter" pitchFamily="49" charset="0"/>
              </a:rPr>
              <a:t>MouseEvent</a:t>
            </a:r>
            <a:r>
              <a:rPr lang="en-US" sz="2400" b="1" dirty="0">
                <a:solidFill>
                  <a:schemeClr val="accent3"/>
                </a:solidFill>
                <a:latin typeface="Lucida Sans Typewriter" pitchFamily="49" charset="0"/>
              </a:rPr>
              <a:t> e);</a:t>
            </a:r>
          </a:p>
          <a:p>
            <a:pPr marL="0" indent="0">
              <a:buFont typeface="Wingdings 3" charset="2"/>
              <a:buNone/>
              <a:tabLst>
                <a:tab pos="457200" algn="l"/>
              </a:tabLst>
              <a:defRPr/>
            </a:pPr>
            <a:r>
              <a:rPr lang="en-US" sz="2400" b="1" dirty="0">
                <a:solidFill>
                  <a:schemeClr val="accent3"/>
                </a:solidFill>
                <a:latin typeface="Lucida Sans Typewriter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224" y="6324600"/>
            <a:ext cx="457176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Q5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3"/>
                </a:solidFill>
              </a:rPr>
              <a:t>Repaint</a:t>
            </a:r>
            <a:r>
              <a:rPr lang="en-US" dirty="0"/>
              <a:t> (and thin no more)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92113" lvl="1" indent="0"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To update graphics:</a:t>
            </a:r>
          </a:p>
          <a:p>
            <a:pPr lvl="1">
              <a:defRPr/>
            </a:pPr>
            <a:r>
              <a:rPr lang="en-US" dirty="0"/>
              <a:t>We tell Java library that we need to be redrawn:</a:t>
            </a:r>
          </a:p>
          <a:p>
            <a:pPr lvl="2">
              <a:defRPr/>
            </a:pPr>
            <a:r>
              <a:rPr lang="en-US" b="1" dirty="0" err="1">
                <a:solidFill>
                  <a:schemeClr val="accent3"/>
                </a:solidFill>
                <a:latin typeface="Lucida Sans Typewriter" pitchFamily="49" charset="0"/>
              </a:rPr>
              <a:t>drawComponent.repaint</a:t>
            </a:r>
            <a:r>
              <a:rPr lang="en-US" b="1" dirty="0">
                <a:solidFill>
                  <a:schemeClr val="accent3"/>
                </a:solidFill>
                <a:latin typeface="Lucida Sans Typewriter" pitchFamily="49" charset="0"/>
              </a:rPr>
              <a:t>()</a:t>
            </a:r>
          </a:p>
          <a:p>
            <a:pPr lvl="1">
              <a:defRPr/>
            </a:pPr>
            <a:r>
              <a:rPr lang="en-US" dirty="0"/>
              <a:t>Library calls </a:t>
            </a:r>
            <a:r>
              <a:rPr lang="en-US" b="1" dirty="0" err="1">
                <a:solidFill>
                  <a:schemeClr val="accent3"/>
                </a:solidFill>
                <a:latin typeface="Lucida Sans Typewriter" pitchFamily="49" charset="0"/>
              </a:rPr>
              <a:t>paintComponent</a:t>
            </a:r>
            <a:r>
              <a:rPr lang="en-US" b="1" dirty="0">
                <a:solidFill>
                  <a:schemeClr val="accent3"/>
                </a:solidFill>
                <a:latin typeface="Lucida Sans Typewriter" pitchFamily="49" charset="0"/>
              </a:rPr>
              <a:t>() </a:t>
            </a:r>
            <a:r>
              <a:rPr lang="en-US" dirty="0"/>
              <a:t>when it’s ready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b="1" dirty="0">
                <a:solidFill>
                  <a:schemeClr val="accent2"/>
                </a:solidFill>
              </a:rPr>
              <a:t>Don’t call </a:t>
            </a:r>
            <a:r>
              <a:rPr lang="en-US" b="1" dirty="0" err="1">
                <a:solidFill>
                  <a:schemeClr val="accent2"/>
                </a:solidFill>
                <a:latin typeface="Lucida Sans Typewriter" pitchFamily="49" charset="0"/>
              </a:rPr>
              <a:t>paintComponent</a:t>
            </a:r>
            <a:r>
              <a:rPr lang="en-US" b="1" dirty="0">
                <a:solidFill>
                  <a:schemeClr val="accent2"/>
                </a:solidFill>
                <a:latin typeface="Lucida Sans Typewriter" pitchFamily="49" charset="0"/>
              </a:rPr>
              <a:t>()</a:t>
            </a:r>
            <a:r>
              <a:rPr lang="en-US" b="1" dirty="0">
                <a:solidFill>
                  <a:schemeClr val="accent2"/>
                </a:solidFill>
              </a:rPr>
              <a:t> yourself!  It’s just there for Java’s call back.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224" y="6324600"/>
            <a:ext cx="457176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Q4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428897"/>
            <a:ext cx="3810000" cy="5715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1000" y="609600"/>
            <a:ext cx="32766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+mn-lt"/>
              </a:rPr>
              <a:t>Activity 2</a:t>
            </a:r>
          </a:p>
          <a:p>
            <a:endParaRPr lang="en-US" sz="2400" dirty="0">
              <a:solidFill>
                <a:srgbClr val="000000"/>
              </a:solidFill>
              <a:latin typeface="+mn-lt"/>
            </a:endParaRPr>
          </a:p>
          <a:p>
            <a:r>
              <a:rPr lang="en-US" sz="2400" dirty="0">
                <a:solidFill>
                  <a:srgbClr val="000000"/>
                </a:solidFill>
                <a:latin typeface="+mn-lt"/>
              </a:rPr>
              <a:t>Read the code in the </a:t>
            </a:r>
            <a:r>
              <a:rPr lang="en-US" sz="2400" b="1" dirty="0" err="1">
                <a:solidFill>
                  <a:srgbClr val="000000"/>
                </a:solidFill>
                <a:latin typeface="+mn-lt"/>
              </a:rPr>
              <a:t>rectangleExample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, then individually or in pairs solve the </a:t>
            </a:r>
            <a:r>
              <a:rPr lang="en-US" sz="2400" b="1" dirty="0" err="1">
                <a:solidFill>
                  <a:srgbClr val="000000"/>
                </a:solidFill>
                <a:latin typeface="+mn-lt"/>
              </a:rPr>
              <a:t>clicksProblem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.</a:t>
            </a:r>
          </a:p>
          <a:p>
            <a:endParaRPr lang="en-US" sz="2400" dirty="0">
              <a:solidFill>
                <a:srgbClr val="000000"/>
              </a:solidFill>
              <a:latin typeface="+mn-lt"/>
            </a:endParaRPr>
          </a:p>
          <a:p>
            <a:r>
              <a:rPr lang="en-US" sz="2400" dirty="0">
                <a:solidFill>
                  <a:srgbClr val="000000"/>
                </a:solidFill>
                <a:latin typeface="+mn-lt"/>
              </a:rPr>
              <a:t>Draw a 20x20 blue circle upon left-click, centered on click</a:t>
            </a:r>
          </a:p>
          <a:p>
            <a:endParaRPr lang="en-US" sz="2400" dirty="0">
              <a:solidFill>
                <a:srgbClr val="000000"/>
              </a:solidFill>
              <a:latin typeface="+mn-lt"/>
            </a:endParaRPr>
          </a:p>
          <a:p>
            <a:r>
              <a:rPr lang="en-US" sz="2400" dirty="0">
                <a:solidFill>
                  <a:srgbClr val="000000"/>
                </a:solidFill>
                <a:latin typeface="+mn-lt"/>
              </a:rPr>
              <a:t>Clear screen button does what it says.</a:t>
            </a:r>
          </a:p>
          <a:p>
            <a:endParaRPr lang="en-US" sz="2400" dirty="0">
              <a:solidFill>
                <a:srgbClr val="000000"/>
              </a:solidFill>
              <a:latin typeface="+mn-lt"/>
            </a:endParaRPr>
          </a:p>
          <a:p>
            <a:r>
              <a:rPr lang="en-US" sz="2400" dirty="0">
                <a:solidFill>
                  <a:srgbClr val="000000"/>
                </a:solidFill>
                <a:latin typeface="+mn-lt"/>
              </a:rPr>
              <a:t>If you have time, make a right click make a red square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7723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Using </a:t>
            </a:r>
            <a:r>
              <a:rPr lang="en-US" dirty="0">
                <a:solidFill>
                  <a:schemeClr val="accent3"/>
                </a:solidFill>
              </a:rPr>
              <a:t>Inner Classes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/>
              <a:t>Classes can be defined </a:t>
            </a:r>
            <a:r>
              <a:rPr lang="en-US" b="1" dirty="0"/>
              <a:t>inside</a:t>
            </a:r>
            <a:r>
              <a:rPr lang="en-US" dirty="0"/>
              <a:t> other classes or methods</a:t>
            </a:r>
          </a:p>
          <a:p>
            <a:pPr>
              <a:defRPr/>
            </a:pPr>
            <a:r>
              <a:rPr lang="en-US" dirty="0"/>
              <a:t>Used for “smallish” helper classes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Example: </a:t>
            </a:r>
            <a:r>
              <a:rPr lang="en-US" b="1" dirty="0">
                <a:solidFill>
                  <a:schemeClr val="accent3"/>
                </a:solidFill>
                <a:latin typeface="Lucida Sans Typewriter" pitchFamily="49" charset="0"/>
              </a:rPr>
              <a:t>Ellipse2D.Double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Often used for </a:t>
            </a:r>
            <a:r>
              <a:rPr lang="en-US" b="1" dirty="0" err="1">
                <a:solidFill>
                  <a:schemeClr val="accent3"/>
                </a:solidFill>
                <a:latin typeface="Lucida Sans Typewriter" pitchFamily="49" charset="0"/>
              </a:rPr>
              <a:t>ActionListener</a:t>
            </a:r>
            <a:r>
              <a:rPr lang="en-US" dirty="0" err="1"/>
              <a:t>s</a:t>
            </a:r>
            <a:r>
              <a:rPr lang="en-US" dirty="0"/>
              <a:t>…</a:t>
            </a:r>
          </a:p>
          <a:p>
            <a:pPr>
              <a:defRPr/>
            </a:pPr>
            <a:r>
              <a:rPr lang="en-US" dirty="0"/>
              <a:t>Add to Breakfast program?</a:t>
            </a:r>
          </a:p>
        </p:txBody>
      </p:sp>
      <p:sp>
        <p:nvSpPr>
          <p:cNvPr id="4" name="Line Callout 2 3"/>
          <p:cNvSpPr/>
          <p:nvPr/>
        </p:nvSpPr>
        <p:spPr>
          <a:xfrm flipH="1">
            <a:off x="753762" y="4267200"/>
            <a:ext cx="2057400" cy="7620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0403"/>
              <a:gd name="adj6" fmla="val -37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Outer class</a:t>
            </a:r>
          </a:p>
        </p:txBody>
      </p:sp>
      <p:sp>
        <p:nvSpPr>
          <p:cNvPr id="5" name="Line Callout 2 4"/>
          <p:cNvSpPr/>
          <p:nvPr/>
        </p:nvSpPr>
        <p:spPr>
          <a:xfrm>
            <a:off x="5939481" y="4267200"/>
            <a:ext cx="2209800" cy="7620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4274"/>
              <a:gd name="adj6" fmla="val -293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Inner class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224" y="6324600"/>
            <a:ext cx="457176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Q6</a:t>
            </a:r>
          </a:p>
        </p:txBody>
      </p:sp>
    </p:spTree>
    <p:extLst>
      <p:ext uri="{BB962C8B-B14F-4D97-AF65-F5344CB8AC3E}">
        <p14:creationId xmlns:p14="http://schemas.microsoft.com/office/powerpoint/2010/main" val="20428141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Anonymous Classes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Sometimes very small helper classes are only used once</a:t>
            </a:r>
          </a:p>
          <a:p>
            <a:pPr lvl="1">
              <a:defRPr/>
            </a:pPr>
            <a:r>
              <a:rPr lang="en-US" dirty="0"/>
              <a:t>This is a job for an anonymous class!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b="1" dirty="0">
                <a:solidFill>
                  <a:schemeClr val="accent3"/>
                </a:solidFill>
              </a:rPr>
              <a:t>Anonymous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no name</a:t>
            </a:r>
          </a:p>
          <a:p>
            <a:pPr>
              <a:defRPr/>
            </a:pPr>
            <a:r>
              <a:rPr lang="en-US" dirty="0">
                <a:sym typeface="Wingdings" pitchFamily="2" charset="2"/>
              </a:rPr>
              <a:t>A special case of inner classes</a:t>
            </a:r>
          </a:p>
          <a:p>
            <a:pPr>
              <a:defRPr/>
            </a:pPr>
            <a:endParaRPr lang="en-US" dirty="0">
              <a:sym typeface="Wingdings" pitchFamily="2" charset="2"/>
            </a:endParaRPr>
          </a:p>
          <a:p>
            <a:pPr>
              <a:defRPr/>
            </a:pPr>
            <a:r>
              <a:rPr lang="en-US" dirty="0">
                <a:sym typeface="Wingdings" pitchFamily="2" charset="2"/>
              </a:rPr>
              <a:t>Used for the simplest </a:t>
            </a:r>
            <a:r>
              <a:rPr lang="en-US" b="1" dirty="0" err="1">
                <a:solidFill>
                  <a:schemeClr val="accent3"/>
                </a:solidFill>
                <a:latin typeface="Lucida Sans Typewriter" pitchFamily="49" charset="0"/>
                <a:sym typeface="Wingdings" pitchFamily="2" charset="2"/>
              </a:rPr>
              <a:t>ActionListener</a:t>
            </a:r>
            <a:r>
              <a:rPr lang="en-US" dirty="0" err="1">
                <a:sym typeface="Wingdings" pitchFamily="2" charset="2"/>
              </a:rPr>
              <a:t>s</a:t>
            </a:r>
            <a:r>
              <a:rPr lang="en-US" dirty="0">
                <a:sym typeface="Wingdings" pitchFamily="2" charset="2"/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312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Inner Classes and Scope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b="1" dirty="0">
                <a:solidFill>
                  <a:schemeClr val="accent3"/>
                </a:solidFill>
              </a:rPr>
              <a:t>Inner classes can access any variables in surrounding scope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Caveats:</a:t>
            </a:r>
          </a:p>
          <a:p>
            <a:pPr lvl="1">
              <a:defRPr/>
            </a:pPr>
            <a:r>
              <a:rPr lang="en-US" dirty="0"/>
              <a:t>Can only use instance fields of surrounding scope if we’re inside an instance method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Example: </a:t>
            </a:r>
          </a:p>
          <a:p>
            <a:pPr lvl="1">
              <a:defRPr/>
            </a:pPr>
            <a:r>
              <a:rPr lang="en-US" dirty="0"/>
              <a:t>Prompt user for what porridge tastes like</a:t>
            </a:r>
          </a:p>
        </p:txBody>
      </p:sp>
    </p:spTree>
    <p:extLst>
      <p:ext uri="{BB962C8B-B14F-4D97-AF65-F5344CB8AC3E}">
        <p14:creationId xmlns:p14="http://schemas.microsoft.com/office/powerpoint/2010/main" val="19729629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Work Time</a:t>
            </a:r>
          </a:p>
        </p:txBody>
      </p:sp>
      <p:sp>
        <p:nvSpPr>
          <p:cNvPr id="22531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LinearLightsOut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Polymorphism! (A quick intro)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373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Etymology:</a:t>
            </a:r>
          </a:p>
          <a:p>
            <a:pPr lvl="1">
              <a:defRPr/>
            </a:pPr>
            <a:r>
              <a:rPr lang="en-US" dirty="0"/>
              <a:t>Poly </a:t>
            </a:r>
            <a:r>
              <a:rPr lang="en-US" dirty="0">
                <a:sym typeface="Wingdings" pitchFamily="2" charset="2"/>
              </a:rPr>
              <a:t> many</a:t>
            </a:r>
          </a:p>
          <a:p>
            <a:pPr lvl="1">
              <a:defRPr/>
            </a:pPr>
            <a:r>
              <a:rPr lang="en-US" dirty="0" err="1">
                <a:sym typeface="Wingdings" pitchFamily="2" charset="2"/>
              </a:rPr>
              <a:t>Morphism</a:t>
            </a:r>
            <a:r>
              <a:rPr lang="en-US" dirty="0">
                <a:sym typeface="Wingdings" pitchFamily="2" charset="2"/>
              </a:rPr>
              <a:t>  shape</a:t>
            </a:r>
          </a:p>
          <a:p>
            <a:pPr>
              <a:defRPr/>
            </a:pPr>
            <a:endParaRPr lang="en-US" dirty="0">
              <a:sym typeface="Wingdings" pitchFamily="2" charset="2"/>
            </a:endParaRPr>
          </a:p>
          <a:p>
            <a:pPr>
              <a:defRPr/>
            </a:pPr>
            <a:r>
              <a:rPr lang="en-US" dirty="0">
                <a:sym typeface="Wingdings" pitchFamily="2" charset="2"/>
              </a:rPr>
              <a:t>Polymorphism means: An </a:t>
            </a:r>
            <a:r>
              <a:rPr lang="en-US" b="1" dirty="0">
                <a:sym typeface="Wingdings" pitchFamily="2" charset="2"/>
              </a:rPr>
              <a:t>Interface</a:t>
            </a:r>
            <a:r>
              <a:rPr lang="en-US" dirty="0">
                <a:sym typeface="Wingdings" pitchFamily="2" charset="2"/>
              </a:rPr>
              <a:t> can take </a:t>
            </a:r>
            <a:r>
              <a:rPr lang="en-US" b="1" dirty="0">
                <a:sym typeface="Wingdings" pitchFamily="2" charset="2"/>
              </a:rPr>
              <a:t>many shapes</a:t>
            </a:r>
            <a:r>
              <a:rPr lang="en-US" dirty="0">
                <a:sym typeface="Wingdings" pitchFamily="2" charset="2"/>
              </a:rPr>
              <a:t>.</a:t>
            </a:r>
          </a:p>
          <a:p>
            <a:pPr lvl="1">
              <a:defRPr/>
            </a:pPr>
            <a:r>
              <a:rPr lang="en-US" dirty="0">
                <a:sym typeface="Wingdings" pitchFamily="2" charset="2"/>
              </a:rPr>
              <a:t>A Pet variable could actually contain a Cat, Dog, or Fish</a:t>
            </a:r>
            <a:endParaRPr lang="en-US" b="1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9653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https://lh3.googleusercontent.com/4iUDcmqSQGrlqblNG5mEh0wBFbmVCRLwimd_7n_UhoBlmFJB9m9FZ7YAIfSkUSZHVVax7lFxIWGhg_t338-DEHGoTY20ZX36zjEN_qRbRyOvH2NJUbpheCQvq1Wb5uylXR8YOh0O">
            <a:hlinkClick r:id="rId3"/>
            <a:extLst>
              <a:ext uri="{FF2B5EF4-FFF2-40B4-BE49-F238E27FC236}">
                <a16:creationId xmlns:a16="http://schemas.microsoft.com/office/drawing/2014/main" id="{F7EE57CE-57AA-4321-ADF1-6B2AB513B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19200"/>
            <a:ext cx="5791200" cy="497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Pet Interface Example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72C880-828E-48B0-B478-9AE9FC2A8B24}"/>
              </a:ext>
            </a:extLst>
          </p:cNvPr>
          <p:cNvCxnSpPr>
            <a:cxnSpLocks/>
          </p:cNvCxnSpPr>
          <p:nvPr/>
        </p:nvCxnSpPr>
        <p:spPr>
          <a:xfrm flipV="1">
            <a:off x="1485900" y="4953000"/>
            <a:ext cx="723900" cy="104897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99E76F8A-F546-45FF-B363-0D205D263FBB}"/>
              </a:ext>
            </a:extLst>
          </p:cNvPr>
          <p:cNvGrpSpPr/>
          <p:nvPr/>
        </p:nvGrpSpPr>
        <p:grpSpPr>
          <a:xfrm>
            <a:off x="304800" y="6026224"/>
            <a:ext cx="2362200" cy="448508"/>
            <a:chOff x="0" y="5647492"/>
            <a:chExt cx="2362200" cy="44850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1609261-AE43-4DC7-A9DC-FF49B1ACA6A3}"/>
                </a:ext>
              </a:extLst>
            </p:cNvPr>
            <p:cNvSpPr txBox="1"/>
            <p:nvPr/>
          </p:nvSpPr>
          <p:spPr>
            <a:xfrm>
              <a:off x="55557" y="5718447"/>
              <a:ext cx="22510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/>
                <a:t>1 of List&lt;Pet&gt; in </a:t>
              </a:r>
              <a:r>
                <a:rPr lang="en-US" sz="1400" err="1"/>
                <a:t>PetMain</a:t>
              </a:r>
              <a:endParaRPr lang="en-US" sz="140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15EF6D3-366A-4D7C-928E-DB3E8AD2FF82}"/>
                </a:ext>
              </a:extLst>
            </p:cNvPr>
            <p:cNvSpPr/>
            <p:nvPr/>
          </p:nvSpPr>
          <p:spPr>
            <a:xfrm>
              <a:off x="0" y="5647492"/>
              <a:ext cx="2362200" cy="44850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1451234-EAC6-428F-B7E4-2950ED3825D1}"/>
              </a:ext>
            </a:extLst>
          </p:cNvPr>
          <p:cNvSpPr txBox="1"/>
          <p:nvPr/>
        </p:nvSpPr>
        <p:spPr>
          <a:xfrm>
            <a:off x="6353393" y="2270681"/>
            <a:ext cx="219322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Method </a:t>
            </a:r>
            <a:r>
              <a:rPr lang="en-US" sz="1400" i="1" err="1"/>
              <a:t>makePets</a:t>
            </a:r>
            <a:r>
              <a:rPr lang="en-US" sz="1400" i="1"/>
              <a:t>()</a:t>
            </a:r>
          </a:p>
          <a:p>
            <a:r>
              <a:rPr lang="en-US" sz="1400"/>
              <a:t>still must directly call</a:t>
            </a:r>
          </a:p>
          <a:p>
            <a:r>
              <a:rPr lang="en-US" sz="1400"/>
              <a:t>constructor for Dog,</a:t>
            </a:r>
          </a:p>
          <a:p>
            <a:r>
              <a:rPr lang="en-US" sz="1400"/>
              <a:t>Cat, and Fish</a:t>
            </a:r>
          </a:p>
          <a:p>
            <a:endParaRPr lang="en-US" sz="1400"/>
          </a:p>
          <a:p>
            <a:r>
              <a:rPr lang="en-US" sz="1400"/>
              <a:t>That’s why we have</a:t>
            </a:r>
          </a:p>
          <a:p>
            <a:r>
              <a:rPr lang="en-US" sz="1400"/>
              <a:t>the 3 dependency arrows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5E9BE8C-5807-4282-BF24-4F090CEA632C}"/>
              </a:ext>
            </a:extLst>
          </p:cNvPr>
          <p:cNvSpPr/>
          <p:nvPr/>
        </p:nvSpPr>
        <p:spPr>
          <a:xfrm>
            <a:off x="6248400" y="2209800"/>
            <a:ext cx="2362200" cy="165988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D3A702-4568-4ED9-9F3C-1E5765B3D976}"/>
              </a:ext>
            </a:extLst>
          </p:cNvPr>
          <p:cNvCxnSpPr>
            <a:cxnSpLocks/>
          </p:cNvCxnSpPr>
          <p:nvPr/>
        </p:nvCxnSpPr>
        <p:spPr>
          <a:xfrm flipH="1">
            <a:off x="3988378" y="2514600"/>
            <a:ext cx="2260022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155CCCE-A22D-4D9F-8641-1F643E1CE3BB}"/>
              </a:ext>
            </a:extLst>
          </p:cNvPr>
          <p:cNvSpPr txBox="1"/>
          <p:nvPr/>
        </p:nvSpPr>
        <p:spPr>
          <a:xfrm>
            <a:off x="6019800" y="4461264"/>
            <a:ext cx="209384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Method </a:t>
            </a:r>
            <a:r>
              <a:rPr lang="en-US" sz="1400" i="1" err="1"/>
              <a:t>feedPet</a:t>
            </a:r>
            <a:r>
              <a:rPr lang="en-US" sz="1400" i="1"/>
              <a:t>()</a:t>
            </a:r>
          </a:p>
          <a:p>
            <a:r>
              <a:rPr lang="en-US" sz="1400"/>
              <a:t>calls </a:t>
            </a:r>
            <a:r>
              <a:rPr lang="en-US" sz="1400" i="1" err="1"/>
              <a:t>eatFood</a:t>
            </a:r>
            <a:r>
              <a:rPr lang="en-US" sz="1400" i="1"/>
              <a:t>()</a:t>
            </a:r>
            <a:r>
              <a:rPr lang="en-US" sz="1400"/>
              <a:t> from Pet</a:t>
            </a:r>
          </a:p>
          <a:p>
            <a:endParaRPr lang="en-US" sz="1400"/>
          </a:p>
          <a:p>
            <a:r>
              <a:rPr lang="en-US" sz="1400"/>
              <a:t>That’s why we have</a:t>
            </a:r>
          </a:p>
          <a:p>
            <a:r>
              <a:rPr lang="en-US" sz="1400"/>
              <a:t>this dependency arrow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DE2F343-B693-40E9-94BB-27A7321BE975}"/>
              </a:ext>
            </a:extLst>
          </p:cNvPr>
          <p:cNvSpPr/>
          <p:nvPr/>
        </p:nvSpPr>
        <p:spPr>
          <a:xfrm>
            <a:off x="5943600" y="4457550"/>
            <a:ext cx="2362200" cy="117326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E219F73-5806-4D7C-A529-DA2E4523E04D}"/>
              </a:ext>
            </a:extLst>
          </p:cNvPr>
          <p:cNvCxnSpPr>
            <a:cxnSpLocks/>
          </p:cNvCxnSpPr>
          <p:nvPr/>
        </p:nvCxnSpPr>
        <p:spPr>
          <a:xfrm flipH="1" flipV="1">
            <a:off x="5029200" y="4457550"/>
            <a:ext cx="914400" cy="49545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576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Polymorphic method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458200" cy="48307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>
                <a:cs typeface="Courier New" panose="02070309020205020404" pitchFamily="49" charset="0"/>
              </a:rPr>
              <a:t>In the following call to </a:t>
            </a:r>
            <a:r>
              <a:rPr lang="en-US" sz="2800" i="1" dirty="0" err="1">
                <a:cs typeface="Courier New" panose="02070309020205020404" pitchFamily="49" charset="0"/>
              </a:rPr>
              <a:t>eatFood</a:t>
            </a:r>
            <a:r>
              <a:rPr lang="en-US" sz="2800" dirty="0">
                <a:cs typeface="Courier New" panose="02070309020205020404" pitchFamily="49" charset="0"/>
              </a:rPr>
              <a:t>: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myPet.eatFood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dirty="0"/>
          </a:p>
          <a:p>
            <a:r>
              <a:rPr lang="en-US" dirty="0"/>
              <a:t>If variable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myPet</a:t>
            </a:r>
            <a:r>
              <a:rPr lang="en-US" dirty="0"/>
              <a:t> contains a reference to a:</a:t>
            </a:r>
          </a:p>
          <a:p>
            <a:pPr lvl="1"/>
            <a:r>
              <a:rPr lang="en-US" dirty="0"/>
              <a:t>Dog object, then Dog’s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eatFood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will be called</a:t>
            </a:r>
          </a:p>
          <a:p>
            <a:pPr lvl="1"/>
            <a:r>
              <a:rPr lang="en-US" dirty="0"/>
              <a:t>Cat object, then Cat’s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eatFood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will be called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Fish object, then Fish’s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eatFood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 will be called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Your code is well designed if:</a:t>
            </a:r>
          </a:p>
          <a:p>
            <a:pPr lvl="1"/>
            <a:r>
              <a:rPr lang="en-US" dirty="0"/>
              <a:t>You </a:t>
            </a:r>
            <a:r>
              <a:rPr lang="en-US" b="1" dirty="0"/>
              <a:t>don’t</a:t>
            </a:r>
            <a:r>
              <a:rPr lang="en-US" dirty="0"/>
              <a:t> </a:t>
            </a:r>
            <a:r>
              <a:rPr lang="en-US" b="1" dirty="0"/>
              <a:t>need</a:t>
            </a:r>
            <a:r>
              <a:rPr lang="en-US" dirty="0"/>
              <a:t> </a:t>
            </a:r>
            <a:r>
              <a:rPr lang="en-US" b="1" dirty="0"/>
              <a:t>to know</a:t>
            </a:r>
            <a:r>
              <a:rPr lang="en-US" dirty="0"/>
              <a:t> which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eatFood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/>
              <a:t>implementation is called (i.e., the Dog's, Cat's, or Fish's)</a:t>
            </a:r>
          </a:p>
          <a:p>
            <a:pPr lvl="1"/>
            <a:r>
              <a:rPr lang="en-US" dirty="0"/>
              <a:t>The end result is the same. (“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myPet</a:t>
            </a:r>
            <a:r>
              <a:rPr lang="en-US" dirty="0"/>
              <a:t> eats”)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224" y="6324600"/>
            <a:ext cx="457176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/>
              <a:t>Q5</a:t>
            </a:r>
          </a:p>
        </p:txBody>
      </p:sp>
    </p:spTree>
    <p:extLst>
      <p:ext uri="{BB962C8B-B14F-4D97-AF65-F5344CB8AC3E}">
        <p14:creationId xmlns:p14="http://schemas.microsoft.com/office/powerpoint/2010/main" val="2955316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82"/>
            <a:ext cx="8229600" cy="833718"/>
          </a:xfrm>
        </p:spPr>
        <p:txBody>
          <a:bodyPr>
            <a:normAutofit/>
          </a:bodyPr>
          <a:lstStyle/>
          <a:p>
            <a:r>
              <a:rPr lang="en-US" sz="3600"/>
              <a:t>Interfaces – Review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specific method to use at runtime is decided by late-binding</a:t>
            </a:r>
          </a:p>
          <a:p>
            <a:pPr marL="457200" lvl="1" indent="0">
              <a:buNone/>
            </a:pPr>
            <a:r>
              <a:rPr lang="en-US" dirty="0"/>
              <a:t>	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Dog();</a:t>
            </a:r>
          </a:p>
          <a:p>
            <a:pPr marL="457200" lvl="1" indent="0">
              <a:buNone/>
            </a:pPr>
            <a:r>
              <a:rPr lang="en-US" dirty="0"/>
              <a:t>	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myPet.eatFood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514350" indent="-457200"/>
            <a:r>
              <a:rPr lang="en-US" dirty="0"/>
              <a:t>Pet is the </a:t>
            </a:r>
            <a:r>
              <a:rPr lang="en-US" i="1" u="sng" dirty="0"/>
              <a:t>declared type</a:t>
            </a:r>
            <a:r>
              <a:rPr lang="en-US" sz="5200" i="1" dirty="0"/>
              <a:t> </a:t>
            </a:r>
            <a:r>
              <a:rPr lang="en-US" dirty="0"/>
              <a:t>of </a:t>
            </a:r>
            <a:r>
              <a:rPr lang="en-US" i="1" dirty="0" err="1"/>
              <a:t>myPet</a:t>
            </a:r>
            <a:r>
              <a:rPr lang="en-US" i="1" dirty="0"/>
              <a:t>. </a:t>
            </a:r>
            <a:r>
              <a:rPr lang="en-US" dirty="0"/>
              <a:t>This fact is used at compile time to determine if calling </a:t>
            </a:r>
            <a:r>
              <a:rPr lang="en-US" i="1" dirty="0" err="1"/>
              <a:t>eatFood</a:t>
            </a:r>
            <a:r>
              <a:rPr lang="en-US" i="1" dirty="0"/>
              <a:t> </a:t>
            </a:r>
            <a:r>
              <a:rPr lang="en-US" dirty="0"/>
              <a:t>is legal</a:t>
            </a:r>
            <a:endParaRPr lang="en-US" b="1" dirty="0"/>
          </a:p>
          <a:p>
            <a:pPr marL="514350" indent="-457200"/>
            <a:r>
              <a:rPr lang="en-US" dirty="0"/>
              <a:t>Dog is the </a:t>
            </a:r>
            <a:r>
              <a:rPr lang="en-US" i="1" u="sng" dirty="0"/>
              <a:t>instantiation type</a:t>
            </a:r>
            <a:r>
              <a:rPr lang="en-US" i="1" dirty="0"/>
              <a:t> </a:t>
            </a:r>
            <a:r>
              <a:rPr lang="en-US" dirty="0"/>
              <a:t>of </a:t>
            </a:r>
            <a:r>
              <a:rPr lang="en-US" i="1" dirty="0" err="1"/>
              <a:t>myPet</a:t>
            </a:r>
            <a:r>
              <a:rPr lang="en-US" i="1" dirty="0"/>
              <a:t>. </a:t>
            </a:r>
            <a:r>
              <a:rPr lang="en-US" dirty="0"/>
              <a:t>This fact is used by Java at runtime to make sure Dog's </a:t>
            </a:r>
            <a:r>
              <a:rPr lang="en-US" i="1" dirty="0" err="1"/>
              <a:t>eatFood</a:t>
            </a:r>
            <a:r>
              <a:rPr lang="en-US" dirty="0"/>
              <a:t>() gets called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Line Callout 3 (Accent Bar) 4"/>
          <p:cNvSpPr/>
          <p:nvPr/>
        </p:nvSpPr>
        <p:spPr>
          <a:xfrm>
            <a:off x="838200" y="914400"/>
            <a:ext cx="2819400" cy="412750"/>
          </a:xfrm>
          <a:prstGeom prst="accentCallout3">
            <a:avLst>
              <a:gd name="adj1" fmla="val 10645"/>
              <a:gd name="adj2" fmla="val -723"/>
              <a:gd name="adj3" fmla="val 18750"/>
              <a:gd name="adj4" fmla="val -16667"/>
              <a:gd name="adj5" fmla="val 378856"/>
              <a:gd name="adj6" fmla="val -1905"/>
              <a:gd name="adj7" fmla="val 376780"/>
              <a:gd name="adj8" fmla="val 170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Declared type is </a:t>
            </a:r>
            <a:r>
              <a:rPr lang="en-US" i="1"/>
              <a:t>Pet</a:t>
            </a:r>
          </a:p>
        </p:txBody>
      </p:sp>
      <p:sp>
        <p:nvSpPr>
          <p:cNvPr id="6" name="Line Callout 3 (Accent Bar) 5"/>
          <p:cNvSpPr/>
          <p:nvPr/>
        </p:nvSpPr>
        <p:spPr>
          <a:xfrm>
            <a:off x="5638800" y="1981200"/>
            <a:ext cx="3048000" cy="412750"/>
          </a:xfrm>
          <a:prstGeom prst="accentCallout3">
            <a:avLst>
              <a:gd name="adj1" fmla="val 70083"/>
              <a:gd name="adj2" fmla="val 98789"/>
              <a:gd name="adj3" fmla="val 197062"/>
              <a:gd name="adj4" fmla="val 93967"/>
              <a:gd name="adj5" fmla="val 227561"/>
              <a:gd name="adj6" fmla="val 63071"/>
              <a:gd name="adj7" fmla="val 156194"/>
              <a:gd name="adj8" fmla="val -182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Instantiated type is </a:t>
            </a:r>
            <a:r>
              <a:rPr lang="en-US" i="1"/>
              <a:t>Dog</a:t>
            </a:r>
          </a:p>
        </p:txBody>
      </p:sp>
    </p:spTree>
    <p:extLst>
      <p:ext uri="{BB962C8B-B14F-4D97-AF65-F5344CB8AC3E}">
        <p14:creationId xmlns:p14="http://schemas.microsoft.com/office/powerpoint/2010/main" val="3011690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Finish the sentence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Using interfaces can help reduce _______ between classes.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Coupling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Cohesion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Encapsulation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Polymorphism</a:t>
            </a:r>
          </a:p>
          <a:p>
            <a:pPr marL="514350" indent="-514350">
              <a:buFont typeface="+mj-lt"/>
              <a:buAutoNum type="alphaL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need interfaces for event-based programming in Java.</a:t>
            </a:r>
          </a:p>
        </p:txBody>
      </p:sp>
    </p:spTree>
    <p:extLst>
      <p:ext uri="{BB962C8B-B14F-4D97-AF65-F5344CB8AC3E}">
        <p14:creationId xmlns:p14="http://schemas.microsoft.com/office/powerpoint/2010/main" val="1512040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Less Coupling with Interface Version</a:t>
            </a:r>
          </a:p>
        </p:txBody>
      </p:sp>
      <p:pic>
        <p:nvPicPr>
          <p:cNvPr id="7" name="Picture 4" descr="https://lh3.googleusercontent.com/4iUDcmqSQGrlqblNG5mEh0wBFbmVCRLwimd_7n_UhoBlmFJB9m9FZ7YAIfSkUSZHVVax7lFxIWGhg_t338-DEHGoTY20ZX36zjEN_qRbRyOvH2NJUbpheCQvq1Wb5uylXR8YOh0O">
            <a:hlinkClick r:id="rId3"/>
            <a:extLst>
              <a:ext uri="{FF2B5EF4-FFF2-40B4-BE49-F238E27FC236}">
                <a16:creationId xmlns:a16="http://schemas.microsoft.com/office/drawing/2014/main" id="{EDD8EEF1-E802-41BB-AB17-EE46323C4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743200"/>
            <a:ext cx="4638502" cy="398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s://lh3.googleusercontent.com/W-vFKPsfFrf54DMxw7OXJLQCzUEJYHSY5aooEcAttQR99fk_aPQ4Fgr3ikZsB3qKbiMwgLI_kWVuisyOAJIpDf9edFL3ioHQaCG480oc3H2KWeMaGopQsKKonbHK9Am-vXbsHM_7">
            <a:hlinkClick r:id="rId5"/>
            <a:extLst>
              <a:ext uri="{FF2B5EF4-FFF2-40B4-BE49-F238E27FC236}">
                <a16:creationId xmlns:a16="http://schemas.microsoft.com/office/drawing/2014/main" id="{3259758C-416C-1740-B46E-44B5789AFA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0" b="3130"/>
          <a:stretch/>
        </p:blipFill>
        <p:spPr bwMode="auto">
          <a:xfrm>
            <a:off x="1" y="1524000"/>
            <a:ext cx="453644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eform 2">
            <a:extLst>
              <a:ext uri="{FF2B5EF4-FFF2-40B4-BE49-F238E27FC236}">
                <a16:creationId xmlns:a16="http://schemas.microsoft.com/office/drawing/2014/main" id="{25118856-F7BC-4349-AD5F-DACBEC68BD9F}"/>
              </a:ext>
            </a:extLst>
          </p:cNvPr>
          <p:cNvSpPr/>
          <p:nvPr/>
        </p:nvSpPr>
        <p:spPr>
          <a:xfrm>
            <a:off x="6248400" y="1143000"/>
            <a:ext cx="667913" cy="1506071"/>
          </a:xfrm>
          <a:custGeom>
            <a:avLst/>
            <a:gdLst>
              <a:gd name="connsiteX0" fmla="*/ 0 w 667913"/>
              <a:gd name="connsiteY0" fmla="*/ 0 h 1506071"/>
              <a:gd name="connsiteX1" fmla="*/ 605117 w 667913"/>
              <a:gd name="connsiteY1" fmla="*/ 753036 h 1506071"/>
              <a:gd name="connsiteX2" fmla="*/ 618565 w 667913"/>
              <a:gd name="connsiteY2" fmla="*/ 1506071 h 1506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7913" h="1506071">
                <a:moveTo>
                  <a:pt x="0" y="0"/>
                </a:moveTo>
                <a:cubicBezTo>
                  <a:pt x="251011" y="251012"/>
                  <a:pt x="502023" y="502024"/>
                  <a:pt x="605117" y="753036"/>
                </a:cubicBezTo>
                <a:cubicBezTo>
                  <a:pt x="708211" y="1004048"/>
                  <a:pt x="663388" y="1255059"/>
                  <a:pt x="618565" y="1506071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06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Event Based Programming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9020</TotalTime>
  <Words>1839</Words>
  <Application>Microsoft Macintosh PowerPoint</Application>
  <PresentationFormat>On-screen Show (4:3)</PresentationFormat>
  <Paragraphs>297</Paragraphs>
  <Slides>27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Consolas</vt:lpstr>
      <vt:lpstr>Courier New</vt:lpstr>
      <vt:lpstr>Lucida Sans Typewriter</vt:lpstr>
      <vt:lpstr>Wingdings 3</vt:lpstr>
      <vt:lpstr>Office Theme</vt:lpstr>
      <vt:lpstr>CSSE 220</vt:lpstr>
      <vt:lpstr>Interfaces - Review</vt:lpstr>
      <vt:lpstr>Polymorphism! (A quick intro)</vt:lpstr>
      <vt:lpstr>Pet Interface Example</vt:lpstr>
      <vt:lpstr>Polymorphic method calls</vt:lpstr>
      <vt:lpstr>Interfaces – Review (continued)</vt:lpstr>
      <vt:lpstr>Finish the sentence</vt:lpstr>
      <vt:lpstr>Less Coupling with Interface Version</vt:lpstr>
      <vt:lpstr>PowerPoint Presentation</vt:lpstr>
      <vt:lpstr>Graphical User Interfaces in Java</vt:lpstr>
      <vt:lpstr>Next Assignment Preview</vt:lpstr>
      <vt:lpstr>Handling Events</vt:lpstr>
      <vt:lpstr>Events</vt:lpstr>
      <vt:lpstr>Simple Interactive GUI Workflow</vt:lpstr>
      <vt:lpstr>Live Coding</vt:lpstr>
      <vt:lpstr>In Class Activity 1</vt:lpstr>
      <vt:lpstr>Key Layout Ideas</vt:lpstr>
      <vt:lpstr>JFrame BorderLayout</vt:lpstr>
      <vt:lpstr>Advice</vt:lpstr>
      <vt:lpstr>General GUI Development Workflow</vt:lpstr>
      <vt:lpstr>Mouse Listeners</vt:lpstr>
      <vt:lpstr>Repaint (and thin no more)</vt:lpstr>
      <vt:lpstr>PowerPoint Presentation</vt:lpstr>
      <vt:lpstr>Using Inner Classes</vt:lpstr>
      <vt:lpstr>Anonymous Classes</vt:lpstr>
      <vt:lpstr>Inner Classes and Scope</vt:lpstr>
      <vt:lpstr>Work Time</vt:lpstr>
    </vt:vector>
  </TitlesOfParts>
  <Manager/>
  <Company>RHIT CSSE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CSSE Faculty</dc:creator>
  <cp:keywords/>
  <dc:description/>
  <cp:lastModifiedBy>Hollingsworth, Joseph</cp:lastModifiedBy>
  <cp:revision>529</cp:revision>
  <cp:lastPrinted>2016-10-04T12:27:03Z</cp:lastPrinted>
  <dcterms:created xsi:type="dcterms:W3CDTF">2011-04-14T18:16:00Z</dcterms:created>
  <dcterms:modified xsi:type="dcterms:W3CDTF">2022-03-01T19:25:42Z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</Properties>
</file>