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34"/>
  </p:notesMasterIdLst>
  <p:handoutMasterIdLst>
    <p:handoutMasterId r:id="rId35"/>
  </p:handoutMasterIdLst>
  <p:sldIdLst>
    <p:sldId id="256" r:id="rId2"/>
    <p:sldId id="347" r:id="rId3"/>
    <p:sldId id="335" r:id="rId4"/>
    <p:sldId id="348" r:id="rId5"/>
    <p:sldId id="350" r:id="rId6"/>
    <p:sldId id="321" r:id="rId7"/>
    <p:sldId id="336" r:id="rId8"/>
    <p:sldId id="341" r:id="rId9"/>
    <p:sldId id="351" r:id="rId10"/>
    <p:sldId id="337" r:id="rId11"/>
    <p:sldId id="352" r:id="rId12"/>
    <p:sldId id="353" r:id="rId13"/>
    <p:sldId id="354" r:id="rId14"/>
    <p:sldId id="355" r:id="rId15"/>
    <p:sldId id="334" r:id="rId16"/>
    <p:sldId id="342" r:id="rId17"/>
    <p:sldId id="310" r:id="rId18"/>
    <p:sldId id="343" r:id="rId19"/>
    <p:sldId id="345" r:id="rId20"/>
    <p:sldId id="331" r:id="rId21"/>
    <p:sldId id="277" r:id="rId22"/>
    <p:sldId id="356" r:id="rId23"/>
    <p:sldId id="357" r:id="rId24"/>
    <p:sldId id="358" r:id="rId25"/>
    <p:sldId id="359" r:id="rId26"/>
    <p:sldId id="318" r:id="rId27"/>
    <p:sldId id="319" r:id="rId28"/>
    <p:sldId id="360" r:id="rId29"/>
    <p:sldId id="361" r:id="rId30"/>
    <p:sldId id="362" r:id="rId31"/>
    <p:sldId id="332" r:id="rId32"/>
    <p:sldId id="346" r:id="rId3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85850" autoAdjust="0"/>
  </p:normalViewPr>
  <p:slideViewPr>
    <p:cSldViewPr snapToObjects="1">
      <p:cViewPr varScale="1">
        <p:scale>
          <a:sx n="105" d="100"/>
          <a:sy n="105" d="100"/>
        </p:scale>
        <p:origin x="233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Doing everything in </a:t>
            </a:r>
            <a:r>
              <a:rPr lang="en-US" dirty="0" err="1"/>
              <a:t>LinkedListSimple</a:t>
            </a:r>
            <a:r>
              <a:rPr lang="en-US" dirty="0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care about which part of the expression grows the fastest as n,</a:t>
            </a:r>
            <a:r>
              <a:rPr lang="en-US" baseline="0" dirty="0"/>
              <a:t> the input size, grows.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Big-Oh of each?</a:t>
            </a:r>
          </a:p>
          <a:p>
            <a:endParaRPr lang="en-US"/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7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diagram is their quiz for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7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the end of Monday’s class, pick up from here on Wednesday to complete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651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the end of Monday’s class, pick up from here on Wednesday to complete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students get through things quickly</a:t>
            </a:r>
            <a:r>
              <a:rPr lang="en-US" baseline="0" dirty="0"/>
              <a:t> we can move into this material in the first hour, but if not- that is OK, we have the next class period to go through it and give them time to work on the rest of the quiz and the homework problems.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1CCCE-EBAC-4FB5-91D4-9759E627146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rose-hulman.edu/mod/assign/view.php?id=1711587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tutorialspoint.com/genetic_algorithms/genetic_algorithms_introduction.htm" TargetMode="External"/><Relationship Id="rId4" Type="http://schemas.openxmlformats.org/officeDocument/2006/relationships/hyperlink" Target="https://rednuht.org/genetic_cars_2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Linked List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B1E33-7C29-D14F-9496-D7BEBB09E65F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200564" y="4431144"/>
            <a:ext cx="4110181" cy="911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Use a ‘while’ because we do not</a:t>
            </a:r>
          </a:p>
          <a:p>
            <a:r>
              <a:rPr lang="en-US"/>
              <a:t>know exact length of linked list at outset</a:t>
            </a:r>
          </a:p>
          <a:p>
            <a:r>
              <a:rPr lang="en-US"/>
              <a:t>This is known as an </a:t>
            </a:r>
            <a:r>
              <a:rPr lang="en-US" i="1"/>
              <a:t>indefinite loop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/>
              <a:t>Traverse Linked List Past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</a:tabLst>
            </a:pPr>
            <a:r>
              <a:rPr lang="en-US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>
                <a:latin typeface="Consolas" panose="020B0609020204030204" pitchFamily="49" charset="0"/>
              </a:rPr>
              <a:t>		_______________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>
                <a:latin typeface="Consolas" panose="020B0609020204030204" pitchFamily="49" charset="0"/>
              </a:rPr>
              <a:t>_______________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	___________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>
                <a:latin typeface="Consolas" panose="020B0609020204030204" pitchFamily="49" charset="0"/>
              </a:rPr>
              <a:t>	// do stuff with	__________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>
                <a:latin typeface="Consolas" panose="020B0609020204030204" pitchFamily="49" charset="0"/>
              </a:rPr>
              <a:t>	// arbitrary element 	____________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>
                <a:latin typeface="Consolas" panose="020B0609020204030204" pitchFamily="49" charset="0"/>
              </a:rPr>
              <a:t>___________</a:t>
            </a:r>
            <a:endParaRPr lang="en-US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</a:tabLst>
            </a:pPr>
            <a:r>
              <a:rPr lang="en-US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>
                <a:latin typeface="Consolas" panose="020B0609020204030204" pitchFamily="49" charset="0"/>
              </a:rPr>
              <a:t>// current = null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94" y="3746134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3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>
                <a:latin typeface="Consolas" panose="020B0609020204030204" pitchFamily="49" charset="0"/>
              </a:rPr>
              <a:t>		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>
                <a:latin typeface="Consolas" panose="020B0609020204030204" pitchFamily="49" charset="0"/>
              </a:rPr>
              <a:t>_______________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	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>
                <a:latin typeface="Consolas" panose="020B0609020204030204" pitchFamily="49" charset="0"/>
              </a:rPr>
              <a:t>	// do stuff with	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>
                <a:latin typeface="Consolas" panose="020B0609020204030204" pitchFamily="49" charset="0"/>
              </a:rPr>
              <a:t>	// arbitrary element 	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>
                <a:latin typeface="Consolas" panose="020B0609020204030204" pitchFamily="49" charset="0"/>
              </a:rPr>
              <a:t>_______________</a:t>
            </a:r>
            <a:endParaRPr lang="en-US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latin typeface="Consolas" panose="020B0609020204030204" pitchFamily="49" charset="0"/>
              </a:rPr>
              <a:t> = new Node(</a:t>
            </a:r>
            <a:r>
              <a:rPr lang="en-US" err="1">
                <a:latin typeface="Consolas" panose="020B0609020204030204" pitchFamily="49" charset="0"/>
              </a:rPr>
              <a:t>vToAdd</a:t>
            </a:r>
            <a:r>
              <a:rPr lang="en-US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/>
              <a:t>Traverse Linked List With 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>
                <a:latin typeface="Consolas" panose="020B0609020204030204" pitchFamily="49" charset="0"/>
              </a:rPr>
              <a:t>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>
                <a:latin typeface="Consolas" panose="020B0609020204030204" pitchFamily="49" charset="0"/>
              </a:rPr>
              <a:t>____________	____________</a:t>
            </a:r>
            <a:endParaRPr lang="en-US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>
                <a:latin typeface="Consolas" panose="020B0609020204030204" pitchFamily="49" charset="0"/>
              </a:rPr>
              <a:t>____________	____________</a:t>
            </a:r>
            <a:endParaRPr lang="en-US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/>
              <a:t>Look at </a:t>
            </a:r>
            <a:r>
              <a:rPr lang="en-US" err="1"/>
              <a:t>toString</a:t>
            </a:r>
            <a:r>
              <a:rPr lang="en-US"/>
              <a:t> to get an idea of how to do size, then go from there</a:t>
            </a:r>
          </a:p>
          <a:p>
            <a:r>
              <a:rPr lang="en-US"/>
              <a:t>Recommended order</a:t>
            </a:r>
          </a:p>
          <a:p>
            <a:r>
              <a:rPr lang="en-US"/>
              <a:t>Get help if you get stuck!</a:t>
            </a:r>
          </a:p>
          <a:p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time in next class to work on it</a:t>
            </a:r>
          </a:p>
        </p:txBody>
      </p:sp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Notation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387"/>
            <a:ext cx="91440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7482" y="1519237"/>
            <a:ext cx="7772400" cy="1362075"/>
          </a:xfrm>
        </p:spPr>
        <p:txBody>
          <a:bodyPr/>
          <a:lstStyle/>
          <a:p>
            <a:r>
              <a:rPr lang="en-US" dirty="0"/>
              <a:t>Team Project Work </a:t>
            </a:r>
            <a:r>
              <a:rPr lang="en-US" dirty="0" err="1"/>
              <a:t>TiMe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0" y="2514600"/>
            <a:ext cx="9144000" cy="2642393"/>
          </a:xfrm>
        </p:spPr>
        <p:txBody>
          <a:bodyPr>
            <a:no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Move into your groups if not already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Review comments from Milestone 0 feedback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Be prepared to ask question of the grader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You will have ~5 minutes, so use it well</a:t>
            </a:r>
          </a:p>
        </p:txBody>
      </p:sp>
    </p:spTree>
    <p:extLst>
      <p:ext uri="{BB962C8B-B14F-4D97-AF65-F5344CB8AC3E}">
        <p14:creationId xmlns:p14="http://schemas.microsoft.com/office/powerpoint/2010/main" val="3780774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8" y="1524000"/>
            <a:ext cx="7772400" cy="1362075"/>
          </a:xfrm>
        </p:spPr>
        <p:txBody>
          <a:bodyPr/>
          <a:lstStyle/>
          <a:p>
            <a:r>
              <a:rPr lang="en-US" dirty="0"/>
              <a:t>FINAL SLIDE FOR TODAY</a:t>
            </a:r>
          </a:p>
        </p:txBody>
      </p:sp>
    </p:spTree>
    <p:extLst>
      <p:ext uri="{BB962C8B-B14F-4D97-AF65-F5344CB8AC3E}">
        <p14:creationId xmlns:p14="http://schemas.microsoft.com/office/powerpoint/2010/main" val="112256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Get into pairs</a:t>
            </a:r>
          </a:p>
          <a:p>
            <a:r>
              <a:rPr lang="en-US"/>
              <a:t>Look at/run the code in LinkedList.java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/>
              <a:t>Draw a box-and-pointer diagram of what’s happening in the main code.</a:t>
            </a:r>
          </a:p>
          <a:p>
            <a:r>
              <a:rPr lang="en-US"/>
              <a:t>To figure it out, you’ll have to look at the </a:t>
            </a:r>
            <a:r>
              <a:rPr lang="en-US" err="1">
                <a:solidFill>
                  <a:schemeClr val="accent6"/>
                </a:solidFill>
              </a:rPr>
              <a:t>LinkedList</a:t>
            </a:r>
            <a:r>
              <a:rPr lang="en-US">
                <a:solidFill>
                  <a:schemeClr val="accent6"/>
                </a:solidFill>
              </a:rPr>
              <a:t> constructor</a:t>
            </a:r>
            <a:r>
              <a:rPr lang="en-US"/>
              <a:t> and </a:t>
            </a:r>
            <a:r>
              <a:rPr lang="en-US" err="1">
                <a:solidFill>
                  <a:schemeClr val="accent6"/>
                </a:solidFill>
              </a:rPr>
              <a:t>addAtBeginning</a:t>
            </a:r>
            <a:r>
              <a:rPr lang="en-US"/>
              <a:t>.</a:t>
            </a:r>
          </a:p>
          <a:p>
            <a:r>
              <a:rPr lang="en-US"/>
              <a:t>If you’ve forgotten how to do box-and-pointer diagrams, checkout the handout on Day 5 of the schedule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37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9898" y="1524000"/>
            <a:ext cx="7772400" cy="1362075"/>
          </a:xfrm>
        </p:spPr>
        <p:txBody>
          <a:bodyPr/>
          <a:lstStyle/>
          <a:p>
            <a:r>
              <a:rPr lang="en-US" dirty="0"/>
              <a:t>FRIDAYs material</a:t>
            </a:r>
          </a:p>
        </p:txBody>
      </p:sp>
    </p:spTree>
    <p:extLst>
      <p:ext uri="{BB962C8B-B14F-4D97-AF65-F5344CB8AC3E}">
        <p14:creationId xmlns:p14="http://schemas.microsoft.com/office/powerpoint/2010/main" val="3876279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08" y="2667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+</a:t>
            </a:r>
            <a:br>
              <a:rPr lang="en-US" dirty="0"/>
            </a:br>
            <a:r>
              <a:rPr lang="en-US" dirty="0" err="1"/>
              <a:t>BiG</a:t>
            </a:r>
            <a:r>
              <a:rPr lang="en-US" dirty="0"/>
              <a:t>-O Notation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engineering trade-offs when storing data</a:t>
            </a:r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2819400" y="1244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3FC399-1E29-7D4B-85AF-66732E35E676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3700C4F-FFD7-4B45-A727-EEC33138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2081147"/>
            <a:ext cx="5334000" cy="4544375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FDC3466-A7E9-9B4E-8E69-B0D42FE3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1520963"/>
            <a:ext cx="8369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limiting behavior </a:t>
            </a:r>
          </a:p>
          <a:p>
            <a:pPr lvl="1"/>
            <a:r>
              <a:rPr lang="en-US" dirty="0"/>
              <a:t>How slow it can possibly run?</a:t>
            </a:r>
          </a:p>
          <a:p>
            <a:pPr lvl="1"/>
            <a:r>
              <a:rPr lang="en-US" dirty="0"/>
              <a:t>Describes the </a:t>
            </a:r>
            <a:r>
              <a:rPr lang="en-US" u="sng" dirty="0"/>
              <a:t>worst case</a:t>
            </a:r>
          </a:p>
          <a:p>
            <a:r>
              <a:rPr lang="en-US" dirty="0"/>
              <a:t>Used for Classifying Algorithm Efficiency</a:t>
            </a:r>
          </a:p>
          <a:p>
            <a:r>
              <a:rPr lang="en-US" dirty="0"/>
              <a:t>“O” for “Order”</a:t>
            </a:r>
          </a:p>
          <a:p>
            <a:pPr lvl="1"/>
            <a:r>
              <a:rPr lang="en-US" dirty="0"/>
              <a:t>O(n) </a:t>
            </a:r>
            <a:r>
              <a:rPr lang="en-US" dirty="0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Care About Constants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Smaller Powers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O(6n^2 + 7n) O(n^2)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n^2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704871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74638"/>
            <a:ext cx="6777038" cy="640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C68BB4-FE19-754E-9980-9B004E76A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82759"/>
            <a:ext cx="7391399" cy="347204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457200"/>
            <a:ext cx="834231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Optional Homework: Genetic Algorithm</a:t>
            </a:r>
          </a:p>
          <a:p>
            <a:r>
              <a:rPr lang="en-US" sz="2800" dirty="0">
                <a:hlinkClick r:id="rId3"/>
              </a:rPr>
              <a:t>https://moodle.rose-hulman.edu/mod/assign/view.php?id=1711587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4"/>
              </a:rPr>
              <a:t>https://rednuht.org/genetic_cars_2/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>
                <a:hlinkClick r:id="rId5"/>
              </a:rPr>
              <a:t>https://www.tutorialspoint.com/genetic_algorithms/genetic_algorithms_introduction.htm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Can replace a homework assignment grade</a:t>
            </a:r>
          </a:p>
          <a:p>
            <a:r>
              <a:rPr lang="en-US" sz="2800" dirty="0"/>
              <a:t>A more open-ended assignment</a:t>
            </a:r>
          </a:p>
          <a:p>
            <a:r>
              <a:rPr lang="en-US" sz="2800" dirty="0"/>
              <a:t>Room to explore ideas</a:t>
            </a:r>
          </a:p>
          <a:p>
            <a:r>
              <a:rPr lang="en-US" sz="2800" dirty="0"/>
              <a:t>Grade based on completion, design and creativity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193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a breakpoint at first </a:t>
            </a:r>
            <a:r>
              <a:rPr lang="en-US" i="1" err="1"/>
              <a:t>addAtBeginning</a:t>
            </a:r>
            <a:endParaRPr lang="en-US" i="1"/>
          </a:p>
          <a:p>
            <a:r>
              <a:rPr lang="en-US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6604000" cy="21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Debugger's Variables Tab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Set a breakpoint at first </a:t>
            </a:r>
            <a:r>
              <a:rPr lang="en-US" i="1" err="1"/>
              <a:t>addAtBeginning</a:t>
            </a:r>
            <a:endParaRPr lang="en-US" i="1"/>
          </a:p>
          <a:p>
            <a:r>
              <a:rPr lang="en-US"/>
              <a:t>Execute in the debugger</a:t>
            </a:r>
          </a:p>
        </p:txBody>
      </p:sp>
    </p:spTree>
    <p:extLst>
      <p:ext uri="{BB962C8B-B14F-4D97-AF65-F5344CB8AC3E}">
        <p14:creationId xmlns:p14="http://schemas.microsoft.com/office/powerpoint/2010/main" val="119999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the Other Problems in </a:t>
            </a:r>
            <a:r>
              <a:rPr lang="en-US" dirty="0" err="1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toString</a:t>
            </a:r>
            <a:r>
              <a:rPr lang="en-US" dirty="0"/>
              <a:t> to get an idea of how to do size, then go from there</a:t>
            </a:r>
          </a:p>
          <a:p>
            <a:r>
              <a:rPr lang="en-US" dirty="0"/>
              <a:t>They are in approximate difficulty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  <a:p>
            <a:r>
              <a:rPr lang="en-US" dirty="0"/>
              <a:t>Hold on to your quiz today, we will finish it next class period.</a:t>
            </a:r>
          </a:p>
        </p:txBody>
      </p:sp>
    </p:spTree>
    <p:extLst>
      <p:ext uri="{BB962C8B-B14F-4D97-AF65-F5344CB8AC3E}">
        <p14:creationId xmlns:p14="http://schemas.microsoft.com/office/powerpoint/2010/main" val="1743264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>
            <a:normAutofit fontScale="925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Can use </a:t>
            </a:r>
            <a:r>
              <a:rPr lang="en-US" dirty="0" err="1"/>
              <a:t>System.out.println</a:t>
            </a:r>
            <a:r>
              <a:rPr lang="en-US" dirty="0"/>
              <a:t>( this )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the Other Problems in </a:t>
            </a:r>
            <a:r>
              <a:rPr lang="en-US" dirty="0" err="1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toString</a:t>
            </a:r>
            <a:r>
              <a:rPr lang="en-US" dirty="0"/>
              <a:t> to get an idea of how to do size, then go from there</a:t>
            </a:r>
          </a:p>
          <a:p>
            <a:r>
              <a:rPr lang="en-US" dirty="0"/>
              <a:t>They are in approximate difficulty order</a:t>
            </a:r>
          </a:p>
          <a:p>
            <a:r>
              <a:rPr lang="en-US" dirty="0"/>
              <a:t>Get help if you get stuck!</a:t>
            </a:r>
          </a:p>
          <a:p>
            <a:pPr lvl="1"/>
            <a:r>
              <a:rPr lang="en-US" dirty="0"/>
              <a:t>size()</a:t>
            </a:r>
          </a:p>
          <a:p>
            <a:pPr lvl="1"/>
            <a:r>
              <a:rPr lang="en-US" dirty="0"/>
              <a:t>add…</a:t>
            </a:r>
          </a:p>
          <a:p>
            <a:pPr lvl="1"/>
            <a:r>
              <a:rPr lang="en-US" dirty="0"/>
              <a:t>remove…</a:t>
            </a:r>
          </a:p>
        </p:txBody>
      </p:sp>
    </p:spTree>
    <p:extLst>
      <p:ext uri="{BB962C8B-B14F-4D97-AF65-F5344CB8AC3E}">
        <p14:creationId xmlns:p14="http://schemas.microsoft.com/office/powerpoint/2010/main" val="55413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int</a:t>
            </a:r>
            <a:r>
              <a:rPr lang="en-US">
                <a:latin typeface="Consolas" panose="020B0609020204030204" pitchFamily="49" charset="0"/>
              </a:rPr>
              <a:t>[]  </a:t>
            </a:r>
            <a:r>
              <a:rPr lang="en-US" err="1">
                <a:latin typeface="Consolas" panose="020B0609020204030204" pitchFamily="49" charset="0"/>
              </a:rPr>
              <a:t>nums</a:t>
            </a:r>
            <a:r>
              <a:rPr lang="en-US">
                <a:latin typeface="Consolas" panose="020B0609020204030204" pitchFamily="49" charset="0"/>
              </a:rPr>
              <a:t>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for</a:t>
            </a:r>
            <a:r>
              <a:rPr lang="en-US">
                <a:latin typeface="Consolas" panose="020B0609020204030204" pitchFamily="49" charset="0"/>
              </a:rPr>
              <a:t> (int k = 0; k &lt; </a:t>
            </a:r>
            <a:r>
              <a:rPr lang="en-US" err="1">
                <a:latin typeface="Consolas" panose="020B0609020204030204" pitchFamily="49" charset="0"/>
              </a:rPr>
              <a:t>nums.length</a:t>
            </a:r>
            <a:r>
              <a:rPr lang="en-US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>
                <a:latin typeface="Consolas" panose="020B0609020204030204" pitchFamily="49" charset="0"/>
              </a:rPr>
              <a:t>	// arbitrary element </a:t>
            </a:r>
            <a:r>
              <a:rPr lang="en-US" err="1">
                <a:latin typeface="Consolas" panose="020B0609020204030204" pitchFamily="49" charset="0"/>
              </a:rPr>
              <a:t>nums</a:t>
            </a:r>
            <a:r>
              <a:rPr lang="en-US">
                <a:latin typeface="Consolas" panose="020B0609020204030204" pitchFamily="49" charset="0"/>
              </a:rPr>
              <a:t>[k]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Equivalent in while loop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>
                <a:latin typeface="Consolas" panose="020B0609020204030204" pitchFamily="49" charset="0"/>
              </a:rPr>
              <a:t>	// arbitrary element </a:t>
            </a:r>
            <a:r>
              <a:rPr lang="en-US" err="1">
                <a:latin typeface="Consolas" panose="020B0609020204030204" pitchFamily="49" charset="0"/>
              </a:rPr>
              <a:t>nums</a:t>
            </a:r>
            <a:r>
              <a:rPr lang="en-US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//Another Day!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>
                <a:latin typeface="Consolas" panose="020B0609020204030204" pitchFamily="49" charset="0"/>
              </a:rPr>
              <a:t>  ) {</a:t>
            </a:r>
          </a:p>
          <a:p>
            <a:r>
              <a:rPr lang="en-US">
                <a:latin typeface="Consolas" panose="020B0609020204030204" pitchFamily="49" charset="0"/>
              </a:rPr>
              <a:t>	//do stuff with</a:t>
            </a:r>
          </a:p>
          <a:p>
            <a:r>
              <a:rPr lang="en-US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609600" y="2133600"/>
            <a:ext cx="42637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819400"/>
            <a:ext cx="3872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Use a ‘for’ because we know exact length of array at outset</a:t>
            </a:r>
          </a:p>
          <a:p>
            <a:r>
              <a:rPr lang="en-US"/>
              <a:t>This is known as a </a:t>
            </a:r>
            <a:r>
              <a:rPr lang="en-US" i="1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819400"/>
            <a:ext cx="387234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17747</TotalTime>
  <Words>1714</Words>
  <Application>Microsoft Macintosh PowerPoint</Application>
  <PresentationFormat>On-screen Show (4:3)</PresentationFormat>
  <Paragraphs>267</Paragraphs>
  <Slides>32</Slides>
  <Notes>19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Courier New</vt:lpstr>
      <vt:lpstr>Lucida Sans Typewriter</vt:lpstr>
      <vt:lpstr>Verdana</vt:lpstr>
      <vt:lpstr>Office Theme</vt:lpstr>
      <vt:lpstr>CSSE 220</vt:lpstr>
      <vt:lpstr>Quiz</vt:lpstr>
      <vt:lpstr>PowerPoint Presentation</vt:lpstr>
      <vt:lpstr>Optional - Now Walk Through Together</vt:lpstr>
      <vt:lpstr>Debugger's Variables Tab</vt:lpstr>
      <vt:lpstr>Solve the Other Problems in LinkedListSimple</vt:lpstr>
      <vt:lpstr>Shorthand Notation</vt:lpstr>
      <vt:lpstr>Solve the Other Problems in LinkedListSimple</vt:lpstr>
      <vt:lpstr>Loops in Arrays vs. LinkedLists</vt:lpstr>
      <vt:lpstr>Loops in Arrays vs. LinkedLists</vt:lpstr>
      <vt:lpstr>Traverse Linked List Past the End</vt:lpstr>
      <vt:lpstr>Traverse Linked List Stop at the End</vt:lpstr>
      <vt:lpstr>Traverse Linked List With Trailer</vt:lpstr>
      <vt:lpstr>Solve the Other Problems in LinkedListSimple</vt:lpstr>
      <vt:lpstr>Homework</vt:lpstr>
      <vt:lpstr>Shorthand Notation</vt:lpstr>
      <vt:lpstr>Team Project Work TiMe</vt:lpstr>
      <vt:lpstr>Project advice</vt:lpstr>
      <vt:lpstr>FINAL SLIDE FOR TODAY</vt:lpstr>
      <vt:lpstr>FRIDAYs material</vt:lpstr>
      <vt:lpstr>Data Structures + BiG-O Notation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962</cp:revision>
  <cp:lastPrinted>2015-10-26T12:57:27Z</cp:lastPrinted>
  <dcterms:created xsi:type="dcterms:W3CDTF">2007-11-19T15:20:41Z</dcterms:created>
  <dcterms:modified xsi:type="dcterms:W3CDTF">2022-03-01T20:21:35Z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