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4" r:id="rId3"/>
  </p:sldMasterIdLst>
  <p:notesMasterIdLst>
    <p:notesMasterId r:id="rId29"/>
  </p:notesMasterIdLst>
  <p:sldIdLst>
    <p:sldId id="256" r:id="rId4"/>
    <p:sldId id="279" r:id="rId5"/>
    <p:sldId id="281" r:id="rId6"/>
    <p:sldId id="282" r:id="rId7"/>
    <p:sldId id="283" r:id="rId8"/>
    <p:sldId id="284" r:id="rId9"/>
    <p:sldId id="285" r:id="rId10"/>
    <p:sldId id="261" r:id="rId11"/>
    <p:sldId id="286" r:id="rId12"/>
    <p:sldId id="287" r:id="rId13"/>
    <p:sldId id="288" r:id="rId14"/>
    <p:sldId id="276" r:id="rId15"/>
    <p:sldId id="289" r:id="rId16"/>
    <p:sldId id="290" r:id="rId17"/>
    <p:sldId id="264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72" r:id="rId27"/>
    <p:sldId id="299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62"/>
    <p:restoredTop sz="82041"/>
  </p:normalViewPr>
  <p:slideViewPr>
    <p:cSldViewPr snapToGrid="0" snapToObjects="1">
      <p:cViewPr varScale="1">
        <p:scale>
          <a:sx n="70" d="100"/>
          <a:sy n="70" d="100"/>
        </p:scale>
        <p:origin x="216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30EBB8-CEB5-4E8D-9A06-06438377CF6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uml/SoWkIImgAStDuKhEIImkLd0jIyqh2KWiAaujgkRYvAhbGXOFgIn8hUPIK518HQW2SGloYuipat9ImOhGz01DIONfDUHIW0Aua158EHVST0KbBINTqW9TEsI784iRATdefkINv-dQAHdewHagGTHnEQJcfG0z0G00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Timing is good on this day, plenty of time to work on the exercises and work on the project.</a:t>
            </a:r>
          </a:p>
        </p:txBody>
      </p:sp>
      <p:sp>
        <p:nvSpPr>
          <p:cNvPr id="20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EF73CCB-14BF-447D-84A8-4E22699D9E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819B2D56-A067-4F75-8E24-C71378F0A1C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14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0610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to read</a:t>
            </a:r>
            <a:r>
              <a:rPr lang="en-US" sz="2000" b="0" strike="noStrike" spc="-1" baseline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file when the file does not exist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9A3B7B5C-4FE7-427D-BDD2-2865C7667C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 to read</a:t>
            </a:r>
            <a:r>
              <a:rPr lang="en-US" sz="2000" b="0" strike="noStrike" spc="-1" baseline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from file when the file does not exist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9A3B7B5C-4FE7-427D-BDD2-2865C7667CBE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715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3EC0271-79ED-48A4-A24E-5240669E6027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340987E2-1337-49CA-ACF8-6BA2085908F3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C266F0AE-5ED4-467A-AB94-658D60AC6576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20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r>
              <a:rPr lang="en-US" sz="20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IOException </a:t>
            </a:r>
            <a:r>
              <a:rPr lang="en-US" sz="2000" b="0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</a:rPr>
              <a:t>Signals that an I/O exception of some sort has occurred. This class is the general class of exceptions produced by failed or interrupted I/O operations.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 exception handling code to GameOfLifeMain around call to loadGameState(). 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Demonstrate crasher first, e.g 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use the name of a file that does not exist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demo a bad input file (See FilesAndExceptiosn/badInput.txt)</a:t>
            </a: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Note: There is a file FilesAndExceptions/AcornInput.txt</a:t>
            </a:r>
          </a:p>
        </p:txBody>
      </p:sp>
      <p:sp>
        <p:nvSpPr>
          <p:cNvPr id="222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0B497DE-A164-4D94-A609-3C0CF437DB1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B630EBB8-CEB5-4E8D-9A06-06438377CF6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2728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http://www.plantuml.com/plantuml/uml/SoWkIImgAStDuKhEIImkLd0jIyqh2KWiAaujgkRYvAhbGXOFgIn8hUPIK518HQW2SGloYuipat9ImOhGz01DIONfDUHIW0Aua158EHVST0KbBINTqW9TEsI784iRATdefkINv-dQAHdewHagGTHnEQJcfG0z0G00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630EBB8-CEB5-4E8D-9A06-06438377CF6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5840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 2 will be done before question 1.</a:t>
            </a:r>
          </a:p>
        </p:txBody>
      </p:sp>
      <p:sp>
        <p:nvSpPr>
          <p:cNvPr id="205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D58711D4-FEE8-41EB-BD37-15A54B8DF93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819B2D56-A067-4F75-8E24-C71378F0A1C0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8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9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7475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10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8398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66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 baseline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D56FA17-A64E-4E1E-B65D-B09535FC0EA9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13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196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03A8-3A50-4824-93B1-5AB2817A85E6}" type="datetime1">
              <a:rPr lang="en-US" smtClean="0"/>
              <a:pPr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7FD1A-4189-457E-B97C-F61512EFD48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622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5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 &amp; Exceptions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7660DA-4A45-B849-9474-80FE8EB371A2}"/>
              </a:ext>
            </a:extLst>
          </p:cNvPr>
          <p:cNvSpPr/>
          <p:nvPr/>
        </p:nvSpPr>
        <p:spPr>
          <a:xfrm>
            <a:off x="304260" y="4820820"/>
            <a:ext cx="8534400" cy="1751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PracticeFilesAndExceptionsTooManyScoresSolution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313645"/>
            <a:ext cx="8228520" cy="48113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50000"/>
              </a:lnSpc>
              <a:buClr>
                <a:srgbClr val="000000"/>
              </a:buClr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Class used for reading an open file:</a:t>
            </a:r>
          </a:p>
          <a:p>
            <a:pPr marL="4582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Scanner</a:t>
            </a:r>
            <a:b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simple text scanner which can parse primitive types and strings using regular expressions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I/O: Key Pieces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213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313645"/>
            <a:ext cx="8228520" cy="48113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50000"/>
              </a:lnSpc>
              <a:buClr>
                <a:srgbClr val="000000"/>
              </a:buClr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Class that allow a user to pick a file:</a:t>
            </a:r>
          </a:p>
          <a:p>
            <a:pPr marL="4582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b="1" strike="noStrike" spc="-1" err="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JFileChooser</a:t>
            </a:r>
            <a:b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24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JFileChooser</a:t>
            </a: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a part of java Swing package. When invoked, it pops up a dialog box which allows the user to choose a file or a directory.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I/O: Key Pieces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313645"/>
            <a:ext cx="8228520" cy="48113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50000"/>
              </a:lnSpc>
              <a:buClr>
                <a:srgbClr val="000000"/>
              </a:buClr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Class used for writing to an open file:</a:t>
            </a:r>
          </a:p>
          <a:p>
            <a:pPr marL="4582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b="1" strike="noStrike" spc="-1" err="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PrintWriter</a:t>
            </a:r>
            <a:b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formatted representations of objects to a text-output stream including a file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I/O: Key Pieces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9301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240030" y="1302215"/>
            <a:ext cx="3817620" cy="48113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50000"/>
              </a:lnSpc>
              <a:buClr>
                <a:srgbClr val="000000"/>
              </a:buClr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Invoking t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he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close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method on:</a:t>
            </a:r>
          </a:p>
          <a:p>
            <a:pPr marL="4582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FileReader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objects</a:t>
            </a:r>
          </a:p>
          <a:p>
            <a:pPr marL="4582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PrintWriter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objects</a:t>
            </a:r>
          </a:p>
          <a:p>
            <a:pPr marL="4582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Scanner objects</a:t>
            </a:r>
          </a:p>
          <a:p>
            <a:pPr marL="1080">
              <a:lnSpc>
                <a:spcPct val="150000"/>
              </a:lnSpc>
              <a:buClr>
                <a:srgbClr val="000000"/>
              </a:buClr>
            </a:pPr>
            <a:endParaRPr lang="en-US" sz="3200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1080">
              <a:lnSpc>
                <a:spcPct val="150000"/>
              </a:lnSpc>
              <a:buClr>
                <a:srgbClr val="000000"/>
              </a:buClr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60986" y="171649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I/O: Key Pieces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943C0-77A8-D24A-B547-B9A827CA2F7A}"/>
              </a:ext>
            </a:extLst>
          </p:cNvPr>
          <p:cNvSpPr txBox="1"/>
          <p:nvPr/>
        </p:nvSpPr>
        <p:spPr>
          <a:xfrm>
            <a:off x="4057650" y="1627246"/>
            <a:ext cx="46863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Example:</a:t>
            </a:r>
          </a:p>
          <a:p>
            <a:endParaRPr lang="en-US"/>
          </a:p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(String filename)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File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iFile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File(filename);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Scanner s1 = null;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s1 = new Scanner(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iFile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FileNotFoundException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e)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e.printStackTrace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(s1.hasNextLine())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String line = s1.nextLine();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} // end while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s1.close();      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 //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readFile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F18F415-C1CD-5D41-B371-9F616AE5E752}"/>
              </a:ext>
            </a:extLst>
          </p:cNvPr>
          <p:cNvSpPr/>
          <p:nvPr/>
        </p:nvSpPr>
        <p:spPr>
          <a:xfrm>
            <a:off x="4160520" y="5177790"/>
            <a:ext cx="1874520" cy="274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A0ACD-AB36-B145-A8D2-4CA99C2BECC1}"/>
              </a:ext>
            </a:extLst>
          </p:cNvPr>
          <p:cNvSpPr txBox="1"/>
          <p:nvPr/>
        </p:nvSpPr>
        <p:spPr>
          <a:xfrm>
            <a:off x="4206240" y="5943600"/>
            <a:ext cx="493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Invoke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/>
              <a:t> when finished reading/writing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9CE83B7-F2D7-4243-BBA8-5ADCF5AAF410}"/>
              </a:ext>
            </a:extLst>
          </p:cNvPr>
          <p:cNvSpPr/>
          <p:nvPr/>
        </p:nvSpPr>
        <p:spPr>
          <a:xfrm>
            <a:off x="5814580" y="5429798"/>
            <a:ext cx="252079" cy="582930"/>
          </a:xfrm>
          <a:custGeom>
            <a:avLst/>
            <a:gdLst>
              <a:gd name="connsiteX0" fmla="*/ 0 w 252079"/>
              <a:gd name="connsiteY0" fmla="*/ 582930 h 582930"/>
              <a:gd name="connsiteX1" fmla="*/ 251460 w 252079"/>
              <a:gd name="connsiteY1" fmla="*/ 274320 h 582930"/>
              <a:gd name="connsiteX2" fmla="*/ 57150 w 252079"/>
              <a:gd name="connsiteY2" fmla="*/ 0 h 58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079" h="582930">
                <a:moveTo>
                  <a:pt x="0" y="582930"/>
                </a:moveTo>
                <a:cubicBezTo>
                  <a:pt x="120967" y="477202"/>
                  <a:pt x="241935" y="371475"/>
                  <a:pt x="251460" y="274320"/>
                </a:cubicBezTo>
                <a:cubicBezTo>
                  <a:pt x="260985" y="177165"/>
                  <a:pt x="159067" y="88582"/>
                  <a:pt x="57150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5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2160" y="4406760"/>
            <a:ext cx="7771320" cy="13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98383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– What, When, Why,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Used to signal that something in the code has gone wrong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An error has occurred that cannot be handled in the current code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Why: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Breaks the execution flow and passes exception up the stack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–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342623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code for throwing an exception:</a:t>
            </a:r>
            <a:b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throw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EOFException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(“Missing column”);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Java code for handling (catching) an exception:</a:t>
            </a:r>
            <a:b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Caller makes call(s) to operation(s) </a:t>
            </a: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that can</a:t>
            </a: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throw an exception(s)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catch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(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ExceptionType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ex)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Caller code that attem</a:t>
            </a: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pts to recover</a:t>
            </a: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	// from the exception</a:t>
            </a:r>
          </a:p>
          <a:p>
            <a:pPr marL="346075">
              <a:lnSpc>
                <a:spcPct val="100000"/>
              </a:lnSpc>
              <a:tabLst>
                <a:tab pos="67945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// end try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2984F10-98D6-E343-AA13-E56FA9F902F4}"/>
              </a:ext>
            </a:extLst>
          </p:cNvPr>
          <p:cNvCxnSpPr/>
          <p:nvPr/>
        </p:nvCxnSpPr>
        <p:spPr>
          <a:xfrm>
            <a:off x="592428" y="2382592"/>
            <a:ext cx="790762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Handling – How?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457200" y="1600200"/>
            <a:ext cx="8228520" cy="495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you write code in the catch part of a try-catch block, you can attempt to:</a:t>
            </a: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51543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Recover from the error discovered in the caller</a:t>
            </a:r>
          </a:p>
          <a:p>
            <a:pPr marL="51543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Not recover, and have the app exit gracefully, e.g., close all open scanners, files, etc., then exit the 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Q5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7315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happens when </a:t>
            </a:r>
            <a:r>
              <a:rPr lang="en-US" sz="4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</a:t>
            </a: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exception is thrown?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1600200"/>
            <a:ext cx="8228520" cy="391195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Scanner s1;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try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			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 s1 =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Scanner(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File(“test.txt”));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code for reading lines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catch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(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IOException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ex) {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JOptionPane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	</a:t>
            </a: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showMessageDialog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("File not found.");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finally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s1.close();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3375" algn="l"/>
                <a:tab pos="67945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// end try-catch-finally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9" name="CustomShape 3"/>
          <p:cNvSpPr/>
          <p:nvPr/>
        </p:nvSpPr>
        <p:spPr>
          <a:xfrm rot="20547809">
            <a:off x="4607701" y="1599257"/>
            <a:ext cx="3072564" cy="409793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is successful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 rot="295159">
            <a:off x="5566363" y="2851667"/>
            <a:ext cx="2513520" cy="381070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continues 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5"/>
          <p:cNvSpPr/>
          <p:nvPr/>
        </p:nvSpPr>
        <p:spPr>
          <a:xfrm>
            <a:off x="3027488" y="4520484"/>
            <a:ext cx="3885120" cy="426107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This runs after code in try completes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6"/>
          <p:cNvSpPr/>
          <p:nvPr/>
        </p:nvSpPr>
        <p:spPr>
          <a:xfrm rot="245414">
            <a:off x="5315756" y="3284111"/>
            <a:ext cx="3047040" cy="463345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catch never executes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9CA714-7E86-A246-A57F-5BA36486D2CF}"/>
              </a:ext>
            </a:extLst>
          </p:cNvPr>
          <p:cNvSpPr txBox="1"/>
          <p:nvPr/>
        </p:nvSpPr>
        <p:spPr>
          <a:xfrm>
            <a:off x="476518" y="5705341"/>
            <a:ext cx="7688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Execution Progression: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block, then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finally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happens when exception is thrown?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457200" y="1600200"/>
            <a:ext cx="8228520" cy="510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Scanner s1;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try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			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 s1 =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Scanner(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File(“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test.txt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”);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code for reading lines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catch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(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IOException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ex)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JOptionPane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.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	</a:t>
            </a: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showMessageDialog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("File not found.");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finally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s1.close();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331788" algn="l"/>
                <a:tab pos="674688" algn="l"/>
              </a:tabLst>
            </a:pP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} // end try-catch-finally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5" name="CustomShape 3"/>
          <p:cNvSpPr/>
          <p:nvPr/>
        </p:nvSpPr>
        <p:spPr>
          <a:xfrm rot="20599371">
            <a:off x="4480487" y="1655180"/>
            <a:ext cx="3047040" cy="435864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throws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CustomShape 4"/>
          <p:cNvSpPr/>
          <p:nvPr/>
        </p:nvSpPr>
        <p:spPr>
          <a:xfrm rot="347655">
            <a:off x="5211461" y="4249960"/>
            <a:ext cx="3486970" cy="425269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in </a:t>
            </a:r>
            <a:r>
              <a:rPr lang="en-US" sz="1800" b="0" i="1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catch</a:t>
            </a: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is executed next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5"/>
          <p:cNvSpPr/>
          <p:nvPr/>
        </p:nvSpPr>
        <p:spPr>
          <a:xfrm rot="841812">
            <a:off x="3021147" y="4986313"/>
            <a:ext cx="3427920" cy="435778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After catch is executed, this runs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CustomShape 6"/>
          <p:cNvSpPr/>
          <p:nvPr/>
        </p:nvSpPr>
        <p:spPr>
          <a:xfrm rot="640300">
            <a:off x="5399219" y="3044142"/>
            <a:ext cx="3732840" cy="477602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Code after exception never executes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45FD2-55DF-7648-A9C4-18D44243D0DB}"/>
              </a:ext>
            </a:extLst>
          </p:cNvPr>
          <p:cNvSpPr txBox="1"/>
          <p:nvPr/>
        </p:nvSpPr>
        <p:spPr>
          <a:xfrm>
            <a:off x="476518" y="5705341"/>
            <a:ext cx="7688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Execution Progression: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try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block,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 , then 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finally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Reminders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your UML design when you code!</a:t>
            </a:r>
          </a:p>
          <a:p>
            <a:pPr marL="914400" lvl="1" indent="-514350"/>
            <a:r>
              <a:rPr lang="en-US" dirty="0"/>
              <a:t>That’s why you did it!</a:t>
            </a:r>
          </a:p>
          <a:p>
            <a:pPr marL="514350" indent="-514350">
              <a:buFont typeface="+mj-lt"/>
              <a:buAutoNum type="arabicPeriod"/>
            </a:pPr>
            <a:r>
              <a:rPr lang="is-IS" dirty="0"/>
              <a:t>…</a:t>
            </a:r>
            <a:r>
              <a:rPr lang="en-US" dirty="0"/>
              <a:t>but DON’T let it dictate the order that you code </a:t>
            </a:r>
          </a:p>
          <a:p>
            <a:pPr marL="914400" lvl="1" indent="-514350"/>
            <a:r>
              <a:rPr lang="en-US" dirty="0"/>
              <a:t>Instead always do the next thing you can TEST.</a:t>
            </a:r>
          </a:p>
          <a:p>
            <a:pPr marL="914400" lvl="1" indent="-514350"/>
            <a:r>
              <a:rPr lang="en-US" dirty="0"/>
              <a:t>Start with a Level then a Hero and whatever you need to make them display.</a:t>
            </a:r>
          </a:p>
          <a:p>
            <a:pPr marL="914400" lvl="1" indent="-514350"/>
            <a:r>
              <a:rPr lang="en-US" dirty="0"/>
              <a:t>There is ZERO benefit to creating empty Monster classes at this point! </a:t>
            </a:r>
          </a:p>
        </p:txBody>
      </p:sp>
    </p:spTree>
    <p:extLst>
      <p:ext uri="{BB962C8B-B14F-4D97-AF65-F5344CB8AC3E}">
        <p14:creationId xmlns:p14="http://schemas.microsoft.com/office/powerpoint/2010/main" val="3382347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457200" y="274680"/>
            <a:ext cx="8228520" cy="63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exception is not handled?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304920" y="914400"/>
            <a:ext cx="8380800" cy="594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public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String 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readData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(String filename) 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		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throws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</a:t>
            </a:r>
            <a:r>
              <a:rPr lang="en-US" sz="20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IOException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{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Scanner s1 = 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Scanner(</a:t>
            </a:r>
            <a:r>
              <a:rPr lang="en-US" sz="2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 File(filename));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// code for reading lines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	s1.close();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tabLst>
                <a:tab pos="215900" algn="l"/>
                <a:tab pos="560388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}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main -&gt; </a:t>
            </a:r>
            <a:r>
              <a:rPr lang="en-US" sz="32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readAllFiles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-&gt; </a:t>
            </a:r>
            <a:r>
              <a:rPr lang="en-US" sz="32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readData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 rot="609716">
            <a:off x="5181480" y="2013995"/>
            <a:ext cx="3047040" cy="395895"/>
          </a:xfrm>
          <a:prstGeom prst="lef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If this line throws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 rot="644798">
            <a:off x="3188069" y="2064017"/>
            <a:ext cx="3787845" cy="104472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Client code after the call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does not execute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 rot="10800000">
            <a:off x="3353045" y="4048443"/>
            <a:ext cx="1215000" cy="730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6"/>
          <p:cNvSpPr/>
          <p:nvPr/>
        </p:nvSpPr>
        <p:spPr>
          <a:xfrm>
            <a:off x="1921398" y="5393802"/>
            <a:ext cx="5992546" cy="122691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If exception is unhandled in </a:t>
            </a:r>
            <a:r>
              <a:rPr lang="en-US" sz="18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readData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, then it bounces to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the calling method, and then on up the call stack to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main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does not catch it, then program crashes with</a:t>
            </a: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an exception error</a:t>
            </a:r>
          </a:p>
        </p:txBody>
      </p:sp>
      <p:sp>
        <p:nvSpPr>
          <p:cNvPr id="185" name="CustomShape 7"/>
          <p:cNvSpPr/>
          <p:nvPr/>
        </p:nvSpPr>
        <p:spPr>
          <a:xfrm rot="10800000">
            <a:off x="885350" y="4025294"/>
            <a:ext cx="1215000" cy="73044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880" indent="-513360">
              <a:lnSpc>
                <a:spcPct val="100000"/>
              </a:lnSpc>
              <a:buClr>
                <a:srgbClr val="800000"/>
              </a:buClr>
              <a:buFont typeface="Calibri"/>
              <a:buAutoNum type="arabicPeriod"/>
            </a:pPr>
            <a:r>
              <a:rPr lang="en-US" sz="32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 exceptions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: compiler </a:t>
            </a:r>
            <a:r>
              <a:rPr lang="en-US" sz="32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that calling code </a:t>
            </a:r>
            <a:r>
              <a:rPr lang="en-US" sz="32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has try-catch to catch the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</a:t>
            </a:r>
            <a:r>
              <a:rPr lang="en-US" sz="28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expected</a:t>
            </a:r>
            <a:r>
              <a:rPr lang="en-US" sz="28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problems – e.g., opening files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4870" indent="-514350">
              <a:lnSpc>
                <a:spcPct val="100000"/>
              </a:lnSpc>
              <a:buClr>
                <a:srgbClr val="800000"/>
              </a:buClr>
              <a:buFont typeface="+mj-lt"/>
              <a:buAutoNum type="arabicPeriod" startAt="2"/>
            </a:pPr>
            <a:r>
              <a:rPr lang="en-US" sz="32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Unchecked exceptions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: compiler lets us ignore these if we want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for fatal or avoidable problems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172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Are subclasses of </a:t>
            </a:r>
            <a:r>
              <a:rPr lang="en-US" sz="28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RunTimeException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or Error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Two Kinds of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457200" y="990720"/>
            <a:ext cx="8478456" cy="534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9440"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Dealing with </a:t>
            </a:r>
            <a:r>
              <a:rPr lang="en-US" sz="32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checked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exceptions	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944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98520" indent="-2894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Can </a:t>
            </a:r>
            <a:r>
              <a:rPr lang="en-US" sz="3200" b="1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propagate</a:t>
            </a:r>
            <a:r>
              <a:rPr lang="en-US" sz="32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the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lvl="1" indent="-274638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By declaring that our method will pass any exceptions along…</a:t>
            </a:r>
            <a:b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</a:br>
            <a:r>
              <a:rPr lang="en-US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public void </a:t>
            </a:r>
            <a:r>
              <a:rPr lang="en-US" sz="2000" b="1" strike="noStrike" spc="-1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loadGameState</a:t>
            </a:r>
            <a:r>
              <a:rPr lang="en-US" sz="20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() throws </a:t>
            </a:r>
            <a:r>
              <a:rPr lang="en-US" sz="2000" b="1" strike="noStrike" spc="-1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ＭＳ Ｐゴシック"/>
              </a:rPr>
              <a:t>IOException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indent="-274638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571500" lvl="1" indent="-274638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when our code isn’t able to rectify the problem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23430" indent="-514350">
              <a:lnSpc>
                <a:spcPct val="100000"/>
              </a:lnSpc>
              <a:buClr>
                <a:srgbClr val="000000"/>
              </a:buClr>
              <a:buFont typeface="+mj-lt"/>
              <a:buAutoNum type="arabicPeriod" startAt="2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Can </a:t>
            </a:r>
            <a:r>
              <a:rPr lang="en-US" sz="3200" b="0" strike="noStrike" spc="-1">
                <a:solidFill>
                  <a:srgbClr val="8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handle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 the exception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Used when our method can rectify the problem</a:t>
            </a:r>
          </a:p>
          <a:p>
            <a:pPr marL="743040" lvl="1" indent="-28476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By including a try-catch in our method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457200" y="124209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 Tale of Two Choices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Q6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2268592-E3A2-8047-BEBE-6B7F6D49E9FC}"/>
              </a:ext>
            </a:extLst>
          </p:cNvPr>
          <p:cNvSpPr/>
          <p:nvPr/>
        </p:nvSpPr>
        <p:spPr>
          <a:xfrm>
            <a:off x="5324354" y="3136738"/>
            <a:ext cx="2905246" cy="300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F5D67EC-4CFC-3045-B4FA-37D57F790360}"/>
              </a:ext>
            </a:extLst>
          </p:cNvPr>
          <p:cNvSpPr/>
          <p:nvPr/>
        </p:nvSpPr>
        <p:spPr>
          <a:xfrm>
            <a:off x="2850037" y="2581154"/>
            <a:ext cx="2381720" cy="520861"/>
          </a:xfrm>
          <a:custGeom>
            <a:avLst/>
            <a:gdLst>
              <a:gd name="connsiteX0" fmla="*/ 43634 w 2381720"/>
              <a:gd name="connsiteY0" fmla="*/ 0 h 520861"/>
              <a:gd name="connsiteX1" fmla="*/ 170955 w 2381720"/>
              <a:gd name="connsiteY1" fmla="*/ 162046 h 520861"/>
              <a:gd name="connsiteX2" fmla="*/ 1421021 w 2381720"/>
              <a:gd name="connsiteY2" fmla="*/ 127322 h 520861"/>
              <a:gd name="connsiteX3" fmla="*/ 2381720 w 2381720"/>
              <a:gd name="connsiteY3" fmla="*/ 520861 h 520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81720" h="520861">
                <a:moveTo>
                  <a:pt x="43634" y="0"/>
                </a:moveTo>
                <a:cubicBezTo>
                  <a:pt x="-7488" y="70413"/>
                  <a:pt x="-58609" y="140826"/>
                  <a:pt x="170955" y="162046"/>
                </a:cubicBezTo>
                <a:cubicBezTo>
                  <a:pt x="400519" y="183266"/>
                  <a:pt x="1052560" y="67520"/>
                  <a:pt x="1421021" y="127322"/>
                </a:cubicBezTo>
                <a:cubicBezTo>
                  <a:pt x="1789482" y="187125"/>
                  <a:pt x="2085601" y="353993"/>
                  <a:pt x="2381720" y="52086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434050" y="1079339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Use try-catch statement: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try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   // potentially “exceptional” code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} catch (</a:t>
            </a:r>
            <a:r>
              <a:rPr lang="en-US" sz="2400" b="1" i="1" strike="noStrike" spc="-1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ExceptionType</a:t>
            </a:r>
            <a:r>
              <a:rPr lang="en-US" sz="2400" b="1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</a:t>
            </a:r>
            <a:r>
              <a:rPr lang="en-US" sz="2400" b="1" i="1" strike="noStrike" spc="-1" err="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var</a:t>
            </a: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)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   // handle exception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}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ＭＳ Ｐゴシック"/>
              </a:rPr>
              <a:t>Related, try-finally for clean up:</a:t>
            </a:r>
            <a:endParaRPr lang="en-US" sz="16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try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   // code that requires “clean up”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} </a:t>
            </a:r>
            <a:r>
              <a:rPr lang="en-US" sz="2400" b="1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// then maybe some catch blocks </a:t>
            </a:r>
            <a:endParaRPr lang="en-US" sz="2400" b="1" strike="noStrike" spc="-1">
              <a:solidFill>
                <a:srgbClr val="0000FF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ea typeface="ＭＳ Ｐゴシック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finally {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80">
              <a:lnSpc>
                <a:spcPct val="100000"/>
              </a:lnSpc>
              <a:buClr>
                <a:srgbClr val="000000"/>
              </a:buClr>
            </a:pPr>
            <a:r>
              <a:rPr lang="en-US" sz="2400" b="1" strike="noStrike" spc="-1">
                <a:solidFill>
                  <a:srgbClr val="4F81BD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    // runs even if exception occurred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 panose="02070309020205020404" pitchFamily="49" charset="0"/>
                <a:ea typeface="ＭＳ Ｐゴシック"/>
                <a:cs typeface="Courier New" panose="02070309020205020404" pitchFamily="49" charset="0"/>
              </a:rPr>
              <a:t>}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Handling Exceptions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5301205" y="2985982"/>
            <a:ext cx="3525221" cy="845238"/>
          </a:xfrm>
          <a:prstGeom prst="rect">
            <a:avLst/>
          </a:prstGeom>
          <a:gradFill>
            <a:gsLst>
              <a:gs pos="0">
                <a:srgbClr val="DCE3F6"/>
              </a:gs>
              <a:gs pos="35001">
                <a:srgbClr val="CFD9EF"/>
              </a:gs>
              <a:gs pos="100000">
                <a:srgbClr val="9EAFD6"/>
              </a:gs>
            </a:gsLst>
            <a:lin ang="5400000"/>
          </a:gradFill>
          <a:ln w="9360">
            <a:solidFill>
              <a:srgbClr val="39639D"/>
            </a:solidFill>
            <a:miter/>
          </a:ln>
          <a:effectLst>
            <a:outerShdw dist="3810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Can repeat this </a:t>
            </a:r>
            <a:r>
              <a:rPr lang="en-US" sz="1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catch </a:t>
            </a: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part for as many different exception types as you need.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5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Exception Activity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Look at the code in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FileAverage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, focusing on the use of exceptions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Solve the problems in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FileBestScore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ED6E-B647-4759-BCCD-1FC7A9C61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1 – Final Projects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6322D-0586-47B1-A18E-37982DF4B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18" y="1657849"/>
            <a:ext cx="8924204" cy="21074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E76857-043D-4480-8952-67F0A5BFF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" y="4332890"/>
            <a:ext cx="9144000" cy="225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8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 and Expand UML Notation: 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2794715" y="4062331"/>
            <a:ext cx="5499279" cy="934672"/>
          </a:xfrm>
          <a:prstGeom prst="wedgeRectCallout">
            <a:avLst>
              <a:gd name="adj1" fmla="val -8135"/>
              <a:gd name="adj2" fmla="val -133248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manager has between 1 and 10 employees.  Maybe stored in an </a:t>
            </a:r>
            <a:r>
              <a:rPr lang="en-US" sz="2400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lang="en-US" sz="24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rrayList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1865170" y="1828800"/>
            <a:ext cx="4548509" cy="532440"/>
          </a:xfrm>
          <a:prstGeom prst="wedgeRectCallout">
            <a:avLst>
              <a:gd name="adj1" fmla="val -14508"/>
              <a:gd name="adj2" fmla="val 194869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no number appears, then implicitly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D2C6159-3B9E-3C47-967E-4B74FA506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6118" y="2691684"/>
            <a:ext cx="6339836" cy="11137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F1FB82-1BA5-E44D-AB31-9FA4304DD234}"/>
              </a:ext>
            </a:extLst>
          </p:cNvPr>
          <p:cNvSpPr txBox="1"/>
          <p:nvPr/>
        </p:nvSpPr>
        <p:spPr>
          <a:xfrm>
            <a:off x="991674" y="5640946"/>
            <a:ext cx="497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Plant UML Code to generate this diagram: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Manager -&gt;"1..10" Employee</a:t>
            </a:r>
          </a:p>
        </p:txBody>
      </p:sp>
    </p:spTree>
    <p:extLst>
      <p:ext uri="{BB962C8B-B14F-4D97-AF65-F5344CB8AC3E}">
        <p14:creationId xmlns:p14="http://schemas.microsoft.com/office/powerpoint/2010/main" val="7556538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More 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489397" y="3580326"/>
            <a:ext cx="3484562" cy="1751400"/>
          </a:xfrm>
          <a:prstGeom prst="wedgeRectCallout">
            <a:avLst>
              <a:gd name="adj1" fmla="val 29805"/>
              <a:gd name="adj2" fmla="val -131302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Every employee has exactly 2 managers. Note that this can be used even if there is no reference from Employee to 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4417454" y="3348506"/>
            <a:ext cx="4530376" cy="2009105"/>
          </a:xfrm>
          <a:prstGeom prst="wedgeRectCallout">
            <a:avLst>
              <a:gd name="adj1" fmla="val -30385"/>
              <a:gd name="adj2" fmla="val -11185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Managers have any number of employees.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'*' means “zero to infinity” – any arbitrary number.  You can also occasionally see  something like 4..* to mean 4 or more.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FF574B0-9AE5-5243-827F-C0E5330C8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888" y="1416943"/>
            <a:ext cx="7989319" cy="14035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12145C-D197-A64F-B468-0F2DFECCB8FE}"/>
              </a:ext>
            </a:extLst>
          </p:cNvPr>
          <p:cNvSpPr txBox="1"/>
          <p:nvPr/>
        </p:nvSpPr>
        <p:spPr>
          <a:xfrm>
            <a:off x="991674" y="5640946"/>
            <a:ext cx="497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Plant UML Code to generate this diagram: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Manager "2"-&gt;"*" Employee</a:t>
            </a:r>
          </a:p>
        </p:txBody>
      </p:sp>
    </p:spTree>
    <p:extLst>
      <p:ext uri="{BB962C8B-B14F-4D97-AF65-F5344CB8AC3E}">
        <p14:creationId xmlns:p14="http://schemas.microsoft.com/office/powerpoint/2010/main" val="24974659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does this diagram mean?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057568" y="335594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066208" y="489710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046408" y="205526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916528" y="3889460"/>
            <a:ext cx="7560" cy="100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6"/>
          <p:cNvSpPr/>
          <p:nvPr/>
        </p:nvSpPr>
        <p:spPr>
          <a:xfrm flipH="1" flipV="1">
            <a:off x="1904648" y="2588060"/>
            <a:ext cx="10080" cy="766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7"/>
          <p:cNvSpPr/>
          <p:nvPr/>
        </p:nvSpPr>
        <p:spPr>
          <a:xfrm>
            <a:off x="1898168" y="2995220"/>
            <a:ext cx="3387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1989248" y="3871100"/>
            <a:ext cx="306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1968008" y="4564100"/>
            <a:ext cx="561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460C1-D1EC-D949-9B0B-19742F15A219}"/>
              </a:ext>
            </a:extLst>
          </p:cNvPr>
          <p:cNvSpPr txBox="1"/>
          <p:nvPr/>
        </p:nvSpPr>
        <p:spPr>
          <a:xfrm>
            <a:off x="3683358" y="2021983"/>
            <a:ext cx="50485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How many </a:t>
            </a:r>
            <a:r>
              <a:rPr lang="en-US" sz="2400" i="1" err="1"/>
              <a:t>EventParser</a:t>
            </a:r>
            <a:r>
              <a:rPr lang="en-US" sz="2400"/>
              <a:t> objects?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How many </a:t>
            </a:r>
            <a:r>
              <a:rPr lang="en-US" sz="2400" i="1" err="1"/>
              <a:t>EventType</a:t>
            </a:r>
            <a:r>
              <a:rPr lang="en-US" sz="2400"/>
              <a:t> objects?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How many </a:t>
            </a:r>
            <a:r>
              <a:rPr lang="en-US" sz="2400" i="1"/>
              <a:t>Event</a:t>
            </a:r>
            <a:r>
              <a:rPr lang="en-US" sz="2400"/>
              <a:t> objects?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48917-A6F3-7A47-B6DE-65F3584648E5}"/>
              </a:ext>
            </a:extLst>
          </p:cNvPr>
          <p:cNvSpPr txBox="1"/>
          <p:nvPr/>
        </p:nvSpPr>
        <p:spPr>
          <a:xfrm>
            <a:off x="3966694" y="4456090"/>
            <a:ext cx="423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Where are the references to these objects stored?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98868" y="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does this diagram mean?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32861" y="3306035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541501" y="4847195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521701" y="2005355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391821" y="3839555"/>
            <a:ext cx="7560" cy="100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6"/>
          <p:cNvSpPr/>
          <p:nvPr/>
        </p:nvSpPr>
        <p:spPr>
          <a:xfrm flipH="1" flipV="1">
            <a:off x="1379941" y="2538155"/>
            <a:ext cx="10080" cy="766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7"/>
          <p:cNvSpPr/>
          <p:nvPr/>
        </p:nvSpPr>
        <p:spPr>
          <a:xfrm>
            <a:off x="1373461" y="2945315"/>
            <a:ext cx="3387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1464541" y="3821195"/>
            <a:ext cx="306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1443301" y="4514195"/>
            <a:ext cx="561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7077959" y="148020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7112392" y="2658248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7146825" y="414918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771" y="1442358"/>
            <a:ext cx="1595100" cy="446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37150" y="2047741"/>
            <a:ext cx="459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Only a single parser object is used by the entire 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4198513" y="3232596"/>
            <a:ext cx="4662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All </a:t>
            </a:r>
            <a:r>
              <a:rPr lang="en-US" sz="1400" i="1" err="1"/>
              <a:t>EventType</a:t>
            </a:r>
            <a:r>
              <a:rPr lang="en-US" sz="1400"/>
              <a:t> instances use the same </a:t>
            </a:r>
            <a:r>
              <a:rPr lang="en-US" sz="1400" i="1" err="1"/>
              <a:t>EventParser</a:t>
            </a:r>
            <a:r>
              <a:rPr lang="en-US" sz="1400"/>
              <a:t>. Each </a:t>
            </a:r>
            <a:r>
              <a:rPr lang="en-US" sz="1400" i="1" err="1"/>
              <a:t>EventType</a:t>
            </a:r>
            <a:r>
              <a:rPr lang="en-US" sz="1400"/>
              <a:t> can have AT MOST 1 Event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24271" y="4722388"/>
            <a:ext cx="47749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An </a:t>
            </a:r>
            <a:r>
              <a:rPr lang="en-US" sz="1400" i="1"/>
              <a:t>Event</a:t>
            </a:r>
            <a:r>
              <a:rPr lang="en-US" sz="1400"/>
              <a:t> always has two </a:t>
            </a:r>
            <a:r>
              <a:rPr lang="en-US" sz="1400" i="1" err="1"/>
              <a:t>EventTypes</a:t>
            </a:r>
            <a:endParaRPr lang="en-US" sz="1400" i="1"/>
          </a:p>
          <a:p>
            <a:r>
              <a:rPr lang="en-US" sz="1400"/>
              <a:t>E.g., maybe there is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National level </a:t>
            </a:r>
            <a:r>
              <a:rPr lang="en-US" sz="1400" i="1" err="1"/>
              <a:t>EventType</a:t>
            </a:r>
            <a:r>
              <a:rPr lang="en-US" sz="1400"/>
              <a:t> (large categories like entertainment/conference/etc.)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Regional level </a:t>
            </a:r>
            <a:r>
              <a:rPr lang="en-US" sz="1400" i="1" err="1"/>
              <a:t>EventType</a:t>
            </a:r>
            <a:r>
              <a:rPr lang="en-US" sz="1400"/>
              <a:t> (more specific to local area: parade, county fair, etc.)</a:t>
            </a:r>
          </a:p>
        </p:txBody>
      </p:sp>
    </p:spTree>
    <p:extLst>
      <p:ext uri="{BB962C8B-B14F-4D97-AF65-F5344CB8AC3E}">
        <p14:creationId xmlns:p14="http://schemas.microsoft.com/office/powerpoint/2010/main" val="25794577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Summary of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UML Class Diagram Arrows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Picture 6"/>
          <p:cNvPicPr/>
          <p:nvPr/>
        </p:nvPicPr>
        <p:blipFill>
          <a:blip r:embed="rId3"/>
          <a:srcRect l="9001" t="7489" r="9001" b="9001"/>
          <a:stretch/>
        </p:blipFill>
        <p:spPr>
          <a:xfrm>
            <a:off x="714600" y="2263680"/>
            <a:ext cx="1740600" cy="179676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930600" y="1651680"/>
            <a:ext cx="13082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Inheritance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(is-a)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004560" y="1513440"/>
            <a:ext cx="17395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(is-a)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Picture 12"/>
          <p:cNvPicPr/>
          <p:nvPr/>
        </p:nvPicPr>
        <p:blipFill>
          <a:blip r:embed="rId4"/>
          <a:srcRect l="8150" t="9780" r="8694" b="8694"/>
          <a:stretch/>
        </p:blipFill>
        <p:spPr>
          <a:xfrm>
            <a:off x="3147840" y="2397960"/>
            <a:ext cx="1452960" cy="1528200"/>
          </a:xfrm>
          <a:prstGeom prst="rect">
            <a:avLst/>
          </a:prstGeom>
          <a:ln>
            <a:noFill/>
          </a:ln>
        </p:spPr>
      </p:pic>
      <p:sp>
        <p:nvSpPr>
          <p:cNvPr id="145" name="CustomShape 4"/>
          <p:cNvSpPr/>
          <p:nvPr/>
        </p:nvSpPr>
        <p:spPr>
          <a:xfrm>
            <a:off x="5448600" y="1648080"/>
            <a:ext cx="13964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Association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(has-a-field)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14"/>
          <p:cNvPicPr/>
          <p:nvPr/>
        </p:nvPicPr>
        <p:blipFill>
          <a:blip r:embed="rId5"/>
          <a:srcRect l="9001" t="10489" r="9001" b="8009"/>
          <a:stretch/>
        </p:blipFill>
        <p:spPr>
          <a:xfrm>
            <a:off x="5412240" y="2417400"/>
            <a:ext cx="1469160" cy="1489680"/>
          </a:xfrm>
          <a:prstGeom prst="rect">
            <a:avLst/>
          </a:prstGeom>
          <a:ln>
            <a:noFill/>
          </a:ln>
        </p:spPr>
      </p:pic>
      <p:pic>
        <p:nvPicPr>
          <p:cNvPr id="147" name="Picture 15"/>
          <p:cNvPicPr/>
          <p:nvPr/>
        </p:nvPicPr>
        <p:blipFill>
          <a:blip r:embed="rId6"/>
          <a:srcRect l="9993" t="7458" r="8505" b="9322"/>
          <a:stretch/>
        </p:blipFill>
        <p:spPr>
          <a:xfrm>
            <a:off x="7447320" y="2298240"/>
            <a:ext cx="1408680" cy="1628280"/>
          </a:xfrm>
          <a:prstGeom prst="rect">
            <a:avLst/>
          </a:prstGeom>
          <a:ln>
            <a:noFill/>
          </a:ln>
        </p:spPr>
      </p:pic>
      <p:sp>
        <p:nvSpPr>
          <p:cNvPr id="148" name="CustomShape 5"/>
          <p:cNvSpPr/>
          <p:nvPr/>
        </p:nvSpPr>
        <p:spPr>
          <a:xfrm>
            <a:off x="7383960" y="1655280"/>
            <a:ext cx="15350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Dependency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(depends-on)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Picture 17"/>
          <p:cNvPicPr/>
          <p:nvPr/>
        </p:nvPicPr>
        <p:blipFill>
          <a:blip r:embed="rId7"/>
          <a:srcRect l="4800" t="26972" r="4800" b="16013"/>
          <a:stretch/>
        </p:blipFill>
        <p:spPr>
          <a:xfrm>
            <a:off x="870120" y="4400280"/>
            <a:ext cx="3232800" cy="628200"/>
          </a:xfrm>
          <a:prstGeom prst="rect">
            <a:avLst/>
          </a:prstGeom>
          <a:ln>
            <a:noFill/>
          </a:ln>
        </p:spPr>
      </p:pic>
      <p:pic>
        <p:nvPicPr>
          <p:cNvPr id="150" name="Picture 18"/>
          <p:cNvPicPr/>
          <p:nvPr/>
        </p:nvPicPr>
        <p:blipFill>
          <a:blip r:embed="rId8"/>
          <a:srcRect l="4535" t="30987" r="4271" b="18989"/>
          <a:stretch/>
        </p:blipFill>
        <p:spPr>
          <a:xfrm>
            <a:off x="870120" y="5188680"/>
            <a:ext cx="3232800" cy="488160"/>
          </a:xfrm>
          <a:prstGeom prst="rect">
            <a:avLst/>
          </a:prstGeom>
          <a:ln>
            <a:noFill/>
          </a:ln>
        </p:spPr>
      </p:pic>
      <p:pic>
        <p:nvPicPr>
          <p:cNvPr id="151" name="Picture 19"/>
          <p:cNvPicPr/>
          <p:nvPr/>
        </p:nvPicPr>
        <p:blipFill>
          <a:blip r:embed="rId9"/>
          <a:srcRect l="4394" t="27917" r="4134" b="18328"/>
          <a:stretch/>
        </p:blipFill>
        <p:spPr>
          <a:xfrm>
            <a:off x="893520" y="5837400"/>
            <a:ext cx="3209400" cy="605160"/>
          </a:xfrm>
          <a:prstGeom prst="rect">
            <a:avLst/>
          </a:prstGeom>
          <a:ln>
            <a:noFill/>
          </a:ln>
        </p:spPr>
      </p:pic>
      <p:sp>
        <p:nvSpPr>
          <p:cNvPr id="152" name="CustomShape 6"/>
          <p:cNvSpPr/>
          <p:nvPr/>
        </p:nvSpPr>
        <p:spPr>
          <a:xfrm>
            <a:off x="5435640" y="4400280"/>
            <a:ext cx="2295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Two-way Association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5356080" y="5110200"/>
            <a:ext cx="2464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Two-Way Dependency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5008680" y="5837400"/>
            <a:ext cx="31492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(one-to-one, one-to-many)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One-to-many is shown on left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9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22160" y="4406760"/>
            <a:ext cx="7771320" cy="136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000" b="1" strike="noStrike" cap="all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457200" y="1313645"/>
            <a:ext cx="8228520" cy="48113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080">
              <a:lnSpc>
                <a:spcPct val="150000"/>
              </a:lnSpc>
              <a:buClr>
                <a:srgbClr val="000000"/>
              </a:buClr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Classes used for opening files:</a:t>
            </a:r>
          </a:p>
          <a:p>
            <a:pPr marL="4582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File</a:t>
            </a:r>
            <a:br>
              <a:rPr lang="en-US" sz="3200" b="1" strike="noStrike" spc="-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</a:b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File object represents an actual file/directory on the disk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marL="458280" indent="-4572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3200" b="1" strike="noStrike" spc="-1" err="1">
                <a:solidFill>
                  <a:srgbClr val="EB641B"/>
                </a:solidFill>
                <a:uFill>
                  <a:solidFill>
                    <a:srgbClr val="FFFFFF"/>
                  </a:solidFill>
                </a:uFill>
                <a:latin typeface="Lucida Sans Typewriter"/>
                <a:ea typeface="DejaVu Sans"/>
              </a:rPr>
              <a:t>FileReader</a:t>
            </a:r>
            <a:br>
              <a:rPr lang="en-US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2400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Convenience class for reading character files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 I/O: Key Pieces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334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12968</TotalTime>
  <Words>1499</Words>
  <Application>Microsoft Office PowerPoint</Application>
  <PresentationFormat>On-screen Show (4:3)</PresentationFormat>
  <Paragraphs>264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Courier New</vt:lpstr>
      <vt:lpstr>Lucida Sans Typewriter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Reminders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Milestone 1 – Final Projects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691</cp:revision>
  <cp:lastPrinted>2012-01-26T10:38:16Z</cp:lastPrinted>
  <dcterms:created xsi:type="dcterms:W3CDTF">2011-04-27T01:38:22Z</dcterms:created>
  <dcterms:modified xsi:type="dcterms:W3CDTF">2022-05-03T18:20:29Z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</Properties>
</file>