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2"/>
  </p:notesMasterIdLst>
  <p:sldIdLst>
    <p:sldId id="256" r:id="rId4"/>
    <p:sldId id="289" r:id="rId5"/>
    <p:sldId id="259" r:id="rId6"/>
    <p:sldId id="278" r:id="rId7"/>
    <p:sldId id="279" r:id="rId8"/>
    <p:sldId id="267" r:id="rId9"/>
    <p:sldId id="268" r:id="rId10"/>
    <p:sldId id="280" r:id="rId11"/>
    <p:sldId id="269" r:id="rId12"/>
    <p:sldId id="281" r:id="rId13"/>
    <p:sldId id="282" r:id="rId14"/>
    <p:sldId id="283" r:id="rId15"/>
    <p:sldId id="284" r:id="rId16"/>
    <p:sldId id="285" r:id="rId17"/>
    <p:sldId id="286" r:id="rId18"/>
    <p:sldId id="287" r:id="rId19"/>
    <p:sldId id="266" r:id="rId20"/>
    <p:sldId id="28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10" autoAdjust="0"/>
    <p:restoredTop sz="66332" autoAdjust="0"/>
  </p:normalViewPr>
  <p:slideViewPr>
    <p:cSldViewPr snapToGrid="0" snapToObjects="1">
      <p:cViewPr varScale="1">
        <p:scale>
          <a:sx n="56" d="100"/>
          <a:sy n="56" d="100"/>
        </p:scale>
        <p:origin x="25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4.446"/>
    </inkml:context>
    <inkml:brush xml:id="br0">
      <inkml:brushProperty name="width" value="0.05" units="cm"/>
      <inkml:brushProperty name="height" value="0.05" units="cm"/>
      <inkml:brushProperty name="color" value="#E71224"/>
    </inkml:brush>
  </inkml:definitions>
  <inkml:trace contextRef="#ctx0" brushRef="#br0">0 599 24575,'137'-2'0,"-1"-6"0,0-6 0,210-49 0,118-69 0,-385 103 0,321-99 0,-365 121 0,-22 5 0,0 0 0,0-1 0,0-1 0,-1 0 0,1-1 0,19-10 0,-31 14 0,0 1 0,0-1 0,0 1 0,-1-1 0,1 1 0,0-1 0,0 1 0,0-1 0,-1 0 0,1 1 0,0-1 0,-1 0 0,1 0 0,-1 0 0,1 0 0,-1 1 0,1-1 0,-1 0 0,0 0 0,1 0 0,-1 0 0,0 0 0,0 0 0,1 0 0,-1 0 0,0 0 0,0 0 0,0 0 0,-1-2 0,0 2 0,0 0 0,0-1 0,0 1 0,0 0 0,-1-1 0,1 1 0,0 0 0,-1 0 0,1 0 0,-1 0 0,0 0 0,1 1 0,-1-1 0,0 0 0,-1 0 0,-16-4 0,1 1 0,-28-4 0,32 7 0,-312-54 0,321 54 0,-1-1 0,0 0 0,1 0 0,-1-1 0,1 1 0,0-1 0,0 0 0,-6-5 0,10 7 0,0 1 0,1 0 0,-1-1 0,1 1 0,0-1 0,-1 1 0,1-1 0,-1 1 0,1-1 0,-1 1 0,1-1 0,0 1 0,0-1 0,-1 0 0,1 1 0,0-1 0,0 1 0,0-1 0,-1 0 0,1 1 0,0-1 0,0 0 0,0 1 0,0-1 0,0 0 0,0 1 0,1-1 0,-1 0 0,0 0 0,1 0 0,1 0 0,-1-1 0,0 1 0,1 0 0,0 0 0,-1 0 0,1 0 0,-1 1 0,1-1 0,0 0 0,0 1 0,-1-1 0,1 1 0,0-1 0,0 1 0,2 0 0,31-4 0,-1 1 0,1 2 0,0 2 0,-1 1 0,1 2 0,-1 1 0,0 1 0,54 19 0,-50-15 0,-26-7 0,0 0 0,0 1 0,0 0 0,17 10 0,-24-11 0,-1-1 0,0 1 0,-1 1 0,1-1 0,0 1 0,-1-1 0,0 1 0,0 0 0,0 0 0,0 0 0,-1 1 0,0-1 0,0 0 0,0 1 0,2 6 0,1 15-12,0-1-1,-2 0 1,-1 1-1,-2 0 1,0-1-1,-5 34 1,2 8-1266,2-31-5548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7.822"/>
    </inkml:context>
    <inkml:brush xml:id="br0">
      <inkml:brushProperty name="width" value="0.05" units="cm"/>
      <inkml:brushProperty name="height" value="0.05" units="cm"/>
      <inkml:brushProperty name="color" value="#E71224"/>
    </inkml:brush>
  </inkml:definitions>
  <inkml:trace contextRef="#ctx0" brushRef="#br0">0 1 24575,'2'0'0,"-1"1"0,1 0 0,-1 0 0,0 0 0,1 0 0,-1 0 0,0 0 0,0 0 0,0 0 0,0 0 0,0 0 0,0 1 0,0-1 0,0 0 0,0 1 0,-1-1 0,2 3 0,4 6 0,182 317 0,-60-94 0,-79-153 0,-15-27 0,-2 1 0,42 98 0,-56-100 0,3-2 0,3 0 0,1-1 0,60 85 0,20-3 0,49 65 0,-14-28 0,-6-9 0,64 81 0,-142-183 0,74 58 0,-85-79 0,-2 2 0,-2 2 0,-1 2 0,41 55 0,-26-21 0,3-2 0,81 77 0,-101-108 0,-2 1 0,39 62 0,35 46 0,-107-148 0,0-1 0,0 0 0,1 0 0,-1 0 0,0 0 0,1 0 0,0-1 0,0 0 0,0 1 0,0-1 0,0-1 0,5 3 0,-7-4 0,-1 0 0,1 0 0,0 0 0,-1 0 0,1 0 0,-1 0 0,1-1 0,-1 1 0,1 0 0,-1-1 0,1 1 0,-1-1 0,1 0 0,-1 0 0,0 1 0,1-1 0,-1 0 0,0 0 0,0 0 0,0 0 0,0 0 0,0 0 0,0-1 0,0 1 0,0 0 0,0 0 0,0-1 0,-1 1 0,1-1 0,0 1 0,-1 0 0,1-1 0,-1 1 0,0-1 0,1 0 0,-1 1 0,0-1 0,0-2 0,5-30 0,-2 0 0,-1-68 0,-3 58 0,7-53 0,5 23 0,-3 151 0,-7 1 0,-4 149 0,2-224 0,1 1 0,0-1 0,-1 0 0,0 0 0,0 1 0,0-1 0,0 0 0,-1 0 0,1 0 0,-1 0 0,0 0 0,0 0 0,0-1 0,0 1 0,0 0 0,-1-1 0,1 0 0,-1 0 0,1 1 0,-1-1 0,0-1 0,0 1 0,0 0 0,0-1 0,0 0 0,0 1 0,0-1 0,0 0 0,-1-1 0,-5 2 0,-10 0 0,0-1 0,-1 0 0,1-1 0,-27-4 0,6 1 0,-205-2-1365,206 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2120BB76-3C7A-48DA-92EC-DAF431D3FC5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01280" y="4416120"/>
            <a:ext cx="5607360" cy="4183560"/>
          </a:xfrm>
          <a:prstGeom prst="rect">
            <a:avLst/>
          </a:prstGeom>
        </p:spPr>
        <p:txBody>
          <a:bodyPr lIns="93240" tIns="46440" rIns="93240" bIns="46440"/>
          <a:lstStyle/>
          <a:p>
            <a:pPr marL="216000" indent="-216000">
              <a:lnSpc>
                <a:spcPct val="100000"/>
              </a:lnSpc>
            </a:pPr>
            <a:r>
              <a:rPr lang="en-US" sz="2000" b="0" strike="noStrike" spc="-1" dirty="0">
                <a:solidFill>
                  <a:srgbClr val="000000"/>
                </a:solidFill>
                <a:uFill>
                  <a:solidFill>
                    <a:srgbClr val="FFFFFF"/>
                  </a:solidFill>
                </a:uFill>
                <a:latin typeface="Arial"/>
              </a:rPr>
              <a:t>Bring hard copy of code from </a:t>
            </a:r>
            <a:r>
              <a:rPr lang="en-US" sz="2000" b="0" strike="noStrike" spc="-1" dirty="0" err="1">
                <a:solidFill>
                  <a:srgbClr val="000000"/>
                </a:solidFill>
                <a:uFill>
                  <a:solidFill>
                    <a:srgbClr val="FFFFFF"/>
                  </a:solidFill>
                </a:uFill>
                <a:latin typeface="Arial"/>
              </a:rPr>
              <a:t>IntroToJavaGraphics</a:t>
            </a:r>
            <a:r>
              <a:rPr lang="en-US" sz="2000" b="0" strike="noStrike" spc="-1" dirty="0">
                <a:solidFill>
                  <a:srgbClr val="000000"/>
                </a:solidFill>
                <a:uFill>
                  <a:solidFill>
                    <a:srgbClr val="FFFFFF"/>
                  </a:solidFill>
                </a:uFill>
                <a:latin typeface="Arial"/>
              </a:rPr>
              <a:t> solution.</a:t>
            </a:r>
          </a:p>
          <a:p>
            <a:pPr marL="216000" indent="-216000">
              <a:lnSpc>
                <a:spcPct val="100000"/>
              </a:lnSpc>
            </a:pPr>
            <a:endParaRPr lang="en-US" sz="2000" b="0" strike="noStrike" spc="-1" dirty="0">
              <a:solidFill>
                <a:srgbClr val="000000"/>
              </a:solidFill>
              <a:uFill>
                <a:solidFill>
                  <a:srgbClr val="FFFFFF"/>
                </a:solidFill>
              </a:uFill>
              <a:latin typeface="Arial"/>
            </a:endParaRPr>
          </a:p>
          <a:p>
            <a:pPr marL="216000" indent="-216000">
              <a:lnSpc>
                <a:spcPct val="100000"/>
              </a:lnSpc>
            </a:pPr>
            <a:r>
              <a:rPr lang="en-US" sz="2000" b="0" strike="noStrike" spc="-1" baseline="0" dirty="0">
                <a:solidFill>
                  <a:srgbClr val="000000"/>
                </a:solidFill>
                <a:uFill>
                  <a:solidFill>
                    <a:srgbClr val="FFFFFF"/>
                  </a:solidFill>
                </a:uFill>
                <a:latin typeface="Arial"/>
              </a:rPr>
              <a:t>QUIZ TODAY is </a:t>
            </a:r>
            <a:r>
              <a:rPr lang="en-US" sz="2000" b="0" strike="noStrike" spc="-1" baseline="0" dirty="0" err="1">
                <a:solidFill>
                  <a:srgbClr val="000000"/>
                </a:solidFill>
                <a:uFill>
                  <a:solidFill>
                    <a:srgbClr val="FFFFFF"/>
                  </a:solidFill>
                </a:uFill>
                <a:latin typeface="Arial"/>
              </a:rPr>
              <a:t>GraphicsQuiz</a:t>
            </a:r>
            <a:endParaRPr lang="en-US" sz="2000" b="0" strike="noStrike" spc="-1" dirty="0">
              <a:solidFill>
                <a:srgbClr val="000000"/>
              </a:solidFill>
              <a:uFill>
                <a:solidFill>
                  <a:srgbClr val="FFFFFF"/>
                </a:solidFill>
              </a:uFill>
              <a:latin typeface="Arial"/>
            </a:endParaRPr>
          </a:p>
        </p:txBody>
      </p:sp>
      <p:sp>
        <p:nvSpPr>
          <p:cNvPr id="17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4F2A428F-657C-42A9-813D-BB16FC49E3F3}" type="slidenum">
              <a:rPr lang="en-US" sz="1200" b="0" strike="noStrike" spc="-1">
                <a:solidFill>
                  <a:srgbClr val="000000"/>
                </a:solidFill>
                <a:uFill>
                  <a:solidFill>
                    <a:srgbClr val="FFFFFF"/>
                  </a:solidFill>
                </a:uFill>
                <a:latin typeface="Calibri"/>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98331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215552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01280" y="4416120"/>
            <a:ext cx="5607360" cy="4183560"/>
          </a:xfrm>
          <a:prstGeom prst="rect">
            <a:avLst/>
          </a:prstGeom>
        </p:spPr>
        <p:txBody>
          <a:bodyPr lIns="93240" tIns="46440" rIns="93240" bIns="46440"/>
          <a:lstStyle/>
          <a:p>
            <a:endParaRPr lang="en-US" sz="2000" b="0" strike="noStrike" spc="-1">
              <a:solidFill>
                <a:srgbClr val="000000"/>
              </a:solidFill>
              <a:uFill>
                <a:solidFill>
                  <a:srgbClr val="FFFFFF"/>
                </a:solidFill>
              </a:uFill>
              <a:latin typeface="Arial"/>
            </a:endParaRPr>
          </a:p>
        </p:txBody>
      </p:sp>
      <p:sp>
        <p:nvSpPr>
          <p:cNvPr id="18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0AF73492-4D4C-4F85-9EED-FB15AC3F6389}" type="slidenum">
              <a:rPr lang="en-US" sz="1200" b="0" strike="noStrike" spc="-1">
                <a:solidFill>
                  <a:srgbClr val="000000"/>
                </a:solidFill>
                <a:uFill>
                  <a:solidFill>
                    <a:srgbClr val="FFFFFF"/>
                  </a:solidFill>
                </a:uFill>
                <a:latin typeface="Calibri"/>
              </a:rPr>
              <a:t>17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78"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667107FB-E422-43A5-9D1F-1DAE54AC7076}" type="slidenum">
              <a:rPr lang="en-US" sz="1200" b="0" strike="noStrike" spc="-1">
                <a:solidFill>
                  <a:srgbClr val="000000"/>
                </a:solidFill>
                <a:uFill>
                  <a:solidFill>
                    <a:srgbClr val="FFFFFF"/>
                  </a:solidFill>
                </a:uFill>
                <a:latin typeface="Calibri"/>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dirty="0">
                <a:solidFill>
                  <a:srgbClr val="000000"/>
                </a:solidFill>
                <a:uFill>
                  <a:solidFill>
                    <a:srgbClr val="FFFFFF"/>
                  </a:solidFill>
                </a:uFill>
                <a:latin typeface="Arial"/>
              </a:rPr>
              <a:t>Note that code is already in today’s project as a reference.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aqua callouts are shown one at a time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a </a:t>
            </a:r>
            <a:r>
              <a:rPr lang="en-US" sz="2000" b="1" strike="noStrike" spc="-1" dirty="0">
                <a:solidFill>
                  <a:srgbClr val="000000"/>
                </a:solidFill>
                <a:uFill>
                  <a:solidFill>
                    <a:srgbClr val="FFFFFF"/>
                  </a:solidFill>
                </a:uFill>
                <a:latin typeface="Arial"/>
              </a:rPr>
              <a:t>frame</a:t>
            </a:r>
            <a:r>
              <a:rPr lang="en-US" sz="2000" b="0" strike="noStrike" spc="-1" dirty="0">
                <a:solidFill>
                  <a:srgbClr val="000000"/>
                </a:solidFill>
                <a:uFill>
                  <a:solidFill>
                    <a:srgbClr val="FFFFFF"/>
                  </a:solidFill>
                </a:uFill>
                <a:latin typeface="Arial"/>
              </a:rPr>
              <a:t> is a window with a title bar</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cannot draw directly onto a frame – “think of it like a picture frame, you shouldn’t draw on a frame, you have to place a canvas IN it… then you draw/paint something.”</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have to construct a component and add it to a frame, if you wish to show something inside the frame – “a component is </a:t>
            </a:r>
            <a:r>
              <a:rPr lang="en-US" sz="2000" b="0" i="1" strike="noStrike" spc="-1" dirty="0">
                <a:solidFill>
                  <a:srgbClr val="000000"/>
                </a:solidFill>
                <a:uFill>
                  <a:solidFill>
                    <a:srgbClr val="FFFFFF"/>
                  </a:solidFill>
                </a:uFill>
                <a:latin typeface="Arial"/>
              </a:rPr>
              <a:t>like</a:t>
            </a:r>
            <a:r>
              <a:rPr lang="en-US" sz="2000" b="0" strike="noStrike" spc="-1" dirty="0">
                <a:solidFill>
                  <a:srgbClr val="000000"/>
                </a:solidFill>
                <a:uFill>
                  <a:solidFill>
                    <a:srgbClr val="FFFFFF"/>
                  </a:solidFill>
                </a:uFill>
                <a:latin typeface="Arial"/>
              </a:rPr>
              <a:t> a canvas”</a:t>
            </a:r>
          </a:p>
        </p:txBody>
      </p:sp>
      <p:sp>
        <p:nvSpPr>
          <p:cNvPr id="180"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E1ECA46-F577-4591-A625-160103D61F94}" type="slidenum">
              <a:rPr lang="en-US" sz="1200" b="0" strike="noStrike" spc="-1">
                <a:solidFill>
                  <a:srgbClr val="000000"/>
                </a:solidFill>
                <a:uFill>
                  <a:solidFill>
                    <a:srgbClr val="FFFFFF"/>
                  </a:solidFill>
                </a:uFill>
                <a:latin typeface="Calibri"/>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82"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82E09146-3424-4E02-AED3-77803399C110}" type="slidenum">
              <a:rPr lang="en-US" sz="1200" b="0" strike="noStrike" spc="-1">
                <a:solidFill>
                  <a:srgbClr val="000000"/>
                </a:solidFill>
                <a:uFill>
                  <a:solidFill>
                    <a:srgbClr val="FFFFFF"/>
                  </a:solidFill>
                </a:uFill>
                <a:latin typeface="Calibri"/>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Give some time to work on this.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Note that the angle for arcs increase in the counter clockwise direction. </a:t>
            </a:r>
          </a:p>
          <a:p>
            <a:r>
              <a:rPr lang="en-US" sz="2000" b="0" strike="noStrike" spc="-1">
                <a:solidFill>
                  <a:srgbClr val="000000"/>
                </a:solidFill>
                <a:uFill>
                  <a:solidFill>
                    <a:srgbClr val="FFFFFF"/>
                  </a:solidFill>
                </a:uFill>
                <a:latin typeface="Arial"/>
              </a:rPr>
              <a:t>They are also measured in degrees.</a:t>
            </a:r>
          </a:p>
        </p:txBody>
      </p:sp>
      <p:sp>
        <p:nvSpPr>
          <p:cNvPr id="184"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8304FB4-BA04-44DD-B78C-0DE82315C665}" type="slidenum">
              <a:rPr lang="en-US" sz="1200" b="0" strike="noStrike" spc="-1">
                <a:solidFill>
                  <a:srgbClr val="000000"/>
                </a:solidFill>
                <a:uFill>
                  <a:solidFill>
                    <a:srgbClr val="FFFFFF"/>
                  </a:solidFill>
                </a:uFill>
                <a:latin typeface="Calibri"/>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endParaRPr lang="en-US" baseline="0" dirty="0"/>
          </a:p>
          <a:p>
            <a:r>
              <a:rPr lang="en-US" baseline="0" dirty="0"/>
              <a:t>-Will suggest mathematics to calculate the position (</a:t>
            </a:r>
            <a:r>
              <a:rPr lang="en-US" baseline="0" dirty="0" err="1"/>
              <a:t>x,y</a:t>
            </a:r>
            <a:r>
              <a:rPr lang="en-US" baseline="0" dirty="0"/>
              <a:t>)</a:t>
            </a:r>
          </a:p>
          <a:p>
            <a:endParaRPr lang="en-US" baseline="0" dirty="0"/>
          </a:p>
          <a:p>
            <a:r>
              <a:rPr lang="en-US" baseline="0" dirty="0"/>
              <a:t>Manageable, but we can do it.</a:t>
            </a:r>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1999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r>
              <a:rPr lang="en-US" baseline="0" dirty="0"/>
              <a:t>-Will suggest mathematics to calculate the position based on trig functions…</a:t>
            </a:r>
          </a:p>
          <a:p>
            <a:endParaRPr lang="en-US" baseline="0" dirty="0"/>
          </a:p>
          <a:p>
            <a:r>
              <a:rPr lang="en-US" baseline="0" dirty="0"/>
              <a:t>TOO HARD – LAZINESS IS A VIRTUE!</a:t>
            </a:r>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899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0188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306811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668040" y="2906640"/>
            <a:ext cx="1879560" cy="1499760"/>
          </a:xfrm>
          <a:prstGeom prst="rect">
            <a:avLst/>
          </a:prstGeom>
          <a:ln>
            <a:noFill/>
          </a:ln>
        </p:spPr>
      </p:pic>
      <p:pic>
        <p:nvPicPr>
          <p:cNvPr id="38" name="Picture 37"/>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668040" y="2906640"/>
            <a:ext cx="1879560" cy="1499760"/>
          </a:xfrm>
          <a:prstGeom prst="rect">
            <a:avLst/>
          </a:prstGeom>
          <a:ln>
            <a:noFill/>
          </a:ln>
        </p:spPr>
      </p:pic>
      <p:pic>
        <p:nvPicPr>
          <p:cNvPr id="77" name="Picture 76"/>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Monday, February 26, 2024</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2457533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115" name="Picture 114"/>
          <p:cNvPicPr/>
          <p:nvPr/>
        </p:nvPicPr>
        <p:blipFill>
          <a:blip r:embed="rId2"/>
          <a:stretch/>
        </p:blipFill>
        <p:spPr>
          <a:xfrm>
            <a:off x="3668040" y="2906640"/>
            <a:ext cx="1879560" cy="1499760"/>
          </a:xfrm>
          <a:prstGeom prst="rect">
            <a:avLst/>
          </a:prstGeom>
          <a:ln>
            <a:noFill/>
          </a:ln>
        </p:spPr>
      </p:pic>
      <p:pic>
        <p:nvPicPr>
          <p:cNvPr id="116" name="Picture 11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7458DA3-A124-461E-90B7-7075DC13EDE1}"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85A8C58-2AE9-4FD3-962B-B668530547BA}"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cap="all"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722160" y="2906640"/>
            <a:ext cx="7772040" cy="1499760"/>
          </a:xfrm>
          <a:prstGeom prst="rect">
            <a:avLst/>
          </a:prstGeom>
        </p:spPr>
        <p:txBody>
          <a:bodyPr anchor="b"/>
          <a:lstStyle/>
          <a:p>
            <a:pPr marL="432000" indent="-324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Click to edit the outline text format</a:t>
            </a:r>
            <a:endParaRPr lang="en-US" sz="20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000" b="0" strike="noStrike" spc="-1">
                <a:solidFill>
                  <a:srgbClr val="8B8B8B"/>
                </a:solidFill>
                <a:uFill>
                  <a:solidFill>
                    <a:srgbClr val="FFFFFF"/>
                  </a:solidFill>
                </a:uFill>
                <a:latin typeface="Calibri"/>
              </a:rPr>
              <a:t>Second Outline Level</a:t>
            </a:r>
            <a:endParaRPr lang="en-US"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Third Outline Level</a:t>
            </a:r>
            <a:endParaRPr lang="en-US" sz="20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000" b="0" strike="noStrike" spc="-1">
                <a:solidFill>
                  <a:srgbClr val="8B8B8B"/>
                </a:solidFill>
                <a:uFill>
                  <a:solidFill>
                    <a:srgbClr val="FFFFFF"/>
                  </a:solidFill>
                </a:uFill>
                <a:latin typeface="Calibri"/>
              </a:rPr>
              <a:t>Fourth Outline Level</a:t>
            </a:r>
            <a:endParaRPr lang="en-US" sz="20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Fifth Outline Level</a:t>
            </a:r>
            <a:endParaRPr lang="en-US"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Sixth Outline Level</a:t>
            </a:r>
            <a:endParaRPr lang="en-US" sz="2000" b="0" strike="noStrike" spc="-1">
              <a:solidFill>
                <a:srgbClr val="000000"/>
              </a:solidFill>
              <a:uFill>
                <a:solidFill>
                  <a:srgbClr val="FFFFFF"/>
                </a:solidFill>
              </a:uFill>
              <a:latin typeface="Calibri"/>
            </a:endParaRPr>
          </a:p>
          <a:p>
            <a:pPr>
              <a:lnSpc>
                <a:spcPct val="100000"/>
              </a:lnSpc>
            </a:pPr>
            <a:r>
              <a:rPr lang="en-US" sz="2000" b="0" strike="noStrike" spc="-1">
                <a:solidFill>
                  <a:srgbClr val="8B8B8B"/>
                </a:solidFill>
                <a:uFill>
                  <a:solidFill>
                    <a:srgbClr val="FFFFFF"/>
                  </a:solidFill>
                </a:uFill>
                <a:latin typeface="Calibri"/>
              </a:rPr>
              <a:t>Seventh Outline LevelClick to edit Master text styles</a:t>
            </a:r>
            <a:endParaRPr lang="en-US" sz="20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99776FAF-2E38-456B-A059-E17E97C51F9B}"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7.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CSSE 220</a:t>
            </a:r>
            <a:endParaRPr lang="en-US" sz="4400" b="0" strike="noStrike" spc="-1">
              <a:solidFill>
                <a:srgbClr val="000000"/>
              </a:solidFill>
              <a:uFill>
                <a:solidFill>
                  <a:srgbClr val="FFFFFF"/>
                </a:solidFill>
              </a:uFill>
              <a:latin typeface="Arial"/>
            </a:endParaRPr>
          </a:p>
        </p:txBody>
      </p:sp>
      <p:sp>
        <p:nvSpPr>
          <p:cNvPr id="123" name="TextShape 2"/>
          <p:cNvSpPr txBox="1"/>
          <p:nvPr/>
        </p:nvSpPr>
        <p:spPr>
          <a:xfrm>
            <a:off x="1371600" y="3886200"/>
            <a:ext cx="6400440" cy="1752120"/>
          </a:xfrm>
          <a:prstGeom prst="rect">
            <a:avLst/>
          </a:prstGeom>
          <a:noFill/>
          <a:ln>
            <a:noFill/>
          </a:ln>
        </p:spPr>
        <p:txBody>
          <a:bodyPr/>
          <a:lstStyle/>
          <a:p>
            <a:pPr algn="ctr">
              <a:lnSpc>
                <a:spcPct val="100000"/>
              </a:lnSpc>
            </a:pPr>
            <a:r>
              <a:rPr lang="en-US" sz="3200" b="0" strike="noStrike" spc="-1">
                <a:solidFill>
                  <a:srgbClr val="8B8B8B"/>
                </a:solidFill>
                <a:uFill>
                  <a:solidFill>
                    <a:srgbClr val="FFFFFF"/>
                  </a:solidFill>
                </a:uFill>
                <a:latin typeface="Calibri"/>
              </a:rPr>
              <a:t>Intro to Java Graphics</a:t>
            </a:r>
            <a:endParaRPr lang="en-US" sz="3200" b="0" strike="noStrike" spc="-1">
              <a:solidFill>
                <a:srgbClr val="000000"/>
              </a:solidFill>
              <a:uFill>
                <a:solidFill>
                  <a:srgbClr val="FFFFFF"/>
                </a:solidFill>
              </a:uFill>
              <a:latin typeface="Arial"/>
            </a:endParaRPr>
          </a:p>
        </p:txBody>
      </p:sp>
      <p:sp>
        <p:nvSpPr>
          <p:cNvPr id="5" name="Rectangle 4">
            <a:extLst>
              <a:ext uri="{FF2B5EF4-FFF2-40B4-BE49-F238E27FC236}">
                <a16:creationId xmlns:a16="http://schemas.microsoft.com/office/drawing/2014/main" id="{910CDCD5-1F47-FB4A-92ED-49A403429AF3}"/>
              </a:ext>
            </a:extLst>
          </p:cNvPr>
          <p:cNvSpPr/>
          <p:nvPr/>
        </p:nvSpPr>
        <p:spPr>
          <a:xfrm>
            <a:off x="304620" y="4612341"/>
            <a:ext cx="8534400" cy="186846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PracticeIntroToJavaGraphics</a:t>
            </a:r>
            <a:endParaRPr lang="en-US" sz="2400" i="1" dirty="0"/>
          </a:p>
          <a:p>
            <a:pPr marL="342900" indent="-342900">
              <a:buFont typeface="Arial" panose="020B0604020202020204" pitchFamily="34" charset="0"/>
              <a:buChar char="•"/>
            </a:pPr>
            <a:r>
              <a:rPr lang="en-US" sz="2400" i="1" dirty="0" err="1"/>
              <a:t>PracticeIntroToJavaGraphicsSolution</a:t>
            </a:r>
            <a:endParaRPr lang="en-US" sz="2400" i="1" dirty="0"/>
          </a:p>
          <a:p>
            <a:r>
              <a:rPr lang="en-US" sz="2400" dirty="0">
                <a:solidFill>
                  <a:srgbClr val="FFFFFF"/>
                </a:solidFill>
              </a:rPr>
              <a:t>The Quiz for today is:</a:t>
            </a:r>
          </a:p>
          <a:p>
            <a:pPr marL="342900" indent="-342900">
              <a:buFont typeface="Arial" panose="020B0604020202020204" pitchFamily="34" charset="0"/>
              <a:buChar char="•"/>
            </a:pPr>
            <a:r>
              <a:rPr lang="en-US" sz="2400" i="1" dirty="0" err="1"/>
              <a:t>GraphicsQuiz</a:t>
            </a:r>
            <a:endParaRPr lang="en-US" sz="2400" i="1" dirty="0"/>
          </a:p>
        </p:txBody>
      </p:sp>
      <p:sp>
        <p:nvSpPr>
          <p:cNvPr id="2" name="TextBox 1">
            <a:extLst>
              <a:ext uri="{FF2B5EF4-FFF2-40B4-BE49-F238E27FC236}">
                <a16:creationId xmlns:a16="http://schemas.microsoft.com/office/drawing/2014/main" id="{7EA29990-74E3-624E-BB69-B6312725AD83}"/>
              </a:ext>
            </a:extLst>
          </p:cNvPr>
          <p:cNvSpPr txBox="1"/>
          <p:nvPr/>
        </p:nvSpPr>
        <p:spPr>
          <a:xfrm>
            <a:off x="4038600" y="672930"/>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a:highlight>
                  <a:srgbClr val="FFFF00"/>
                </a:highlight>
              </a:rPr>
              <a:t>__________</a:t>
            </a:r>
          </a:p>
        </p:txBody>
      </p:sp>
      <p:pic>
        <p:nvPicPr>
          <p:cNvPr id="3" name="Picture 2">
            <a:extLst>
              <a:ext uri="{FF2B5EF4-FFF2-40B4-BE49-F238E27FC236}">
                <a16:creationId xmlns:a16="http://schemas.microsoft.com/office/drawing/2014/main" id="{A45AB32E-CCFF-47DA-FB67-AFE3A0ABBA86}"/>
              </a:ext>
            </a:extLst>
          </p:cNvPr>
          <p:cNvPicPr>
            <a:picLocks noChangeAspect="1"/>
          </p:cNvPicPr>
          <p:nvPr/>
        </p:nvPicPr>
        <p:blipFill>
          <a:blip r:embed="rId3"/>
          <a:stretch>
            <a:fillRect/>
          </a:stretch>
        </p:blipFill>
        <p:spPr>
          <a:xfrm>
            <a:off x="485775" y="115598"/>
            <a:ext cx="2683719" cy="23240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Rotate</a:t>
            </a:r>
            <a:endParaRPr lang="en-US" sz="4400" b="0" strike="noStrike" spc="-1">
              <a:solidFill>
                <a:srgbClr val="000000"/>
              </a:solidFill>
              <a:uFill>
                <a:solidFill>
                  <a:srgbClr val="FFFFFF"/>
                </a:solidFill>
              </a:uFill>
              <a:latin typeface="Arial"/>
            </a:endParaRPr>
          </a:p>
        </p:txBody>
      </p:sp>
      <p:sp>
        <p:nvSpPr>
          <p:cNvPr id="161" name="CustomShape 4"/>
          <p:cNvSpPr/>
          <p:nvPr/>
        </p:nvSpPr>
        <p:spPr>
          <a:xfrm>
            <a:off x="4562253" y="1214919"/>
            <a:ext cx="3599280" cy="67552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Let’s say we’ve already translated</a:t>
            </a:r>
          </a:p>
          <a:p>
            <a:pPr>
              <a:lnSpc>
                <a:spcPct val="100000"/>
              </a:lnSpc>
            </a:pPr>
            <a:r>
              <a:rPr lang="en-US" sz="1800" b="0" strike="noStrike" spc="-1">
                <a:solidFill>
                  <a:srgbClr val="000000"/>
                </a:solidFill>
                <a:uFill>
                  <a:solidFill>
                    <a:srgbClr val="FFFFFF"/>
                  </a:solidFill>
                </a:uFill>
                <a:latin typeface="Arial"/>
              </a:rPr>
              <a:t>to put the origin at (50,50) </a:t>
            </a:r>
          </a:p>
        </p:txBody>
      </p:sp>
      <p:sp>
        <p:nvSpPr>
          <p:cNvPr id="162" name="CustomShape 5"/>
          <p:cNvSpPr/>
          <p:nvPr/>
        </p:nvSpPr>
        <p:spPr>
          <a:xfrm>
            <a:off x="4582274" y="1857055"/>
            <a:ext cx="4654533" cy="194438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draw a rectangle like this: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800" b="0" strike="noStrike" spc="-1">
                <a:solidFill>
                  <a:srgbClr val="000000"/>
                </a:solidFill>
                <a:uFill>
                  <a:solidFill>
                    <a:srgbClr val="FFFFFF"/>
                  </a:solidFill>
                </a:uFill>
                <a:latin typeface="Arial"/>
              </a:rPr>
              <a:t>We get</a:t>
            </a:r>
          </a:p>
          <a:p>
            <a:pPr>
              <a:lnSpc>
                <a:spcPct val="100000"/>
              </a:lnSpc>
            </a:pPr>
            <a:endParaRPr lang="en-US" sz="1800" b="0" strike="noStrike" spc="-1">
              <a:solidFill>
                <a:srgbClr val="000000"/>
              </a:solidFill>
              <a:uFill>
                <a:solidFill>
                  <a:srgbClr val="FFFFFF"/>
                </a:solidFill>
              </a:uFill>
              <a:latin typeface="Arial"/>
            </a:endParaRPr>
          </a:p>
        </p:txBody>
      </p:sp>
      <p:sp>
        <p:nvSpPr>
          <p:cNvPr id="168" name="CustomShape 11"/>
          <p:cNvSpPr/>
          <p:nvPr/>
        </p:nvSpPr>
        <p:spPr>
          <a:xfrm>
            <a:off x="4609057" y="3786555"/>
            <a:ext cx="4350008" cy="17923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What would happen if we called:</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 is in radians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800" b="0" strike="noStrike" spc="-1">
                <a:solidFill>
                  <a:srgbClr val="000000"/>
                </a:solidFill>
                <a:uFill>
                  <a:solidFill>
                    <a:srgbClr val="FFFFFF"/>
                  </a:solidFill>
                </a:uFill>
                <a:latin typeface="Arial"/>
              </a:rPr>
              <a:t>then call :</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pc="-1">
                <a:solidFill>
                  <a:srgbClr val="000000"/>
                </a:solidFill>
                <a:uFill>
                  <a:solidFill>
                    <a:srgbClr val="FFFFFF"/>
                  </a:solidFill>
                </a:uFill>
                <a:latin typeface="Arial"/>
              </a:rPr>
              <a:t>We get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0" name="CustomShape 13"/>
          <p:cNvSpPr/>
          <p:nvPr/>
        </p:nvSpPr>
        <p:spPr>
          <a:xfrm>
            <a:off x="544530" y="5396040"/>
            <a:ext cx="8276048"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Remember</a:t>
            </a:r>
            <a:r>
              <a:rPr lang="en-US" spc="-1">
                <a:solidFill>
                  <a:srgbClr val="000000"/>
                </a:solidFill>
                <a:uFill>
                  <a:solidFill>
                    <a:srgbClr val="FFFFFF"/>
                  </a:solidFill>
                </a:uFill>
                <a:latin typeface="Arial"/>
              </a:rPr>
              <a:t>:</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y-axis is positive down instead of up, </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o the rotate will go reverse of what you might expecting</a:t>
            </a:r>
          </a:p>
          <a:p>
            <a:pPr>
              <a:lnSpc>
                <a:spcPct val="100000"/>
              </a:lnSpc>
            </a:pPr>
            <a:endParaRPr lang="en-US" sz="1800" b="0" strike="noStrike" spc="-1">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21F895B8-385D-D744-9DBC-6720AC2056F3}"/>
              </a:ext>
            </a:extLst>
          </p:cNvPr>
          <p:cNvGrpSpPr/>
          <p:nvPr/>
        </p:nvGrpSpPr>
        <p:grpSpPr>
          <a:xfrm>
            <a:off x="0" y="464931"/>
            <a:ext cx="4952880" cy="4131720"/>
            <a:chOff x="321480" y="1256040"/>
            <a:chExt cx="4952880" cy="4131720"/>
          </a:xfrm>
        </p:grpSpPr>
        <p:sp>
          <p:nvSpPr>
            <p:cNvPr id="158" name="Line 1"/>
            <p:cNvSpPr/>
            <p:nvPr/>
          </p:nvSpPr>
          <p:spPr>
            <a:xfrm flipH="1">
              <a:off x="1159380" y="1820520"/>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1274245" y="1827645"/>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2627280" y="1256040"/>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2550206" y="3306006"/>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2653231" y="3409920"/>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2336515" y="3933235"/>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CustomShape 6"/>
            <p:cNvSpPr/>
            <p:nvPr/>
          </p:nvSpPr>
          <p:spPr>
            <a:xfrm>
              <a:off x="2645246" y="34524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(0,0)</a:t>
              </a:r>
            </a:p>
          </p:txBody>
        </p:sp>
      </p:grpSp>
      <p:sp>
        <p:nvSpPr>
          <p:cNvPr id="6" name="Freeform 5">
            <a:extLst>
              <a:ext uri="{FF2B5EF4-FFF2-40B4-BE49-F238E27FC236}">
                <a16:creationId xmlns:a16="http://schemas.microsoft.com/office/drawing/2014/main" id="{8097E0BF-33B9-CB4A-BEA4-A7766C90E5BA}"/>
              </a:ext>
            </a:extLst>
          </p:cNvPr>
          <p:cNvSpPr/>
          <p:nvPr/>
        </p:nvSpPr>
        <p:spPr>
          <a:xfrm>
            <a:off x="3441843" y="3010328"/>
            <a:ext cx="1119883" cy="427281"/>
          </a:xfrm>
          <a:custGeom>
            <a:avLst/>
            <a:gdLst>
              <a:gd name="connsiteX0" fmla="*/ 1119883 w 1119883"/>
              <a:gd name="connsiteY0" fmla="*/ 390418 h 427281"/>
              <a:gd name="connsiteX1" fmla="*/ 1027415 w 1119883"/>
              <a:gd name="connsiteY1" fmla="*/ 410966 h 427281"/>
              <a:gd name="connsiteX2" fmla="*/ 585627 w 1119883"/>
              <a:gd name="connsiteY2" fmla="*/ 390418 h 427281"/>
              <a:gd name="connsiteX3" fmla="*/ 0 w 1119883"/>
              <a:gd name="connsiteY3" fmla="*/ 0 h 427281"/>
            </a:gdLst>
            <a:ahLst/>
            <a:cxnLst>
              <a:cxn ang="0">
                <a:pos x="connsiteX0" y="connsiteY0"/>
              </a:cxn>
              <a:cxn ang="0">
                <a:pos x="connsiteX1" y="connsiteY1"/>
              </a:cxn>
              <a:cxn ang="0">
                <a:pos x="connsiteX2" y="connsiteY2"/>
              </a:cxn>
              <a:cxn ang="0">
                <a:pos x="connsiteX3" y="connsiteY3"/>
              </a:cxn>
            </a:cxnLst>
            <a:rect l="l" t="t" r="r" b="b"/>
            <a:pathLst>
              <a:path w="1119883" h="427281">
                <a:moveTo>
                  <a:pt x="1119883" y="390418"/>
                </a:moveTo>
                <a:cubicBezTo>
                  <a:pt x="1118170" y="400692"/>
                  <a:pt x="1116458" y="410966"/>
                  <a:pt x="1027415" y="410966"/>
                </a:cubicBezTo>
                <a:cubicBezTo>
                  <a:pt x="938372" y="410966"/>
                  <a:pt x="756863" y="458912"/>
                  <a:pt x="585627" y="390418"/>
                </a:cubicBezTo>
                <a:cubicBezTo>
                  <a:pt x="414391" y="321924"/>
                  <a:pt x="207195" y="160962"/>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E4AE8596-DC48-724F-AC31-1A7668480436}"/>
              </a:ext>
            </a:extLst>
          </p:cNvPr>
          <p:cNvSpPr/>
          <p:nvPr/>
        </p:nvSpPr>
        <p:spPr>
          <a:xfrm>
            <a:off x="3318553" y="4017196"/>
            <a:ext cx="1273995" cy="1191802"/>
          </a:xfrm>
          <a:custGeom>
            <a:avLst/>
            <a:gdLst>
              <a:gd name="connsiteX0" fmla="*/ 1273995 w 1273995"/>
              <a:gd name="connsiteY0" fmla="*/ 1191802 h 1191802"/>
              <a:gd name="connsiteX1" fmla="*/ 534256 w 1273995"/>
              <a:gd name="connsiteY1" fmla="*/ 924674 h 1191802"/>
              <a:gd name="connsiteX2" fmla="*/ 0 w 1273995"/>
              <a:gd name="connsiteY2" fmla="*/ 0 h 1191802"/>
            </a:gdLst>
            <a:ahLst/>
            <a:cxnLst>
              <a:cxn ang="0">
                <a:pos x="connsiteX0" y="connsiteY0"/>
              </a:cxn>
              <a:cxn ang="0">
                <a:pos x="connsiteX1" y="connsiteY1"/>
              </a:cxn>
              <a:cxn ang="0">
                <a:pos x="connsiteX2" y="connsiteY2"/>
              </a:cxn>
            </a:cxnLst>
            <a:rect l="l" t="t" r="r" b="b"/>
            <a:pathLst>
              <a:path w="1273995" h="1191802">
                <a:moveTo>
                  <a:pt x="1273995" y="1191802"/>
                </a:moveTo>
                <a:cubicBezTo>
                  <a:pt x="1010292" y="1157555"/>
                  <a:pt x="746589" y="1123308"/>
                  <a:pt x="534256" y="924674"/>
                </a:cubicBezTo>
                <a:cubicBezTo>
                  <a:pt x="321923" y="726040"/>
                  <a:pt x="160961" y="36302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226" y="6064792"/>
            <a:ext cx="6070600" cy="369332"/>
          </a:xfrm>
          <a:prstGeom prst="rect">
            <a:avLst/>
          </a:prstGeom>
        </p:spPr>
        <p:txBody>
          <a:bodyPr wrap="square">
            <a:spAutoFit/>
          </a:bodyPr>
          <a:lstStyle/>
          <a:p>
            <a:r>
              <a:rPr lang="en-US" b="1" dirty="0">
                <a:solidFill>
                  <a:srgbClr val="000000"/>
                </a:solidFill>
                <a:latin typeface="Verdana" panose="020B0604030504040204" pitchFamily="34" charset="0"/>
              </a:rPr>
              <a:t>https://tinyurl.com/csse220graphics</a:t>
            </a:r>
            <a:endParaRPr lang="en-US" dirty="0"/>
          </a:p>
        </p:txBody>
      </p:sp>
      <p:pic>
        <p:nvPicPr>
          <p:cNvPr id="5" name="Picture 4"/>
          <p:cNvPicPr>
            <a:picLocks noChangeAspect="1"/>
          </p:cNvPicPr>
          <p:nvPr/>
        </p:nvPicPr>
        <p:blipFill>
          <a:blip r:embed="rId2"/>
          <a:stretch>
            <a:fillRect/>
          </a:stretch>
        </p:blipFill>
        <p:spPr>
          <a:xfrm>
            <a:off x="1135530" y="1256302"/>
            <a:ext cx="6678109" cy="4907428"/>
          </a:xfrm>
          <a:prstGeom prst="rect">
            <a:avLst/>
          </a:prstGeom>
        </p:spPr>
      </p:pic>
      <p:sp>
        <p:nvSpPr>
          <p:cNvPr id="6" name="TextShape 3">
            <a:extLst>
              <a:ext uri="{FF2B5EF4-FFF2-40B4-BE49-F238E27FC236}">
                <a16:creationId xmlns:a16="http://schemas.microsoft.com/office/drawing/2014/main" id="{AF21B630-8F03-D646-84EB-EE7A34AC21D4}"/>
              </a:ext>
            </a:extLst>
          </p:cNvPr>
          <p:cNvSpPr txBox="1"/>
          <p:nvPr/>
        </p:nvSpPr>
        <p:spPr>
          <a:xfrm>
            <a:off x="463320" y="113400"/>
            <a:ext cx="8229240" cy="708533"/>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Calibri"/>
              </a:rPr>
              <a:t>Math for Drawing </a:t>
            </a:r>
            <a:r>
              <a:rPr lang="en-US" sz="3600" b="0" strike="noStrike" spc="-1" err="1">
                <a:solidFill>
                  <a:srgbClr val="000000"/>
                </a:solidFill>
                <a:uFill>
                  <a:solidFill>
                    <a:srgbClr val="FFFFFF"/>
                  </a:solidFill>
                </a:uFill>
                <a:latin typeface="Calibri"/>
              </a:rPr>
              <a:t>Rect</a:t>
            </a:r>
            <a:r>
              <a:rPr lang="en-US" sz="3600" b="0" strike="noStrike" spc="-1">
                <a:solidFill>
                  <a:srgbClr val="000000"/>
                </a:solidFill>
                <a:uFill>
                  <a:solidFill>
                    <a:srgbClr val="FFFFFF"/>
                  </a:solidFill>
                </a:uFill>
                <a:latin typeface="Calibri"/>
              </a:rPr>
              <a:t> Centered at (0,0)</a:t>
            </a:r>
            <a:endParaRPr lang="en-US" sz="36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48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11949" y="0"/>
            <a:ext cx="8229240" cy="1142640"/>
          </a:xfrm>
          <a:prstGeom prst="rect">
            <a:avLst/>
          </a:prstGeom>
          <a:noFill/>
          <a:ln>
            <a:noFill/>
          </a:ln>
        </p:spPr>
        <p:txBody>
          <a:bodyPr anchor="ctr"/>
          <a:lstStyle/>
          <a:p>
            <a:pPr algn="ctr"/>
            <a:r>
              <a:rPr lang="en-US" sz="4400" spc="-1">
                <a:solidFill>
                  <a:srgbClr val="000000"/>
                </a:solidFill>
                <a:uFill>
                  <a:solidFill>
                    <a:srgbClr val="FFFFFF"/>
                  </a:solidFill>
                </a:uFill>
                <a:latin typeface="Calibri"/>
              </a:rPr>
              <a:t>Rotate About Center</a:t>
            </a:r>
            <a:endParaRPr lang="en-US" sz="4400" spc="-1">
              <a:solidFill>
                <a:srgbClr val="000000"/>
              </a:solidFill>
              <a:uFill>
                <a:solidFill>
                  <a:srgbClr val="FFFFFF"/>
                </a:solidFill>
              </a:uFill>
            </a:endParaRPr>
          </a:p>
        </p:txBody>
      </p:sp>
      <p:sp>
        <p:nvSpPr>
          <p:cNvPr id="162" name="CustomShape 5"/>
          <p:cNvSpPr/>
          <p:nvPr/>
        </p:nvSpPr>
        <p:spPr>
          <a:xfrm>
            <a:off x="400692" y="3963258"/>
            <a:ext cx="6709025" cy="220123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 </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endParaRPr lang="en-US" sz="1400"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(width / 2));</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height / 2));</a:t>
            </a:r>
            <a:endPar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width, height)</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p>
        </p:txBody>
      </p:sp>
      <p:grpSp>
        <p:nvGrpSpPr>
          <p:cNvPr id="3" name="Group 2">
            <a:extLst>
              <a:ext uri="{FF2B5EF4-FFF2-40B4-BE49-F238E27FC236}">
                <a16:creationId xmlns:a16="http://schemas.microsoft.com/office/drawing/2014/main" id="{20D7B5F9-6C2F-B94A-AADF-97C10E110AD1}"/>
              </a:ext>
            </a:extLst>
          </p:cNvPr>
          <p:cNvGrpSpPr/>
          <p:nvPr/>
        </p:nvGrpSpPr>
        <p:grpSpPr>
          <a:xfrm>
            <a:off x="2137025" y="290271"/>
            <a:ext cx="4952880" cy="4131720"/>
            <a:chOff x="2137025" y="290271"/>
            <a:chExt cx="4952880" cy="4131720"/>
          </a:xfrm>
        </p:grpSpPr>
        <p:sp>
          <p:nvSpPr>
            <p:cNvPr id="158" name="Line 1"/>
            <p:cNvSpPr/>
            <p:nvPr/>
          </p:nvSpPr>
          <p:spPr>
            <a:xfrm flipH="1">
              <a:off x="2974925" y="854751"/>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3089790" y="861876"/>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4442825" y="290271"/>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2137025" y="2444151"/>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4365751" y="2340237"/>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3667392" y="2331136"/>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3699998" y="2289372"/>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Tree>
    <p:extLst>
      <p:ext uri="{BB962C8B-B14F-4D97-AF65-F5344CB8AC3E}">
        <p14:creationId xmlns:p14="http://schemas.microsoft.com/office/powerpoint/2010/main" val="39975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Crosshairs Technique</a:t>
            </a:r>
          </a:p>
        </p:txBody>
      </p:sp>
      <p:sp>
        <p:nvSpPr>
          <p:cNvPr id="3" name="Content Placeholder 2"/>
          <p:cNvSpPr>
            <a:spLocks noGrp="1"/>
          </p:cNvSpPr>
          <p:nvPr>
            <p:ph idx="1"/>
          </p:nvPr>
        </p:nvSpPr>
        <p:spPr>
          <a:xfrm>
            <a:off x="397163" y="1200054"/>
            <a:ext cx="8718370" cy="615925"/>
          </a:xfrm>
        </p:spPr>
        <p:txBody>
          <a:bodyPr/>
          <a:lstStyle/>
          <a:p>
            <a:pPr marL="0" indent="0">
              <a:buNone/>
            </a:pPr>
            <a:r>
              <a:rPr lang="en-US" sz="2000"/>
              <a:t>Draw an x/y axis to see where pen is currently located on the canvas</a:t>
            </a:r>
            <a:endParaRPr lang="en-US" sz="2000" strike="sngStrike"/>
          </a:p>
          <a:p>
            <a:endParaRPr lang="en-US" sz="2000"/>
          </a:p>
        </p:txBody>
      </p:sp>
      <p:sp>
        <p:nvSpPr>
          <p:cNvPr id="4" name="Rectangle 3"/>
          <p:cNvSpPr/>
          <p:nvPr/>
        </p:nvSpPr>
        <p:spPr>
          <a:xfrm>
            <a:off x="457200" y="5305336"/>
            <a:ext cx="8356600" cy="369332"/>
          </a:xfrm>
          <a:prstGeom prst="rect">
            <a:avLst/>
          </a:prstGeom>
        </p:spPr>
        <p:txBody>
          <a:bodyPr wrap="square">
            <a:spAutoFit/>
          </a:bodyPr>
          <a:lstStyle/>
          <a:p>
            <a:endParaRPr lang="en-US"/>
          </a:p>
        </p:txBody>
      </p:sp>
      <p:sp>
        <p:nvSpPr>
          <p:cNvPr id="5" name="Rectangle 4"/>
          <p:cNvSpPr/>
          <p:nvPr/>
        </p:nvSpPr>
        <p:spPr>
          <a:xfrm>
            <a:off x="222429" y="3823559"/>
            <a:ext cx="8325669" cy="2308324"/>
          </a:xfrm>
          <a:prstGeom prst="rect">
            <a:avLst/>
          </a:prstGeom>
        </p:spPr>
        <p:txBody>
          <a:bodyPr wrap="square">
            <a:spAutoFit/>
          </a:bodyPr>
          <a:lstStyle/>
          <a:p>
            <a:pPr>
              <a:tabLst>
                <a:tab pos="276225" algn="l"/>
                <a:tab pos="561975" algn="l"/>
                <a:tab pos="798513" algn="l"/>
              </a:tabLst>
            </a:pPr>
            <a:r>
              <a:rPr lang="en-US" sz="2400" b="1" dirty="0">
                <a:latin typeface="Courier New" panose="02070309020205020404" pitchFamily="49" charset="0"/>
                <a:cs typeface="Courier New" panose="02070309020205020404" pitchFamily="49" charset="0"/>
              </a:rPr>
              <a:t>public 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drawCrosshairs</a:t>
            </a:r>
            <a:r>
              <a:rPr lang="en-US" sz="2400" dirty="0">
                <a:latin typeface="Courier New" panose="02070309020205020404" pitchFamily="49" charset="0"/>
                <a:cs typeface="Courier New" panose="02070309020205020404" pitchFamily="49" charset="0"/>
              </a:rPr>
              <a:t>(Graphics2D g2) {</a:t>
            </a: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a:t>
            </a:r>
            <a:r>
              <a:rPr lang="en-US" sz="2400" dirty="0">
                <a:solidFill>
                  <a:srgbClr val="6A3E3E"/>
                </a:solidFill>
                <a:latin typeface="Courier New" panose="02070309020205020404" pitchFamily="49" charset="0"/>
                <a:cs typeface="Courier New" panose="02070309020205020404" pitchFamily="49" charset="0"/>
              </a:rPr>
              <a:t>g2</a:t>
            </a:r>
            <a:r>
              <a:rPr lang="en-US" sz="2400" dirty="0">
                <a:solidFill>
                  <a:srgbClr val="000000"/>
                </a:solidFill>
                <a:latin typeface="Courier New" panose="02070309020205020404" pitchFamily="49" charset="0"/>
                <a:cs typeface="Courier New" panose="02070309020205020404" pitchFamily="49" charset="0"/>
              </a:rPr>
              <a:t>.drawLine(-100, 0, 100, 0); </a:t>
            </a:r>
            <a:r>
              <a:rPr lang="en-US" sz="2400" dirty="0">
                <a:solidFill>
                  <a:srgbClr val="3F7F5F"/>
                </a:solidFill>
                <a:latin typeface="Courier New" panose="02070309020205020404" pitchFamily="49" charset="0"/>
                <a:cs typeface="Courier New" panose="02070309020205020404" pitchFamily="49" charset="0"/>
              </a:rPr>
              <a:t>// x-axis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g</a:t>
            </a:r>
            <a:r>
              <a:rPr lang="en-US" sz="2400" dirty="0">
                <a:solidFill>
                  <a:srgbClr val="6A3E3E"/>
                </a:solidFill>
                <a:latin typeface="Courier New" panose="02070309020205020404" pitchFamily="49" charset="0"/>
                <a:cs typeface="Courier New" panose="02070309020205020404" pitchFamily="49" charset="0"/>
              </a:rPr>
              <a:t>2</a:t>
            </a:r>
            <a:r>
              <a:rPr lang="en-US" sz="2400" dirty="0">
                <a:solidFill>
                  <a:srgbClr val="000000"/>
                </a:solidFill>
                <a:latin typeface="Courier New" panose="02070309020205020404" pitchFamily="49" charset="0"/>
                <a:cs typeface="Courier New" panose="02070309020205020404" pitchFamily="49" charset="0"/>
              </a:rPr>
              <a:t>.drawLine(0, -100, 0, 100); </a:t>
            </a:r>
            <a:r>
              <a:rPr lang="en-US" sz="2400" dirty="0">
                <a:solidFill>
                  <a:srgbClr val="3F7F5F"/>
                </a:solidFill>
                <a:latin typeface="Courier New" panose="02070309020205020404" pitchFamily="49" charset="0"/>
                <a:cs typeface="Courier New" panose="02070309020205020404" pitchFamily="49" charset="0"/>
              </a:rPr>
              <a:t>// y-axis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 show where (50,50) is located</a:t>
            </a:r>
          </a:p>
          <a:p>
            <a:pPr>
              <a:tabLst>
                <a:tab pos="276225" algn="l"/>
                <a:tab pos="561975" algn="l"/>
                <a:tab pos="798513" algn="l"/>
              </a:tabLst>
            </a:pPr>
            <a:r>
              <a:rPr lang="en-US" sz="2400" dirty="0">
                <a:solidFill>
                  <a:srgbClr val="6A3E3E"/>
                </a:solidFill>
                <a:latin typeface="Courier New" panose="02070309020205020404" pitchFamily="49" charset="0"/>
                <a:cs typeface="Courier New" panose="02070309020205020404" pitchFamily="49" charset="0"/>
              </a:rPr>
              <a:t>	g2</a:t>
            </a:r>
            <a:r>
              <a:rPr lang="en-US" sz="2400" dirty="0">
                <a:solidFill>
                  <a:srgbClr val="000000"/>
                </a:solidFill>
                <a:latin typeface="Courier New" panose="02070309020205020404" pitchFamily="49" charset="0"/>
                <a:cs typeface="Courier New" panose="02070309020205020404" pitchFamily="49" charset="0"/>
              </a:rPr>
              <a:t>.drawString(</a:t>
            </a:r>
            <a:r>
              <a:rPr lang="en-US" sz="2400" dirty="0">
                <a:solidFill>
                  <a:srgbClr val="2A00FF"/>
                </a:solidFill>
                <a:latin typeface="Courier New" panose="02070309020205020404" pitchFamily="49" charset="0"/>
                <a:cs typeface="Courier New" panose="02070309020205020404" pitchFamily="49" charset="0"/>
              </a:rPr>
              <a:t>"(+50,+50)"</a:t>
            </a:r>
            <a:r>
              <a:rPr lang="en-US" sz="2400" dirty="0">
                <a:solidFill>
                  <a:srgbClr val="000000"/>
                </a:solidFill>
                <a:latin typeface="Courier New" panose="02070309020205020404" pitchFamily="49" charset="0"/>
                <a:cs typeface="Courier New" panose="02070309020205020404" pitchFamily="49" charset="0"/>
              </a:rPr>
              <a:t>, 50, 50);</a:t>
            </a:r>
          </a:p>
          <a:p>
            <a:pPr>
              <a:tabLst>
                <a:tab pos="276225" algn="l"/>
                <a:tab pos="561975" algn="l"/>
                <a:tab pos="798513" algn="l"/>
              </a:tabLst>
            </a:pPr>
            <a:r>
              <a:rPr lang="en-US" sz="2400" dirty="0">
                <a:solidFill>
                  <a:srgbClr val="000000"/>
                </a:solidFill>
                <a:latin typeface="Courier New" panose="02070309020205020404" pitchFamily="49" charset="0"/>
                <a:cs typeface="Courier New" panose="02070309020205020404" pitchFamily="49" charset="0"/>
              </a:rPr>
              <a:t>} // </a:t>
            </a:r>
            <a:r>
              <a:rPr lang="en-US" sz="2400" dirty="0" err="1">
                <a:solidFill>
                  <a:srgbClr val="000000"/>
                </a:solidFill>
                <a:latin typeface="Courier New" panose="02070309020205020404" pitchFamily="49" charset="0"/>
                <a:cs typeface="Courier New" panose="02070309020205020404" pitchFamily="49" charset="0"/>
              </a:rPr>
              <a:t>drawCrosshairs</a:t>
            </a:r>
            <a:endParaRPr lang="en-US" sz="2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a:srcRect b="20505"/>
          <a:stretch/>
        </p:blipFill>
        <p:spPr>
          <a:xfrm>
            <a:off x="397163" y="1767917"/>
            <a:ext cx="2700137" cy="1805754"/>
          </a:xfrm>
          <a:prstGeom prst="rect">
            <a:avLst/>
          </a:prstGeom>
        </p:spPr>
      </p:pic>
      <p:pic>
        <p:nvPicPr>
          <p:cNvPr id="7" name="Picture 6"/>
          <p:cNvPicPr>
            <a:picLocks noChangeAspect="1"/>
          </p:cNvPicPr>
          <p:nvPr/>
        </p:nvPicPr>
        <p:blipFill rotWithShape="1">
          <a:blip r:embed="rId4"/>
          <a:srcRect b="4740"/>
          <a:stretch/>
        </p:blipFill>
        <p:spPr>
          <a:xfrm>
            <a:off x="3613348" y="1784048"/>
            <a:ext cx="2685851" cy="1789623"/>
          </a:xfrm>
          <a:prstGeom prst="rect">
            <a:avLst/>
          </a:prstGeom>
        </p:spPr>
      </p:pic>
    </p:spTree>
    <p:extLst>
      <p:ext uri="{BB962C8B-B14F-4D97-AF65-F5344CB8AC3E}">
        <p14:creationId xmlns:p14="http://schemas.microsoft.com/office/powerpoint/2010/main" val="18846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Work</a:t>
            </a:r>
            <a:endParaRPr lang="en-US" sz="4400" b="0" strike="noStrike" spc="-1">
              <a:solidFill>
                <a:srgbClr val="000000"/>
              </a:solidFill>
              <a:uFill>
                <a:solidFill>
                  <a:srgbClr val="FFFFFF"/>
                </a:solidFill>
              </a:uFill>
              <a:latin typeface="Arial"/>
            </a:endParaRPr>
          </a:p>
        </p:txBody>
      </p:sp>
      <p:sp>
        <p:nvSpPr>
          <p:cNvPr id="172" name="TextShape 2"/>
          <p:cNvSpPr txBox="1"/>
          <p:nvPr/>
        </p:nvSpPr>
        <p:spPr>
          <a:xfrm>
            <a:off x="477749" y="1107040"/>
            <a:ext cx="8229240" cy="517047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Work on the 3 </a:t>
            </a:r>
            <a:r>
              <a:rPr lang="en-US" sz="2800" b="0" strike="noStrike" spc="-1" dirty="0" err="1">
                <a:solidFill>
                  <a:srgbClr val="000000"/>
                </a:solidFill>
                <a:uFill>
                  <a:solidFill>
                    <a:srgbClr val="FFFFFF"/>
                  </a:solidFill>
                </a:uFill>
                <a:latin typeface="Calibri"/>
              </a:rPr>
              <a:t>todos</a:t>
            </a:r>
            <a:r>
              <a:rPr lang="en-US" sz="2800" b="0" strike="noStrike" spc="-1" dirty="0">
                <a:solidFill>
                  <a:srgbClr val="000000"/>
                </a:solidFill>
                <a:uFill>
                  <a:solidFill>
                    <a:srgbClr val="FFFFFF"/>
                  </a:solidFill>
                </a:uFill>
                <a:latin typeface="Calibri"/>
              </a:rPr>
              <a:t> in the </a:t>
            </a:r>
            <a:r>
              <a:rPr lang="en-US" sz="2800" b="0" strike="noStrike" spc="-1" dirty="0" err="1">
                <a:solidFill>
                  <a:srgbClr val="000000"/>
                </a:solidFill>
                <a:uFill>
                  <a:solidFill>
                    <a:srgbClr val="FFFFFF"/>
                  </a:solidFill>
                </a:uFill>
                <a:latin typeface="Calibri"/>
              </a:rPr>
              <a:t>translationrotation</a:t>
            </a:r>
            <a:r>
              <a:rPr lang="en-US" sz="2800" b="0" strike="noStrike" spc="-1" dirty="0">
                <a:solidFill>
                  <a:srgbClr val="000000"/>
                </a:solidFill>
                <a:uFill>
                  <a:solidFill>
                    <a:srgbClr val="FFFFFF"/>
                  </a:solidFill>
                </a:uFill>
                <a:latin typeface="Calibri"/>
              </a:rPr>
              <a:t> package (</a:t>
            </a:r>
            <a:r>
              <a:rPr lang="en-US" sz="2800" b="0" strike="noStrike" spc="-1" dirty="0" err="1">
                <a:solidFill>
                  <a:srgbClr val="000000"/>
                </a:solidFill>
                <a:uFill>
                  <a:solidFill>
                    <a:srgbClr val="FFFFFF"/>
                  </a:solidFill>
                </a:uFill>
                <a:latin typeface="Calibri"/>
              </a:rPr>
              <a:t>TranslateComponent</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RotateComponent</a:t>
            </a:r>
            <a:r>
              <a:rPr lang="en-US" sz="2800" b="0" strike="noStrike" spc="-1" dirty="0">
                <a:solidFill>
                  <a:srgbClr val="000000"/>
                </a:solidFill>
                <a:uFill>
                  <a:solidFill>
                    <a:srgbClr val="FFFFFF"/>
                  </a:solidFill>
                </a:uFill>
                <a:latin typeface="Calibri"/>
              </a:rPr>
              <a: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Then solve the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Problem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Details of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are in the PDF within your repo</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Remember to use the crosshairs technique</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Copy and paste </a:t>
            </a:r>
            <a:r>
              <a:rPr lang="en-US" sz="2800" i="1" dirty="0" err="1">
                <a:latin typeface="Courier New" panose="02070309020205020404" pitchFamily="49" charset="0"/>
                <a:cs typeface="Courier New" panose="02070309020205020404" pitchFamily="49" charset="0"/>
              </a:rPr>
              <a:t>drawCrosshairs</a:t>
            </a:r>
            <a:r>
              <a:rPr lang="en-US" sz="2800" b="0" strike="noStrike" spc="-1" dirty="0">
                <a:solidFill>
                  <a:srgbClr val="000000"/>
                </a:solidFill>
                <a:uFill>
                  <a:solidFill>
                    <a:srgbClr val="FFFFFF"/>
                  </a:solidFill>
                </a:uFill>
                <a:latin typeface="Calibri"/>
              </a:rPr>
              <a:t> operation into your project</a:t>
            </a:r>
          </a:p>
        </p:txBody>
      </p:sp>
      <p:pic>
        <p:nvPicPr>
          <p:cNvPr id="5" name="Picture 4"/>
          <p:cNvPicPr>
            <a:picLocks noChangeAspect="1"/>
          </p:cNvPicPr>
          <p:nvPr/>
        </p:nvPicPr>
        <p:blipFill rotWithShape="1">
          <a:blip r:embed="rId2"/>
          <a:srcRect b="4740"/>
          <a:stretch/>
        </p:blipFill>
        <p:spPr>
          <a:xfrm>
            <a:off x="5249756" y="4131777"/>
            <a:ext cx="2703992" cy="1801711"/>
          </a:xfrm>
          <a:prstGeom prst="rect">
            <a:avLst/>
          </a:prstGeom>
        </p:spPr>
      </p:pic>
    </p:spTree>
    <p:extLst>
      <p:ext uri="{BB962C8B-B14F-4D97-AF65-F5344CB8AC3E}">
        <p14:creationId xmlns:p14="http://schemas.microsoft.com/office/powerpoint/2010/main" val="17161047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Graphics Debugging &amp; Process</a:t>
            </a:r>
          </a:p>
        </p:txBody>
      </p:sp>
      <p:sp>
        <p:nvSpPr>
          <p:cNvPr id="3" name="Content Placeholder 2"/>
          <p:cNvSpPr>
            <a:spLocks noGrp="1"/>
          </p:cNvSpPr>
          <p:nvPr>
            <p:ph idx="1"/>
          </p:nvPr>
        </p:nvSpPr>
        <p:spPr/>
        <p:txBody>
          <a:bodyPr/>
          <a:lstStyle/>
          <a:p>
            <a:pPr marL="0" indent="0">
              <a:buNone/>
            </a:pPr>
            <a:r>
              <a:rPr lang="en-US" b="1"/>
              <a:t>Debugging tips:</a:t>
            </a:r>
          </a:p>
          <a:p>
            <a:pPr marL="746125" indent="-276225"/>
            <a:r>
              <a:rPr lang="en-US"/>
              <a:t>Test each step as you go!</a:t>
            </a:r>
          </a:p>
          <a:p>
            <a:pPr marL="746125" indent="-276225"/>
            <a:r>
              <a:rPr lang="en-US"/>
              <a:t>First make sure you get something visible</a:t>
            </a:r>
          </a:p>
          <a:p>
            <a:pPr marL="0" indent="0">
              <a:buNone/>
            </a:pPr>
            <a:r>
              <a:rPr lang="en-US" b="1"/>
              <a:t>Step by step process:</a:t>
            </a:r>
          </a:p>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a:t>4. un-rotate</a:t>
            </a:r>
          </a:p>
          <a:p>
            <a:pPr marL="457200" lvl="1" indent="0">
              <a:buNone/>
            </a:pPr>
            <a:r>
              <a:rPr lang="en-US"/>
              <a:t>5. un-translate</a:t>
            </a:r>
          </a:p>
          <a:p>
            <a:endParaRPr lang="en-US"/>
          </a:p>
        </p:txBody>
      </p:sp>
    </p:spTree>
    <p:extLst>
      <p:ext uri="{BB962C8B-B14F-4D97-AF65-F5344CB8AC3E}">
        <p14:creationId xmlns:p14="http://schemas.microsoft.com/office/powerpoint/2010/main" val="206674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440220" cy="1142640"/>
          </a:xfrm>
        </p:spPr>
        <p:txBody>
          <a:bodyPr/>
          <a:lstStyle/>
          <a:p>
            <a:r>
              <a:rPr lang="en-US" sz="2800"/>
              <a:t>Graphics Technique for Elimination of </a:t>
            </a:r>
            <a:r>
              <a:rPr lang="en-US" sz="2800" i="1"/>
              <a:t>Undoing</a:t>
            </a:r>
            <a:endParaRPr lang="en-US" sz="2800"/>
          </a:p>
        </p:txBody>
      </p:sp>
      <p:sp>
        <p:nvSpPr>
          <p:cNvPr id="3" name="Content Placeholder 2"/>
          <p:cNvSpPr>
            <a:spLocks noGrp="1"/>
          </p:cNvSpPr>
          <p:nvPr>
            <p:ph idx="1"/>
          </p:nvPr>
        </p:nvSpPr>
        <p:spPr>
          <a:xfrm>
            <a:off x="467474" y="1230330"/>
            <a:ext cx="8229240" cy="4525560"/>
          </a:xfrm>
        </p:spPr>
        <p:txBody>
          <a:bodyPr/>
          <a:lstStyle/>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strike="sngStrike"/>
              <a:t>4. un-rotate</a:t>
            </a:r>
          </a:p>
          <a:p>
            <a:pPr marL="457200" lvl="1" indent="0">
              <a:buNone/>
            </a:pPr>
            <a:r>
              <a:rPr lang="en-US" strike="sngStrike"/>
              <a:t>5. un-translate</a:t>
            </a:r>
          </a:p>
          <a:p>
            <a:endParaRPr lang="en-US"/>
          </a:p>
        </p:txBody>
      </p:sp>
      <p:sp>
        <p:nvSpPr>
          <p:cNvPr id="4" name="Rectangle 3"/>
          <p:cNvSpPr/>
          <p:nvPr/>
        </p:nvSpPr>
        <p:spPr>
          <a:xfrm>
            <a:off x="508571" y="3651197"/>
            <a:ext cx="8356600" cy="1754326"/>
          </a:xfrm>
          <a:prstGeom prst="rect">
            <a:avLst/>
          </a:prstGeom>
        </p:spPr>
        <p:txBody>
          <a:bodyPr wrap="square">
            <a:spAutoFit/>
          </a:bodyPr>
          <a:lstStyle/>
          <a:p>
            <a:r>
              <a:rPr lang="en-US">
                <a:solidFill>
                  <a:srgbClr val="3F7F5F"/>
                </a:solidFill>
                <a:latin typeface="Consolas" panose="020B0609020204030204" pitchFamily="49" charset="0"/>
              </a:rPr>
              <a:t>//create copy of graphics context to avoid undo translate/rotate</a:t>
            </a:r>
          </a:p>
          <a:p>
            <a:r>
              <a:rPr lang="en-US">
                <a:solidFill>
                  <a:srgbClr val="000000"/>
                </a:solidFill>
                <a:latin typeface="Consolas" panose="020B0609020204030204" pitchFamily="49" charset="0"/>
              </a:rPr>
              <a:t>Graphics2D </a:t>
            </a:r>
            <a:r>
              <a:rPr lang="en-US">
                <a:solidFill>
                  <a:srgbClr val="6A3E3E"/>
                </a:solidFill>
                <a:latin typeface="Consolas" panose="020B0609020204030204" pitchFamily="49" charset="0"/>
              </a:rPr>
              <a:t>g2</a:t>
            </a:r>
            <a:r>
              <a:rPr lang="en-US">
                <a:solidFill>
                  <a:srgbClr val="000000"/>
                </a:solidFill>
                <a:latin typeface="Consolas" panose="020B0609020204030204" pitchFamily="49" charset="0"/>
              </a:rPr>
              <a:t> = (Graphics2D) </a:t>
            </a:r>
            <a:r>
              <a:rPr lang="en-US" err="1">
                <a:solidFill>
                  <a:srgbClr val="6A3E3E"/>
                </a:solidFill>
                <a:latin typeface="Consolas" panose="020B0609020204030204" pitchFamily="49" charset="0"/>
              </a:rPr>
              <a:t>g</a:t>
            </a:r>
            <a:r>
              <a:rPr lang="en-US" b="1" u="sng" err="1">
                <a:solidFill>
                  <a:srgbClr val="000000"/>
                </a:solidFill>
                <a:latin typeface="Consolas" panose="020B0609020204030204" pitchFamily="49" charset="0"/>
              </a:rPr>
              <a:t>.create</a:t>
            </a:r>
            <a:r>
              <a:rPr lang="en-US" b="1" u="sng">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1. now translate</a:t>
            </a:r>
          </a:p>
          <a:p>
            <a:r>
              <a:rPr lang="en-US">
                <a:solidFill>
                  <a:srgbClr val="000000"/>
                </a:solidFill>
                <a:latin typeface="Consolas" panose="020B0609020204030204" pitchFamily="49" charset="0"/>
              </a:rPr>
              <a:t>// 2. then rotate</a:t>
            </a:r>
          </a:p>
          <a:p>
            <a:r>
              <a:rPr lang="en-US">
                <a:solidFill>
                  <a:srgbClr val="000000"/>
                </a:solidFill>
                <a:latin typeface="Consolas" panose="020B0609020204030204" pitchFamily="49" charset="0"/>
              </a:rPr>
              <a:t>// 3. finally draw</a:t>
            </a:r>
          </a:p>
          <a:p>
            <a:r>
              <a:rPr lang="en-US">
                <a:solidFill>
                  <a:srgbClr val="000000"/>
                </a:solidFill>
                <a:latin typeface="Consolas" panose="020B0609020204030204" pitchFamily="49" charset="0"/>
              </a:rPr>
              <a:t>// 4. return back to caller</a:t>
            </a:r>
          </a:p>
        </p:txBody>
      </p:sp>
    </p:spTree>
    <p:extLst>
      <p:ext uri="{BB962C8B-B14F-4D97-AF65-F5344CB8AC3E}">
        <p14:creationId xmlns:p14="http://schemas.microsoft.com/office/powerpoint/2010/main" val="365177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22160" y="4406760"/>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Scene Introduction</a:t>
            </a:r>
            <a:endParaRPr lang="en-US" sz="4400" b="0" strike="noStrike" spc="-1">
              <a:solidFill>
                <a:srgbClr val="000000"/>
              </a:solidFill>
              <a:uFill>
                <a:solidFill>
                  <a:srgbClr val="FFFFFF"/>
                </a:solidFill>
              </a:uFill>
              <a:latin typeface="Arial"/>
            </a:endParaRPr>
          </a:p>
        </p:txBody>
      </p:sp>
      <p:sp>
        <p:nvSpPr>
          <p:cNvPr id="174" name="TextShape 2"/>
          <p:cNvSpPr txBox="1"/>
          <p:nvPr/>
        </p:nvSpPr>
        <p:spPr>
          <a:xfrm>
            <a:off x="722160" y="2906640"/>
            <a:ext cx="7772040" cy="1499760"/>
          </a:xfrm>
          <a:prstGeom prst="rect">
            <a:avLst/>
          </a:prstGeom>
          <a:noFill/>
          <a:ln>
            <a:noFill/>
          </a:ln>
        </p:spPr>
        <p:txBody>
          <a:bodyPr anchor="b"/>
          <a:lstStyle/>
          <a:p>
            <a:pPr>
              <a:lnSpc>
                <a:spcPct val="100000"/>
              </a:lnSpc>
            </a:pPr>
            <a:r>
              <a:rPr lang="en-US" sz="2000" b="1" strike="noStrike" spc="-1">
                <a:solidFill>
                  <a:srgbClr val="8B8B8B"/>
                </a:solidFill>
                <a:uFill>
                  <a:solidFill>
                    <a:srgbClr val="FFFFFF"/>
                  </a:solidFill>
                </a:uFill>
                <a:latin typeface="Calibri"/>
              </a:rPr>
              <a:t>Scene project</a:t>
            </a:r>
            <a:endParaRPr lang="en-US" sz="3200" b="0" strike="noStrike" spc="-1">
              <a:solidFill>
                <a:srgbClr val="000000"/>
              </a:solidFill>
              <a:uFill>
                <a:solidFill>
                  <a:srgbClr val="FFFFFF"/>
                </a:solidFill>
              </a:uFill>
              <a:latin typeface="Calibri"/>
            </a:endParaRPr>
          </a:p>
        </p:txBody>
      </p:sp>
      <p:sp>
        <p:nvSpPr>
          <p:cNvPr id="3" name="TextBox 2"/>
          <p:cNvSpPr txBox="1"/>
          <p:nvPr/>
        </p:nvSpPr>
        <p:spPr>
          <a:xfrm>
            <a:off x="722160" y="927100"/>
            <a:ext cx="7024840" cy="2554545"/>
          </a:xfrm>
          <a:prstGeom prst="rect">
            <a:avLst/>
          </a:prstGeom>
          <a:noFill/>
        </p:spPr>
        <p:txBody>
          <a:bodyPr wrap="square" rtlCol="0">
            <a:spAutoFit/>
          </a:bodyPr>
          <a:lstStyle/>
          <a:p>
            <a:pPr algn="ctr"/>
            <a:r>
              <a:rPr lang="en-US" sz="3200" b="1" i="1" dirty="0">
                <a:solidFill>
                  <a:srgbClr val="FF0000"/>
                </a:solidFill>
              </a:rPr>
              <a:t>Warning: </a:t>
            </a:r>
            <a:r>
              <a:rPr lang="en-US" sz="3200" i="1" dirty="0"/>
              <a:t>JavaFX is </a:t>
            </a:r>
          </a:p>
          <a:p>
            <a:pPr algn="ctr"/>
            <a:r>
              <a:rPr lang="en-US" sz="3200" i="1" dirty="0"/>
              <a:t>not taught in CSSE220</a:t>
            </a:r>
          </a:p>
          <a:p>
            <a:pPr algn="ctr"/>
            <a:r>
              <a:rPr lang="en-US" sz="3200" i="1" dirty="0"/>
              <a:t>and you will </a:t>
            </a:r>
            <a:r>
              <a:rPr lang="en-US" sz="3200" b="1" i="1" u="sng" dirty="0"/>
              <a:t>not</a:t>
            </a:r>
            <a:r>
              <a:rPr lang="en-US" sz="3200" i="1" dirty="0"/>
              <a:t> receive credit for solutions produced using it</a:t>
            </a:r>
          </a:p>
          <a:p>
            <a:pPr algn="ctr"/>
            <a:endParaRPr lang="en-US"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75" y="115587"/>
            <a:ext cx="4949174" cy="1024844"/>
          </a:xfrm>
        </p:spPr>
        <p:txBody>
          <a:bodyPr/>
          <a:lstStyle/>
          <a:p>
            <a:pPr algn="ctr"/>
            <a:r>
              <a:rPr lang="en-US" sz="2800"/>
              <a:t>General Design of Java Swing</a:t>
            </a:r>
            <a:br>
              <a:rPr lang="en-US" sz="2800"/>
            </a:br>
            <a:r>
              <a:rPr lang="en-US" sz="2800"/>
              <a:t>Graphics app</a:t>
            </a:r>
          </a:p>
        </p:txBody>
      </p:sp>
      <p:sp>
        <p:nvSpPr>
          <p:cNvPr id="3" name="Subtitle 2"/>
          <p:cNvSpPr>
            <a:spLocks noGrp="1"/>
          </p:cNvSpPr>
          <p:nvPr>
            <p:ph type="subTitle"/>
          </p:nvPr>
        </p:nvSpPr>
        <p:spPr>
          <a:xfrm>
            <a:off x="298094" y="1756880"/>
            <a:ext cx="8486310" cy="4500082"/>
          </a:xfrm>
        </p:spPr>
        <p:txBody>
          <a:bodyPr/>
          <a:lstStyle/>
          <a:p>
            <a:r>
              <a:rPr lang="en-US" sz="3200"/>
              <a:t>__Viewer.java </a:t>
            </a:r>
            <a:r>
              <a:rPr lang="en-US"/>
              <a:t>  </a:t>
            </a:r>
          </a:p>
          <a:p>
            <a:pPr marL="285750" lvl="1" indent="-285750">
              <a:buFont typeface="Arial" panose="020B0604020202020204" pitchFamily="34" charset="0"/>
              <a:buChar char="•"/>
            </a:pPr>
            <a:r>
              <a:rPr lang="en-US"/>
              <a:t>creates a JFrame (window)</a:t>
            </a:r>
          </a:p>
          <a:p>
            <a:pPr marL="285750" lvl="1" indent="-285750">
              <a:buFont typeface="Arial" panose="020B0604020202020204" pitchFamily="34" charset="0"/>
              <a:buChar char="•"/>
            </a:pPr>
            <a:r>
              <a:rPr lang="en-US" i="1"/>
              <a:t>main</a:t>
            </a:r>
            <a:r>
              <a:rPr lang="en-US"/>
              <a:t> method located here, run this file</a:t>
            </a:r>
          </a:p>
          <a:p>
            <a:pPr marL="285750" lvl="1" indent="-285750">
              <a:buFont typeface="Arial" panose="020B0604020202020204" pitchFamily="34" charset="0"/>
              <a:buChar char="•"/>
            </a:pPr>
            <a:endParaRPr lang="en-US"/>
          </a:p>
          <a:p>
            <a:r>
              <a:rPr lang="en-US" sz="3200"/>
              <a:t>__Component.java</a:t>
            </a:r>
          </a:p>
          <a:p>
            <a:pPr marL="285750" lvl="1" indent="-285750">
              <a:buFont typeface="Arial" panose="020B0604020202020204" pitchFamily="34" charset="0"/>
              <a:buChar char="•"/>
            </a:pPr>
            <a:r>
              <a:rPr lang="en-US"/>
              <a:t>This extends </a:t>
            </a:r>
            <a:r>
              <a:rPr lang="en-US" err="1"/>
              <a:t>JComponent</a:t>
            </a:r>
            <a:r>
              <a:rPr lang="en-US"/>
              <a:t> (</a:t>
            </a:r>
            <a:r>
              <a:rPr lang="en-US" i="1" err="1"/>
              <a:t>isA</a:t>
            </a:r>
            <a:r>
              <a:rPr lang="en-US"/>
              <a:t> relationship)</a:t>
            </a:r>
          </a:p>
          <a:p>
            <a:pPr marL="285750" lvl="1" indent="-285750">
              <a:buFont typeface="Arial" panose="020B0604020202020204" pitchFamily="34" charset="0"/>
              <a:buChar char="•"/>
            </a:pPr>
            <a:r>
              <a:rPr lang="en-US"/>
              <a:t>Has a </a:t>
            </a:r>
            <a:r>
              <a:rPr lang="en-US" i="1" err="1"/>
              <a:t>paintComponent</a:t>
            </a:r>
            <a:r>
              <a:rPr lang="en-US" i="1"/>
              <a:t>(Graphics g)</a:t>
            </a:r>
            <a:r>
              <a:rPr lang="en-US"/>
              <a:t> method that determines what gets drawn on canvas</a:t>
            </a:r>
          </a:p>
          <a:p>
            <a:pPr marL="285750" lvl="1" indent="-285750">
              <a:buFont typeface="Arial" panose="020B0604020202020204" pitchFamily="34" charset="0"/>
              <a:buChar char="•"/>
            </a:pPr>
            <a:endParaRPr lang="en-US"/>
          </a:p>
          <a:p>
            <a:r>
              <a:rPr lang="en-US" sz="3200"/>
              <a:t>__.java </a:t>
            </a:r>
          </a:p>
          <a:p>
            <a:pPr marL="285750" lvl="1" indent="-285750">
              <a:buFont typeface="Arial" panose="020B0604020202020204" pitchFamily="34" charset="0"/>
              <a:buChar char="•"/>
            </a:pPr>
            <a:r>
              <a:rPr lang="en-US"/>
              <a:t>This is the class that represents something </a:t>
            </a:r>
          </a:p>
          <a:p>
            <a:pPr marL="285750" lvl="1" indent="-285750">
              <a:buFont typeface="Arial" panose="020B0604020202020204" pitchFamily="34" charset="0"/>
              <a:buChar char="•"/>
            </a:pPr>
            <a:r>
              <a:rPr lang="en-US"/>
              <a:t>Has a </a:t>
            </a:r>
            <a:r>
              <a:rPr lang="en-US" i="1" err="1"/>
              <a:t>drawOn</a:t>
            </a:r>
            <a:r>
              <a:rPr lang="en-US" i="1"/>
              <a:t>(Graphics2D g)</a:t>
            </a:r>
            <a:r>
              <a:rPr lang="en-US"/>
              <a:t> method to draw itself </a:t>
            </a:r>
          </a:p>
          <a:p>
            <a:pPr marL="285750" lvl="1" indent="-285750">
              <a:buFont typeface="Arial" panose="020B0604020202020204" pitchFamily="34" charset="0"/>
              <a:buChar char="•"/>
            </a:pPr>
            <a:r>
              <a:rPr lang="en-US"/>
              <a:t>Instances look different based on properties (instance </a:t>
            </a:r>
            <a:r>
              <a:rPr lang="en-US" err="1"/>
              <a:t>vars</a:t>
            </a:r>
            <a:r>
              <a:rPr lang="en-US"/>
              <a:t>)</a:t>
            </a:r>
          </a:p>
        </p:txBody>
      </p:sp>
      <p:pic>
        <p:nvPicPr>
          <p:cNvPr id="5" name="Graphic 4">
            <a:extLst>
              <a:ext uri="{FF2B5EF4-FFF2-40B4-BE49-F238E27FC236}">
                <a16:creationId xmlns:a16="http://schemas.microsoft.com/office/drawing/2014/main" id="{F1164C4D-39BD-A049-9E7B-851F0975E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4426" y="240444"/>
            <a:ext cx="4064000" cy="3479800"/>
          </a:xfrm>
          <a:prstGeom prst="rect">
            <a:avLst/>
          </a:prstGeom>
        </p:spPr>
      </p:pic>
      <p:pic>
        <p:nvPicPr>
          <p:cNvPr id="6" name="Picture 5">
            <a:extLst>
              <a:ext uri="{FF2B5EF4-FFF2-40B4-BE49-F238E27FC236}">
                <a16:creationId xmlns:a16="http://schemas.microsoft.com/office/drawing/2014/main" id="{562683B1-3A7B-EF49-A9CC-14A3D0E6D6E6}"/>
              </a:ext>
            </a:extLst>
          </p:cNvPr>
          <p:cNvPicPr>
            <a:picLocks noChangeAspect="1"/>
          </p:cNvPicPr>
          <p:nvPr/>
        </p:nvPicPr>
        <p:blipFill>
          <a:blip r:embed="rId4"/>
          <a:stretch>
            <a:fillRect/>
          </a:stretch>
        </p:blipFill>
        <p:spPr>
          <a:xfrm>
            <a:off x="6780943" y="4400271"/>
            <a:ext cx="2050693" cy="2169765"/>
          </a:xfrm>
          <a:prstGeom prst="rect">
            <a:avLst/>
          </a:prstGeom>
        </p:spPr>
      </p:pic>
    </p:spTree>
    <p:extLst>
      <p:ext uri="{BB962C8B-B14F-4D97-AF65-F5344CB8AC3E}">
        <p14:creationId xmlns:p14="http://schemas.microsoft.com/office/powerpoint/2010/main" val="22587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268291" y="585720"/>
            <a:ext cx="3806998" cy="791524"/>
          </a:xfrm>
          <a:prstGeom prst="rect">
            <a:avLst/>
          </a:prstGeom>
          <a:noFill/>
          <a:ln>
            <a:noFill/>
          </a:ln>
        </p:spPr>
        <p:txBody>
          <a:bodyPr/>
          <a:lstStyle/>
          <a:p>
            <a:pPr>
              <a:lnSpc>
                <a:spcPct val="100000"/>
              </a:lnSpc>
            </a:pPr>
            <a:r>
              <a:rPr lang="en-US" sz="4000" b="1" strike="noStrike" cap="all" spc="-1" dirty="0">
                <a:solidFill>
                  <a:srgbClr val="000000"/>
                </a:solidFill>
                <a:uFill>
                  <a:solidFill>
                    <a:srgbClr val="FFFFFF"/>
                  </a:solidFill>
                </a:uFill>
                <a:latin typeface="Calibri"/>
              </a:rPr>
              <a:t>Java Graphics</a:t>
            </a:r>
            <a:endParaRPr lang="en-US" sz="4400" b="0" strike="noStrike" spc="-1" dirty="0">
              <a:solidFill>
                <a:srgbClr val="000000"/>
              </a:solidFill>
              <a:uFill>
                <a:solidFill>
                  <a:srgbClr val="FFFFFF"/>
                </a:solidFill>
              </a:uFill>
              <a:latin typeface="Arial"/>
            </a:endParaRPr>
          </a:p>
        </p:txBody>
      </p:sp>
      <p:sp>
        <p:nvSpPr>
          <p:cNvPr id="128" name="TextShape 2"/>
          <p:cNvSpPr txBox="1"/>
          <p:nvPr/>
        </p:nvSpPr>
        <p:spPr>
          <a:xfrm>
            <a:off x="268291" y="1896534"/>
            <a:ext cx="3806998" cy="3589866"/>
          </a:xfrm>
          <a:prstGeom prst="rect">
            <a:avLst/>
          </a:prstGeom>
          <a:noFill/>
          <a:ln>
            <a:noFill/>
          </a:ln>
        </p:spPr>
        <p:txBody>
          <a:bodyPr anchor="b"/>
          <a:lstStyle/>
          <a:p>
            <a:pPr>
              <a:lnSpc>
                <a:spcPct val="100000"/>
              </a:lnSpc>
            </a:pPr>
            <a:r>
              <a:rPr lang="en-US" sz="2000" b="1" strike="noStrike" spc="-1" dirty="0">
                <a:solidFill>
                  <a:srgbClr val="8B8B8B"/>
                </a:solidFill>
                <a:uFill>
                  <a:solidFill>
                    <a:srgbClr val="FFFFFF"/>
                  </a:solidFill>
                </a:uFill>
                <a:latin typeface="Calibri"/>
              </a:rPr>
              <a:t>The default option in Eclipse as of recent is to IGNORE suggestions from the primary library we use (SWING). You need to enable the suggestions for importing and methods by UNCHECKING the box on the right: java.awt.*</a:t>
            </a:r>
          </a:p>
          <a:p>
            <a:pPr>
              <a:lnSpc>
                <a:spcPct val="100000"/>
              </a:lnSpc>
            </a:pPr>
            <a:endParaRPr lang="en-US" sz="2000" b="1" spc="-1" dirty="0">
              <a:solidFill>
                <a:srgbClr val="8B8B8B"/>
              </a:solidFill>
              <a:uFill>
                <a:solidFill>
                  <a:srgbClr val="FFFFFF"/>
                </a:solidFill>
              </a:uFill>
              <a:latin typeface="Calibri"/>
            </a:endParaRPr>
          </a:p>
          <a:p>
            <a:pPr>
              <a:lnSpc>
                <a:spcPct val="100000"/>
              </a:lnSpc>
            </a:pPr>
            <a:r>
              <a:rPr lang="en-US" sz="2000" b="1" spc="-1" dirty="0">
                <a:solidFill>
                  <a:srgbClr val="8B8B8B"/>
                </a:solidFill>
                <a:uFill>
                  <a:solidFill>
                    <a:srgbClr val="FFFFFF"/>
                  </a:solidFill>
                </a:uFill>
                <a:latin typeface="Calibri"/>
              </a:rPr>
              <a:t>To find this checkbox go to</a:t>
            </a:r>
          </a:p>
          <a:p>
            <a:pPr>
              <a:lnSpc>
                <a:spcPct val="100000"/>
              </a:lnSpc>
            </a:pPr>
            <a:r>
              <a:rPr lang="en-US" sz="2000" b="1" strike="noStrike" spc="-1" dirty="0">
                <a:solidFill>
                  <a:srgbClr val="8B8B8B"/>
                </a:solidFill>
                <a:uFill>
                  <a:solidFill>
                    <a:srgbClr val="FFFFFF"/>
                  </a:solidFill>
                </a:uFill>
                <a:latin typeface="Calibri"/>
              </a:rPr>
              <a:t>Java-&gt;Appearance-&gt;Type Filters</a:t>
            </a:r>
            <a:endParaRPr lang="en-US" sz="3200" b="0" strike="noStrike" spc="-1" dirty="0">
              <a:solidFill>
                <a:srgbClr val="000000"/>
              </a:solidFill>
              <a:uFill>
                <a:solidFill>
                  <a:srgbClr val="FFFFFF"/>
                </a:solidFill>
              </a:uFill>
              <a:latin typeface="Calibri"/>
            </a:endParaRPr>
          </a:p>
        </p:txBody>
      </p:sp>
      <p:pic>
        <p:nvPicPr>
          <p:cNvPr id="5" name="Picture 4">
            <a:extLst>
              <a:ext uri="{FF2B5EF4-FFF2-40B4-BE49-F238E27FC236}">
                <a16:creationId xmlns:a16="http://schemas.microsoft.com/office/drawing/2014/main" id="{AE55A25A-F6EB-1DE3-0757-D4766CCE0E12}"/>
              </a:ext>
            </a:extLst>
          </p:cNvPr>
          <p:cNvPicPr>
            <a:picLocks noChangeAspect="1"/>
          </p:cNvPicPr>
          <p:nvPr/>
        </p:nvPicPr>
        <p:blipFill>
          <a:blip r:embed="rId3"/>
          <a:stretch>
            <a:fillRect/>
          </a:stretch>
        </p:blipFill>
        <p:spPr>
          <a:xfrm>
            <a:off x="4154312" y="1896533"/>
            <a:ext cx="4842343" cy="4771445"/>
          </a:xfrm>
          <a:prstGeom prst="rect">
            <a:avLst/>
          </a:prstGeom>
        </p:spPr>
      </p:pic>
      <p:pic>
        <p:nvPicPr>
          <p:cNvPr id="3" name="Picture 2">
            <a:extLst>
              <a:ext uri="{FF2B5EF4-FFF2-40B4-BE49-F238E27FC236}">
                <a16:creationId xmlns:a16="http://schemas.microsoft.com/office/drawing/2014/main" id="{516C8CAF-FB42-CB34-678E-E8816998137B}"/>
              </a:ext>
            </a:extLst>
          </p:cNvPr>
          <p:cNvPicPr>
            <a:picLocks noChangeAspect="1"/>
          </p:cNvPicPr>
          <p:nvPr/>
        </p:nvPicPr>
        <p:blipFill>
          <a:blip r:embed="rId4"/>
          <a:stretch>
            <a:fillRect/>
          </a:stretch>
        </p:blipFill>
        <p:spPr>
          <a:xfrm>
            <a:off x="6005689" y="0"/>
            <a:ext cx="1580444" cy="1826108"/>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52F895D-7A3B-0774-C399-AC8CC2A670CE}"/>
                  </a:ext>
                </a:extLst>
              </p14:cNvPr>
              <p14:cNvContentPartPr/>
              <p14:nvPr/>
            </p14:nvContentPartPr>
            <p14:xfrm>
              <a:off x="5339729" y="134404"/>
              <a:ext cx="692640" cy="215640"/>
            </p14:xfrm>
          </p:contentPart>
        </mc:Choice>
        <mc:Fallback xmlns="">
          <p:pic>
            <p:nvPicPr>
              <p:cNvPr id="4" name="Ink 3">
                <a:extLst>
                  <a:ext uri="{FF2B5EF4-FFF2-40B4-BE49-F238E27FC236}">
                    <a16:creationId xmlns:a16="http://schemas.microsoft.com/office/drawing/2014/main" id="{852F895D-7A3B-0774-C399-AC8CC2A670CE}"/>
                  </a:ext>
                </a:extLst>
              </p:cNvPr>
              <p:cNvPicPr/>
              <p:nvPr/>
            </p:nvPicPr>
            <p:blipFill>
              <a:blip r:embed="rId6"/>
              <a:stretch>
                <a:fillRect/>
              </a:stretch>
            </p:blipFill>
            <p:spPr>
              <a:xfrm>
                <a:off x="5330729" y="125404"/>
                <a:ext cx="7102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34BDEFC-5B72-F95F-8C57-A5C1A5D5C04B}"/>
                  </a:ext>
                </a:extLst>
              </p14:cNvPr>
              <p14:cNvContentPartPr/>
              <p14:nvPr/>
            </p14:nvContentPartPr>
            <p14:xfrm>
              <a:off x="5418569" y="473884"/>
              <a:ext cx="903960" cy="1189440"/>
            </p14:xfrm>
          </p:contentPart>
        </mc:Choice>
        <mc:Fallback xmlns="">
          <p:pic>
            <p:nvPicPr>
              <p:cNvPr id="6" name="Ink 5">
                <a:extLst>
                  <a:ext uri="{FF2B5EF4-FFF2-40B4-BE49-F238E27FC236}">
                    <a16:creationId xmlns:a16="http://schemas.microsoft.com/office/drawing/2014/main" id="{734BDEFC-5B72-F95F-8C57-A5C1A5D5C04B}"/>
                  </a:ext>
                </a:extLst>
              </p:cNvPr>
              <p:cNvPicPr/>
              <p:nvPr/>
            </p:nvPicPr>
            <p:blipFill>
              <a:blip r:embed="rId8"/>
              <a:stretch>
                <a:fillRect/>
              </a:stretch>
            </p:blipFill>
            <p:spPr>
              <a:xfrm>
                <a:off x="5409569" y="465244"/>
                <a:ext cx="921600" cy="1207080"/>
              </a:xfrm>
              <a:prstGeom prst="rect">
                <a:avLst/>
              </a:prstGeom>
            </p:spPr>
          </p:pic>
        </mc:Fallback>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Simplest Java Graphics Program</a:t>
            </a:r>
            <a:endParaRPr lang="en-US" sz="4400" b="0" strike="noStrike" spc="-1">
              <a:solidFill>
                <a:srgbClr val="000000"/>
              </a:solidFill>
              <a:uFill>
                <a:solidFill>
                  <a:srgbClr val="FFFFFF"/>
                </a:solidFill>
              </a:uFill>
              <a:latin typeface="Arial"/>
            </a:endParaRPr>
          </a:p>
        </p:txBody>
      </p:sp>
      <p:sp>
        <p:nvSpPr>
          <p:cNvPr id="130" name="CustomShape 2"/>
          <p:cNvSpPr/>
          <p:nvPr/>
        </p:nvSpPr>
        <p:spPr>
          <a:xfrm>
            <a:off x="457200" y="1417680"/>
            <a:ext cx="8457840" cy="528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EB641B"/>
                </a:solidFill>
                <a:uFill>
                  <a:solidFill>
                    <a:srgbClr val="FFFFFF"/>
                  </a:solidFill>
                </a:uFill>
                <a:latin typeface="Consolas"/>
              </a:rPr>
              <a:t>import</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javax.swing.JFrame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4F81BD"/>
                </a:solidFill>
                <a:uFill>
                  <a:solidFill>
                    <a:srgbClr val="FFFFFF"/>
                  </a:solidFill>
                </a:uFill>
                <a:latin typeface="Consolas"/>
              </a:rPr>
              <a:t>/**</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From </a:t>
            </a:r>
            <a:r>
              <a:rPr lang="en-US" sz="1800" b="0" strike="noStrike" spc="-1" dirty="0" err="1">
                <a:solidFill>
                  <a:srgbClr val="4F81BD"/>
                </a:solidFill>
                <a:uFill>
                  <a:solidFill>
                    <a:srgbClr val="FFFFFF"/>
                  </a:solidFill>
                </a:uFill>
                <a:latin typeface="Consolas"/>
              </a:rPr>
              <a:t>Ch</a:t>
            </a:r>
            <a:r>
              <a:rPr lang="en-US" sz="1800" b="0" strike="noStrike" spc="-1" dirty="0">
                <a:solidFill>
                  <a:srgbClr val="4F81BD"/>
                </a:solidFill>
                <a:uFill>
                  <a:solidFill>
                    <a:srgbClr val="FFFFFF"/>
                  </a:solidFill>
                </a:uFill>
                <a:latin typeface="Consolas"/>
              </a:rPr>
              <a:t> 2, Big Java.</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@author Cay </a:t>
            </a:r>
            <a:r>
              <a:rPr lang="en-US" sz="1800" b="0" strike="noStrike" spc="-1" dirty="0" err="1">
                <a:solidFill>
                  <a:srgbClr val="4F81BD"/>
                </a:solidFill>
                <a:uFill>
                  <a:solidFill>
                    <a:srgbClr val="FFFFFF"/>
                  </a:solidFill>
                </a:uFill>
                <a:latin typeface="Consolas"/>
              </a:rPr>
              <a:t>Horstmann</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EB641B"/>
                </a:solidFill>
                <a:uFill>
                  <a:solidFill>
                    <a:srgbClr val="FFFFFF"/>
                  </a:solidFill>
                </a:uFill>
                <a:latin typeface="Consolas"/>
              </a:rPr>
              <a:t>public class</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EmptyFrameViewer</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Draws a frame.</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t>
            </a:r>
            <a:r>
              <a:rPr lang="en-US" sz="1800" b="0" strike="noStrike" spc="-1" dirty="0" err="1">
                <a:solidFill>
                  <a:srgbClr val="4F81BD"/>
                </a:solidFill>
                <a:uFill>
                  <a:solidFill>
                    <a:srgbClr val="FFFFFF"/>
                  </a:solidFill>
                </a:uFill>
                <a:latin typeface="Consolas"/>
              </a:rPr>
              <a:t>param</a:t>
            </a:r>
            <a:r>
              <a:rPr lang="en-US" sz="1800" b="0" strike="noStrike" spc="-1" dirty="0">
                <a:solidFill>
                  <a:srgbClr val="4F81BD"/>
                </a:solidFill>
                <a:uFill>
                  <a:solidFill>
                    <a:srgbClr val="FFFFFF"/>
                  </a:solidFill>
                </a:uFill>
                <a:latin typeface="Consolas"/>
              </a:rPr>
              <a:t> </a:t>
            </a:r>
            <a:r>
              <a:rPr lang="en-US" sz="1800" b="0" strike="noStrike" spc="-1" dirty="0" err="1">
                <a:solidFill>
                  <a:srgbClr val="4F81BD"/>
                </a:solidFill>
                <a:uFill>
                  <a:solidFill>
                    <a:srgbClr val="FFFFFF"/>
                  </a:solidFill>
                </a:uFill>
                <a:latin typeface="Consolas"/>
              </a:rPr>
              <a:t>args</a:t>
            </a:r>
            <a:r>
              <a:rPr lang="en-US" sz="1800" b="0" strike="noStrike" spc="-1" dirty="0">
                <a:solidFill>
                  <a:srgbClr val="4F81BD"/>
                </a:solidFill>
                <a:uFill>
                  <a:solidFill>
                    <a:srgbClr val="FFFFFF"/>
                  </a:solidFill>
                </a:uFill>
                <a:latin typeface="Consolas"/>
              </a:rPr>
              <a:t> ignored</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a:solidFill>
                  <a:srgbClr val="EB641B"/>
                </a:solidFill>
                <a:uFill>
                  <a:solidFill>
                    <a:srgbClr val="FFFFFF"/>
                  </a:solidFill>
                </a:uFill>
                <a:latin typeface="Consolas"/>
              </a:rPr>
              <a:t>public static void</a:t>
            </a:r>
            <a:r>
              <a:rPr lang="en-US" sz="1800" b="0" strike="noStrike" spc="-1" dirty="0">
                <a:solidFill>
                  <a:srgbClr val="000000"/>
                </a:solidFill>
                <a:uFill>
                  <a:solidFill>
                    <a:srgbClr val="FFFFFF"/>
                  </a:solidFill>
                </a:uFill>
                <a:latin typeface="Consolas"/>
              </a:rPr>
              <a:t> main(String[] </a:t>
            </a:r>
            <a:r>
              <a:rPr lang="en-US" sz="1800" b="0" strike="noStrike" spc="-1" dirty="0" err="1">
                <a:solidFill>
                  <a:srgbClr val="000000"/>
                </a:solidFill>
                <a:uFill>
                  <a:solidFill>
                    <a:srgbClr val="FFFFFF"/>
                  </a:solidFill>
                </a:uFill>
                <a:latin typeface="Consolas"/>
              </a:rPr>
              <a:t>args</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	</a:t>
            </a: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 frame = </a:t>
            </a:r>
            <a:r>
              <a:rPr lang="en-US" sz="1800" b="0" strike="noStrike" spc="-1" dirty="0">
                <a:solidFill>
                  <a:srgbClr val="EB641B"/>
                </a:solidFill>
                <a:uFill>
                  <a:solidFill>
                    <a:srgbClr val="FFFFFF"/>
                  </a:solidFill>
                </a:uFill>
                <a:latin typeface="Consolas"/>
              </a:rPr>
              <a:t>new</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frame.setSize</a:t>
            </a:r>
            <a:r>
              <a:rPr lang="en-US" sz="1800" b="0" strike="noStrike" spc="-1" dirty="0">
                <a:solidFill>
                  <a:srgbClr val="000000"/>
                </a:solidFill>
                <a:uFill>
                  <a:solidFill>
                    <a:srgbClr val="FFFFFF"/>
                  </a:solidFill>
                </a:uFill>
                <a:latin typeface="Consolas"/>
              </a:rPr>
              <a:t>(300,400);</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frame.setTitle</a:t>
            </a:r>
            <a:r>
              <a:rPr lang="en-US" sz="1800" b="0" strike="noStrike" spc="-1" dirty="0">
                <a:solidFill>
                  <a:srgbClr val="000000"/>
                </a:solidFill>
                <a:uFill>
                  <a:solidFill>
                    <a:srgbClr val="FFFFFF"/>
                  </a:solidFill>
                </a:uFill>
                <a:latin typeface="Consolas"/>
              </a:rPr>
              <a:t>("An Empty Frame");</a:t>
            </a:r>
          </a:p>
          <a:p>
            <a:pPr>
              <a:lnSpc>
                <a:spcPct val="100000"/>
              </a:lnSpc>
            </a:pP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frame.setDefaultCloseOperation</a:t>
            </a:r>
            <a:r>
              <a:rPr lang="en-US" sz="1800" b="0" strike="noStrike" spc="-1" dirty="0">
                <a:solidFill>
                  <a:srgbClr val="000000"/>
                </a:solidFill>
                <a:uFill>
                  <a:solidFill>
                    <a:srgbClr val="FFFFFF"/>
                  </a:solidFill>
                </a:uFill>
                <a:latin typeface="Consolas"/>
              </a:rPr>
              <a:t>(</a:t>
            </a:r>
            <a:r>
              <a:rPr lang="en-US" sz="1800" b="0" strike="noStrike" spc="-1" dirty="0" err="1">
                <a:solidFill>
                  <a:srgbClr val="000000"/>
                </a:solidFill>
                <a:uFill>
                  <a:solidFill>
                    <a:srgbClr val="FFFFFF"/>
                  </a:solidFill>
                </a:uFill>
                <a:latin typeface="Consolas"/>
              </a:rPr>
              <a:t>JFrame.EXIT_ON_CLOSE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frame.setVisible</a:t>
            </a:r>
            <a:r>
              <a:rPr lang="en-US" sz="1800" b="0" strike="noStrike" spc="-1" dirty="0">
                <a:solidFill>
                  <a:srgbClr val="000000"/>
                </a:solidFill>
                <a:uFill>
                  <a:solidFill>
                    <a:srgbClr val="FFFFFF"/>
                  </a:solidFill>
                </a:uFill>
                <a:latin typeface="Consolas"/>
              </a:rPr>
              <a:t>(</a:t>
            </a:r>
            <a:r>
              <a:rPr lang="en-US" sz="1800" b="0" strike="noStrike" spc="-1" dirty="0">
                <a:solidFill>
                  <a:srgbClr val="EB641B"/>
                </a:solidFill>
                <a:uFill>
                  <a:solidFill>
                    <a:srgbClr val="FFFFFF"/>
                  </a:solidFill>
                </a:uFill>
                <a:latin typeface="Consolas"/>
              </a:rPr>
              <a:t>true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a:t>
            </a:r>
          </a:p>
          <a:p>
            <a:pPr>
              <a:lnSpc>
                <a:spcPct val="100000"/>
              </a:lnSpc>
            </a:pPr>
            <a:endParaRPr lang="en-US" sz="1800" b="0" strike="noStrike" spc="-1" dirty="0">
              <a:solidFill>
                <a:srgbClr val="000000"/>
              </a:solidFill>
              <a:uFill>
                <a:solidFill>
                  <a:srgbClr val="FFFFFF"/>
                </a:solidFill>
              </a:uFill>
              <a:latin typeface="Consolas"/>
            </a:endParaRPr>
          </a:p>
        </p:txBody>
      </p:sp>
      <p:sp>
        <p:nvSpPr>
          <p:cNvPr id="131" name="CustomShape 3"/>
          <p:cNvSpPr/>
          <p:nvPr/>
        </p:nvSpPr>
        <p:spPr>
          <a:xfrm>
            <a:off x="5886360" y="1411200"/>
            <a:ext cx="3028680" cy="821880"/>
          </a:xfrm>
          <a:prstGeom prst="rect">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lstStyle/>
          <a:p>
            <a:pPr algn="ctr">
              <a:lnSpc>
                <a:spcPct val="100000"/>
              </a:lnSpc>
            </a:pPr>
            <a:r>
              <a:rPr lang="en-US" sz="2400" b="0" strike="noStrike" spc="-1">
                <a:solidFill>
                  <a:srgbClr val="FFFFFF"/>
                </a:solidFill>
                <a:uFill>
                  <a:solidFill>
                    <a:srgbClr val="FFFFFF"/>
                  </a:solidFill>
                </a:uFill>
                <a:latin typeface="Calibri"/>
              </a:rPr>
              <a:t>This code is already in your project for today</a:t>
            </a:r>
            <a:endParaRPr lang="en-US" sz="1800" b="0" strike="noStrike" spc="-1">
              <a:solidFill>
                <a:srgbClr val="000000"/>
              </a:solidFill>
              <a:uFill>
                <a:solidFill>
                  <a:srgbClr val="FFFFFF"/>
                </a:solidFill>
              </a:uFill>
              <a:latin typeface="Arial"/>
            </a:endParaRPr>
          </a:p>
        </p:txBody>
      </p:sp>
      <p:sp>
        <p:nvSpPr>
          <p:cNvPr id="132" name="CustomShape 4"/>
          <p:cNvSpPr/>
          <p:nvPr/>
        </p:nvSpPr>
        <p:spPr>
          <a:xfrm>
            <a:off x="6515280" y="2971800"/>
            <a:ext cx="2400120" cy="856800"/>
          </a:xfrm>
          <a:prstGeom prst="borderCallout1">
            <a:avLst>
              <a:gd name="adj1" fmla="val 18750"/>
              <a:gd name="adj2" fmla="val -8333"/>
              <a:gd name="adj3" fmla="val 191311"/>
              <a:gd name="adj4" fmla="val -64055"/>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Creates a graphics frame object</a:t>
            </a:r>
            <a:endParaRPr lang="en-US" sz="1800" b="0" strike="noStrike" spc="-1">
              <a:solidFill>
                <a:srgbClr val="000000"/>
              </a:solidFill>
              <a:uFill>
                <a:solidFill>
                  <a:srgbClr val="FFFFFF"/>
                </a:solidFill>
              </a:uFill>
              <a:latin typeface="Arial"/>
            </a:endParaRPr>
          </a:p>
        </p:txBody>
      </p:sp>
      <p:sp>
        <p:nvSpPr>
          <p:cNvPr id="133" name="CustomShape 5"/>
          <p:cNvSpPr/>
          <p:nvPr/>
        </p:nvSpPr>
        <p:spPr>
          <a:xfrm>
            <a:off x="6896160" y="4176720"/>
            <a:ext cx="2018880" cy="466200"/>
          </a:xfrm>
          <a:prstGeom prst="borderCallout1">
            <a:avLst>
              <a:gd name="adj1" fmla="val 18750"/>
              <a:gd name="adj2" fmla="val -8333"/>
              <a:gd name="adj3" fmla="val 186323"/>
              <a:gd name="adj4" fmla="val -130278"/>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Configures it</a:t>
            </a:r>
            <a:endParaRPr lang="en-US" sz="1800" b="0" strike="noStrike" spc="-1">
              <a:solidFill>
                <a:srgbClr val="000000"/>
              </a:solidFill>
              <a:uFill>
                <a:solidFill>
                  <a:srgbClr val="FFFFFF"/>
                </a:solidFill>
              </a:uFill>
              <a:latin typeface="Arial"/>
            </a:endParaRPr>
          </a:p>
        </p:txBody>
      </p:sp>
      <p:sp>
        <p:nvSpPr>
          <p:cNvPr id="134" name="CustomShape 6"/>
          <p:cNvSpPr/>
          <p:nvPr/>
        </p:nvSpPr>
        <p:spPr>
          <a:xfrm>
            <a:off x="6114960" y="5772240"/>
            <a:ext cx="2800080" cy="999720"/>
          </a:xfrm>
          <a:prstGeom prst="borderCallout1">
            <a:avLst>
              <a:gd name="adj1" fmla="val 18750"/>
              <a:gd name="adj2" fmla="val -8333"/>
              <a:gd name="adj3" fmla="val -17365"/>
              <a:gd name="adj4" fmla="val -28966"/>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Tells Java to exit program when user closes the frame</a:t>
            </a:r>
            <a:endParaRPr lang="en-US" sz="1800" b="0" strike="noStrike" spc="-1">
              <a:solidFill>
                <a:srgbClr val="000000"/>
              </a:solidFill>
              <a:uFill>
                <a:solidFill>
                  <a:srgbClr val="FFFFFF"/>
                </a:solidFill>
              </a:uFill>
              <a:latin typeface="Arial"/>
            </a:endParaRPr>
          </a:p>
        </p:txBody>
      </p:sp>
      <p:sp>
        <p:nvSpPr>
          <p:cNvPr id="135" name="CustomShape 7"/>
          <p:cNvSpPr/>
          <p:nvPr/>
        </p:nvSpPr>
        <p:spPr>
          <a:xfrm>
            <a:off x="3200400" y="6114960"/>
            <a:ext cx="2400120" cy="466200"/>
          </a:xfrm>
          <a:prstGeom prst="borderCallout1">
            <a:avLst>
              <a:gd name="adj1" fmla="val 18750"/>
              <a:gd name="adj2" fmla="val -8333"/>
              <a:gd name="adj3" fmla="val -57772"/>
              <a:gd name="adj4" fmla="val -2232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Display the frame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722160" y="4941015"/>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Live Coding</a:t>
            </a:r>
            <a:endParaRPr lang="en-US" sz="4400" b="0" strike="noStrike" spc="-1">
              <a:solidFill>
                <a:srgbClr val="000000"/>
              </a:solidFill>
              <a:uFill>
                <a:solidFill>
                  <a:srgbClr val="FFFFFF"/>
                </a:solidFill>
              </a:uFill>
              <a:latin typeface="Arial"/>
            </a:endParaRPr>
          </a:p>
        </p:txBody>
      </p:sp>
      <p:sp>
        <p:nvSpPr>
          <p:cNvPr id="137" name="TextShape 2"/>
          <p:cNvSpPr txBox="1"/>
          <p:nvPr/>
        </p:nvSpPr>
        <p:spPr>
          <a:xfrm>
            <a:off x="722160" y="3440895"/>
            <a:ext cx="7772040" cy="1499760"/>
          </a:xfrm>
          <a:prstGeom prst="rect">
            <a:avLst/>
          </a:prstGeom>
          <a:noFill/>
          <a:ln>
            <a:noFill/>
          </a:ln>
        </p:spPr>
        <p:txBody>
          <a:bodyPr anchor="b"/>
          <a:lstStyle/>
          <a:p>
            <a:pPr>
              <a:lnSpc>
                <a:spcPct val="100000"/>
              </a:lnSpc>
            </a:pPr>
            <a:r>
              <a:rPr lang="en-US" sz="2000" b="1" strike="noStrike" spc="-1" err="1">
                <a:solidFill>
                  <a:srgbClr val="8B8B8B"/>
                </a:solidFill>
                <a:uFill>
                  <a:solidFill>
                    <a:srgbClr val="FFFFFF"/>
                  </a:solidFill>
                </a:uFill>
                <a:latin typeface="Calibri"/>
              </a:rPr>
              <a:t>MyViewer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MyComponent</a:t>
            </a:r>
            <a:r>
              <a:rPr lang="en-US" sz="2000" b="1" strike="noStrike" spc="-1">
                <a:solidFill>
                  <a:srgbClr val="8B8B8B"/>
                </a:solidFill>
                <a:uFill>
                  <a:solidFill>
                    <a:srgbClr val="FFFFFF"/>
                  </a:solidFill>
                </a:uFill>
                <a:latin typeface="Calibri"/>
              </a:rPr>
              <a:t> </a:t>
            </a:r>
            <a:r>
              <a:rPr lang="en-US" sz="2000" b="0" strike="noStrike" spc="-1">
                <a:solidFill>
                  <a:srgbClr val="8B8B8B"/>
                </a:solidFill>
                <a:uFill>
                  <a:solidFill>
                    <a:srgbClr val="FFFFFF"/>
                  </a:solidFill>
                </a:uFill>
                <a:latin typeface="Calibri"/>
              </a:rPr>
              <a:t>(Based on </a:t>
            </a:r>
            <a:r>
              <a:rPr lang="en-US" sz="2000" b="1" strike="noStrike" spc="-1" err="1">
                <a:solidFill>
                  <a:srgbClr val="8B8B8B"/>
                </a:solidFill>
                <a:uFill>
                  <a:solidFill>
                    <a:srgbClr val="FFFFFF"/>
                  </a:solidFill>
                </a:uFill>
                <a:latin typeface="Calibri"/>
              </a:rPr>
              <a:t>RectangleViewer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RectangleComponent</a:t>
            </a:r>
            <a:r>
              <a:rPr lang="en-US" sz="2000" b="0" strike="noStrike" spc="-1">
                <a:solidFill>
                  <a:srgbClr val="8B8B8B"/>
                </a:solidFill>
                <a:uFill>
                  <a:solidFill>
                    <a:srgbClr val="FFFFFF"/>
                  </a:solidFill>
                </a:uFill>
                <a:latin typeface="Calibri"/>
              </a:rPr>
              <a:t> from Big Java)</a:t>
            </a:r>
            <a:endParaRPr lang="en-US" sz="3200" b="0" strike="noStrike" spc="-1">
              <a:solidFill>
                <a:srgbClr val="000000"/>
              </a:solidFill>
              <a:uFill>
                <a:solidFill>
                  <a:srgbClr val="FFFFFF"/>
                </a:solidFill>
              </a:uFill>
              <a:latin typeface="Calibri"/>
            </a:endParaRPr>
          </a:p>
        </p:txBody>
      </p:sp>
      <p:pic>
        <p:nvPicPr>
          <p:cNvPr id="5" name="Graphic 4">
            <a:extLst>
              <a:ext uri="{FF2B5EF4-FFF2-40B4-BE49-F238E27FC236}">
                <a16:creationId xmlns:a16="http://schemas.microsoft.com/office/drawing/2014/main" id="{69151F54-55BD-6A42-B120-26E207204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6765" y="189905"/>
            <a:ext cx="5755097" cy="40008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Other Shapes</a:t>
            </a:r>
            <a:endParaRPr lang="en-US" sz="4400" b="0" strike="noStrike" spc="-1">
              <a:solidFill>
                <a:srgbClr val="000000"/>
              </a:solidFill>
              <a:uFill>
                <a:solidFill>
                  <a:srgbClr val="FFFFFF"/>
                </a:solidFill>
              </a:uFill>
              <a:latin typeface="Arial"/>
            </a:endParaRPr>
          </a:p>
        </p:txBody>
      </p:sp>
      <p:sp>
        <p:nvSpPr>
          <p:cNvPr id="139" name="TextShape 2"/>
          <p:cNvSpPr txBox="1"/>
          <p:nvPr/>
        </p:nvSpPr>
        <p:spPr>
          <a:xfrm>
            <a:off x="228600" y="1481040"/>
            <a:ext cx="8762760" cy="4525560"/>
          </a:xfrm>
          <a:prstGeom prst="rect">
            <a:avLst/>
          </a:prstGeom>
          <a:noFill/>
          <a:ln>
            <a:noFill/>
          </a:ln>
        </p:spPr>
        <p:txBody>
          <a:bodyPr/>
          <a:lstStyle/>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Ellipse2D.Double(double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h)</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Line2D.Double(double x1, double y1,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x2, double y2)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Point2D.Double(double x, double y)</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Line2D.Double(Point2D p1, Point2D p2)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Arc2D.Double(double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a:t>
            </a:r>
            <a:r>
              <a:rPr lang="en-US" sz="2000" b="0" strike="noStrike" spc="-1" err="1">
                <a:uFill>
                  <a:solidFill>
                    <a:srgbClr val="FFFFFF"/>
                  </a:solidFill>
                </a:uFill>
                <a:latin typeface="Courier New" panose="02070309020205020404" pitchFamily="49" charset="0"/>
                <a:cs typeface="Courier New" panose="02070309020205020404" pitchFamily="49" charset="0"/>
              </a:rPr>
              <a:t>h,double</a:t>
            </a:r>
            <a:r>
              <a:rPr lang="en-US" sz="2000" b="0" strike="noStrike" spc="-1">
                <a:uFill>
                  <a:solidFill>
                    <a:srgbClr val="FFFFFF"/>
                  </a:solidFill>
                </a:uFill>
                <a:latin typeface="Courier New" panose="02070309020205020404" pitchFamily="49" charset="0"/>
                <a:cs typeface="Courier New" panose="02070309020205020404" pitchFamily="49" charset="0"/>
              </a:rPr>
              <a:t> start,</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extent, int type)</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Polygon(</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x,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y,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a:t>
            </a:r>
            <a:r>
              <a:rPr lang="en-US" sz="2000" b="0" strike="noStrike" spc="-1" err="1">
                <a:uFill>
                  <a:solidFill>
                    <a:srgbClr val="FFFFFF"/>
                  </a:solidFill>
                </a:uFill>
                <a:latin typeface="Courier New" panose="02070309020205020404" pitchFamily="49" charset="0"/>
                <a:cs typeface="Courier New" panose="02070309020205020404" pitchFamily="49" charset="0"/>
              </a:rPr>
              <a:t>nPoints</a:t>
            </a:r>
            <a:r>
              <a:rPr lang="en-US" sz="2000" b="0" strike="noStrike" spc="-1">
                <a:uFill>
                  <a:solidFill>
                    <a:srgbClr val="FFFFFF"/>
                  </a:solidFill>
                </a:uFill>
                <a:latin typeface="Courier New" panose="02070309020205020404" pitchFamily="49" charset="0"/>
                <a:cs typeface="Courier New" panose="02070309020205020404" pitchFamily="49" charset="0"/>
              </a:rPr>
              <a:t>); </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Try some of these!</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Add an ellipse and both kinds of lines to </a:t>
            </a:r>
            <a:r>
              <a:rPr lang="en-US" sz="2800" b="0" strike="noStrike" spc="-1" err="1">
                <a:solidFill>
                  <a:srgbClr val="EB641B"/>
                </a:solidFill>
                <a:uFill>
                  <a:solidFill>
                    <a:srgbClr val="FFFFFF"/>
                  </a:solidFill>
                </a:uFill>
                <a:latin typeface="Calibri"/>
              </a:rPr>
              <a:t>MyComponent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shape at different positions?</a:t>
            </a:r>
          </a:p>
        </p:txBody>
      </p:sp>
      <p:sp>
        <p:nvSpPr>
          <p:cNvPr id="4" name="Rectangle 3"/>
          <p:cNvSpPr/>
          <p:nvPr/>
        </p:nvSpPr>
        <p:spPr>
          <a:xfrm>
            <a:off x="722160" y="19070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2160" y="28976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2160" y="38882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08180" y="1925045"/>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1560" y="2897639"/>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39948" y="3870233"/>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08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rotated shape?</a:t>
            </a:r>
          </a:p>
        </p:txBody>
      </p:sp>
      <p:sp>
        <p:nvSpPr>
          <p:cNvPr id="4" name="Rectangle 3"/>
          <p:cNvSpPr/>
          <p:nvPr/>
        </p:nvSpPr>
        <p:spPr>
          <a:xfrm rot="1395179">
            <a:off x="627019" y="353568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4249399">
            <a:off x="3365768" y="319732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6143399">
            <a:off x="5778139" y="3191004"/>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67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000" b="0" strike="noStrike" spc="-1">
                <a:solidFill>
                  <a:srgbClr val="000000"/>
                </a:solidFill>
                <a:uFill>
                  <a:solidFill>
                    <a:srgbClr val="FFFFFF"/>
                  </a:solidFill>
                </a:uFill>
                <a:latin typeface="Calibri"/>
              </a:rPr>
              <a:t>Using translate &amp; rotate successfully</a:t>
            </a:r>
            <a:endParaRPr lang="en-US" sz="4000" b="0" strike="noStrike" spc="-1">
              <a:solidFill>
                <a:srgbClr val="000000"/>
              </a:solidFill>
              <a:uFill>
                <a:solidFill>
                  <a:srgbClr val="FFFFFF"/>
                </a:solidFill>
              </a:uFill>
              <a:latin typeface="Arial"/>
            </a:endParaRPr>
          </a:p>
        </p:txBody>
      </p:sp>
      <p:sp>
        <p:nvSpPr>
          <p:cNvPr id="141" name="TextShape 2"/>
          <p:cNvSpPr txBox="1"/>
          <p:nvPr/>
        </p:nvSpPr>
        <p:spPr>
          <a:xfrm>
            <a:off x="426378" y="1291976"/>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Translate and rotate to adjust the “state” of the frame</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It is usually easier to </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adjust the frame's location and rotation</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then draw the object at (0,0) </a:t>
            </a:r>
          </a:p>
          <a:p>
            <a:pPr marL="514710" indent="-514350">
              <a:lnSpc>
                <a:spcPct val="100000"/>
              </a:lnSpc>
              <a:buClr>
                <a:srgbClr val="000000"/>
              </a:buClr>
              <a:buFont typeface="+mj-lt"/>
              <a:buAutoNum type="arabicPeriod"/>
            </a:pPr>
            <a:r>
              <a:rPr lang="en-US" sz="2400" spc="-1">
                <a:solidFill>
                  <a:srgbClr val="000000"/>
                </a:solidFill>
                <a:uFill>
                  <a:solidFill>
                    <a:srgbClr val="FFFFFF"/>
                  </a:solidFill>
                </a:uFill>
                <a:latin typeface="Calibri"/>
              </a:rPr>
              <a:t>then move the frame back to its original location and rotation</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Make (0,0) your center of rotation</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can change the point of origin using translate() so you can rotate different portions of the 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Translate</a:t>
            </a:r>
            <a:endParaRPr lang="en-US" sz="4400" b="0" strike="noStrike" spc="-1">
              <a:solidFill>
                <a:srgbClr val="000000"/>
              </a:solidFill>
              <a:uFill>
                <a:solidFill>
                  <a:srgbClr val="FFFFFF"/>
                </a:solidFill>
              </a:uFill>
              <a:latin typeface="Arial"/>
            </a:endParaRPr>
          </a:p>
        </p:txBody>
      </p:sp>
      <p:sp>
        <p:nvSpPr>
          <p:cNvPr id="143" name="CustomShape 2"/>
          <p:cNvSpPr/>
          <p:nvPr/>
        </p:nvSpPr>
        <p:spPr>
          <a:xfrm>
            <a:off x="5487480" y="1143000"/>
            <a:ext cx="345600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Originally, origin of 0,0 </a:t>
            </a:r>
          </a:p>
          <a:p>
            <a:pPr>
              <a:lnSpc>
                <a:spcPct val="100000"/>
              </a:lnSpc>
            </a:pPr>
            <a:r>
              <a:rPr lang="en-US" sz="1800" b="0" strike="noStrike" spc="-1">
                <a:solidFill>
                  <a:srgbClr val="000000"/>
                </a:solidFill>
                <a:uFill>
                  <a:solidFill>
                    <a:srgbClr val="FFFFFF"/>
                  </a:solidFill>
                </a:uFill>
                <a:latin typeface="Arial"/>
              </a:rPr>
              <a:t>at top left of screen (with (50,50)</a:t>
            </a:r>
          </a:p>
          <a:p>
            <a:pPr>
              <a:lnSpc>
                <a:spcPct val="100000"/>
              </a:lnSpc>
            </a:pPr>
            <a:r>
              <a:rPr lang="en-US" sz="1800" b="0" strike="noStrike" spc="-1">
                <a:solidFill>
                  <a:srgbClr val="000000"/>
                </a:solidFill>
                <a:uFill>
                  <a:solidFill>
                    <a:srgbClr val="FFFFFF"/>
                  </a:solidFill>
                </a:uFill>
                <a:latin typeface="Arial"/>
              </a:rPr>
              <a:t>marked below)</a:t>
            </a:r>
          </a:p>
        </p:txBody>
      </p:sp>
      <p:sp>
        <p:nvSpPr>
          <p:cNvPr id="144" name="CustomShape 3"/>
          <p:cNvSpPr/>
          <p:nvPr/>
        </p:nvSpPr>
        <p:spPr>
          <a:xfrm>
            <a:off x="5494680" y="2264400"/>
            <a:ext cx="3492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called g2.translate(50, 50), </a:t>
            </a:r>
          </a:p>
          <a:p>
            <a:pPr>
              <a:lnSpc>
                <a:spcPct val="100000"/>
              </a:lnSpc>
            </a:pPr>
            <a:r>
              <a:rPr lang="en-US" sz="1800" b="0" strike="noStrike" spc="-1">
                <a:solidFill>
                  <a:srgbClr val="000000"/>
                </a:solidFill>
                <a:uFill>
                  <a:solidFill>
                    <a:srgbClr val="FFFFFF"/>
                  </a:solidFill>
                </a:uFill>
                <a:latin typeface="Arial"/>
              </a:rPr>
              <a:t>here‘s what would happen:</a:t>
            </a:r>
          </a:p>
        </p:txBody>
      </p:sp>
      <p:sp>
        <p:nvSpPr>
          <p:cNvPr id="145" name="Line 4"/>
          <p:cNvSpPr/>
          <p:nvPr/>
        </p:nvSpPr>
        <p:spPr>
          <a:xfrm>
            <a:off x="669960" y="113184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6" name="Line 5"/>
          <p:cNvSpPr/>
          <p:nvPr/>
        </p:nvSpPr>
        <p:spPr>
          <a:xfrm>
            <a:off x="212760" y="1741680"/>
            <a:ext cx="49532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7" name="CustomShape 6"/>
          <p:cNvSpPr/>
          <p:nvPr/>
        </p:nvSpPr>
        <p:spPr>
          <a:xfrm>
            <a:off x="719640" y="183096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49" name="CustomShape 8"/>
          <p:cNvSpPr/>
          <p:nvPr/>
        </p:nvSpPr>
        <p:spPr>
          <a:xfrm>
            <a:off x="2142360" y="3574440"/>
            <a:ext cx="903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1" name="CustomShape 10"/>
          <p:cNvSpPr/>
          <p:nvPr/>
        </p:nvSpPr>
        <p:spPr>
          <a:xfrm>
            <a:off x="2669331" y="303372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52" name="Line 11"/>
          <p:cNvSpPr/>
          <p:nvPr/>
        </p:nvSpPr>
        <p:spPr>
          <a:xfrm>
            <a:off x="2626920" y="104436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3" name="Line 12"/>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4" name="CustomShape 13"/>
          <p:cNvSpPr/>
          <p:nvPr/>
        </p:nvSpPr>
        <p:spPr>
          <a:xfrm>
            <a:off x="665280" y="2121386"/>
            <a:ext cx="105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6" name="CustomShape 15"/>
          <p:cNvSpPr/>
          <p:nvPr/>
        </p:nvSpPr>
        <p:spPr>
          <a:xfrm>
            <a:off x="575280" y="163953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57" name="CustomShape 16"/>
          <p:cNvSpPr/>
          <p:nvPr/>
        </p:nvSpPr>
        <p:spPr>
          <a:xfrm>
            <a:off x="5487120" y="3062880"/>
            <a:ext cx="3795840" cy="146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Always want to make sure we</a:t>
            </a:r>
          </a:p>
          <a:p>
            <a:pPr>
              <a:lnSpc>
                <a:spcPct val="100000"/>
              </a:lnSpc>
            </a:pPr>
            <a:r>
              <a:rPr lang="en-US" sz="1800" b="0" strike="noStrike" spc="-1">
                <a:solidFill>
                  <a:srgbClr val="000000"/>
                </a:solidFill>
                <a:uFill>
                  <a:solidFill>
                    <a:srgbClr val="FFFFFF"/>
                  </a:solidFill>
                </a:uFill>
                <a:latin typeface="Arial"/>
              </a:rPr>
              <a:t>reset the pen, so when we’re done, </a:t>
            </a:r>
          </a:p>
          <a:p>
            <a:pPr>
              <a:lnSpc>
                <a:spcPct val="100000"/>
              </a:lnSpc>
            </a:pPr>
            <a:r>
              <a:rPr lang="en-US" sz="1800" b="0" strike="noStrike" spc="-1">
                <a:solidFill>
                  <a:srgbClr val="000000"/>
                </a:solidFill>
                <a:uFill>
                  <a:solidFill>
                    <a:srgbClr val="FFFFFF"/>
                  </a:solidFill>
                </a:uFill>
                <a:latin typeface="Arial"/>
              </a:rPr>
              <a:t>we need to translate back to where </a:t>
            </a:r>
          </a:p>
          <a:p>
            <a:pPr>
              <a:lnSpc>
                <a:spcPct val="100000"/>
              </a:lnSpc>
            </a:pPr>
            <a:r>
              <a:rPr lang="en-US" sz="1800" b="0" strike="noStrike" spc="-1">
                <a:solidFill>
                  <a:srgbClr val="000000"/>
                </a:solidFill>
                <a:uFill>
                  <a:solidFill>
                    <a:srgbClr val="FFFFFF"/>
                  </a:solidFill>
                </a:uFill>
                <a:latin typeface="Arial"/>
              </a:rPr>
              <a:t>we started, in this case:</a:t>
            </a:r>
          </a:p>
          <a:p>
            <a:pPr>
              <a:lnSpc>
                <a:spcPct val="100000"/>
              </a:lnSpc>
            </a:pPr>
            <a:r>
              <a:rPr lang="en-US" sz="1800" b="0" strike="noStrike" spc="-1">
                <a:solidFill>
                  <a:srgbClr val="000000"/>
                </a:solidFill>
                <a:uFill>
                  <a:solidFill>
                    <a:srgbClr val="FFFFFF"/>
                  </a:solidFill>
                </a:uFill>
                <a:latin typeface="Arial"/>
              </a:rPr>
              <a:t>g2.translate(-50,-50)</a:t>
            </a:r>
          </a:p>
        </p:txBody>
      </p:sp>
      <p:sp>
        <p:nvSpPr>
          <p:cNvPr id="19" name="CustomShape 14"/>
          <p:cNvSpPr/>
          <p:nvPr/>
        </p:nvSpPr>
        <p:spPr>
          <a:xfrm>
            <a:off x="2531880" y="332766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 name="TextBox 1"/>
          <p:cNvSpPr txBox="1"/>
          <p:nvPr/>
        </p:nvSpPr>
        <p:spPr>
          <a:xfrm>
            <a:off x="483008" y="1480430"/>
            <a:ext cx="319183" cy="523220"/>
          </a:xfrm>
          <a:prstGeom prst="rect">
            <a:avLst/>
          </a:prstGeom>
          <a:noFill/>
        </p:spPr>
        <p:txBody>
          <a:bodyPr wrap="square" rtlCol="0">
            <a:spAutoFit/>
          </a:bodyPr>
          <a:lstStyle/>
          <a:p>
            <a:r>
              <a:rPr lang="en-US" sz="2800" dirty="0">
                <a:solidFill>
                  <a:srgbClr val="FF0000"/>
                </a:solidFill>
              </a:rPr>
              <a:t>X</a:t>
            </a:r>
          </a:p>
        </p:txBody>
      </p:sp>
      <p:sp>
        <p:nvSpPr>
          <p:cNvPr id="21" name="TextBox 20"/>
          <p:cNvSpPr txBox="1"/>
          <p:nvPr/>
        </p:nvSpPr>
        <p:spPr>
          <a:xfrm>
            <a:off x="2434568" y="3161090"/>
            <a:ext cx="319183" cy="523220"/>
          </a:xfrm>
          <a:prstGeom prst="rect">
            <a:avLst/>
          </a:prstGeom>
          <a:noFill/>
        </p:spPr>
        <p:txBody>
          <a:bodyPr wrap="square" rtlCol="0">
            <a:spAutoFit/>
          </a:bodyPr>
          <a:lstStyle/>
          <a:p>
            <a:r>
              <a:rPr lang="en-US" sz="2800" dirty="0">
                <a:solidFill>
                  <a:srgbClr val="FF0000"/>
                </a:solidFill>
              </a:rPr>
              <a:t>X</a:t>
            </a:r>
          </a:p>
        </p:txBody>
      </p:sp>
      <p:sp>
        <p:nvSpPr>
          <p:cNvPr id="23" name="CustomShape 9"/>
          <p:cNvSpPr/>
          <p:nvPr/>
        </p:nvSpPr>
        <p:spPr>
          <a:xfrm>
            <a:off x="470709" y="1535400"/>
            <a:ext cx="413280" cy="413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 name="TextBox 26"/>
          <p:cNvSpPr txBox="1"/>
          <p:nvPr/>
        </p:nvSpPr>
        <p:spPr>
          <a:xfrm>
            <a:off x="808800" y="1757569"/>
            <a:ext cx="319183" cy="523220"/>
          </a:xfrm>
          <a:prstGeom prst="rect">
            <a:avLst/>
          </a:prstGeom>
          <a:noFill/>
        </p:spPr>
        <p:txBody>
          <a:bodyPr wrap="square" rtlCol="0">
            <a:spAutoFit/>
          </a:bodyPr>
          <a:lstStyle/>
          <a:p>
            <a:r>
              <a:rPr lang="en-US" sz="2800" dirty="0">
                <a:solidFill>
                  <a:srgbClr val="FF0000"/>
                </a:solidFill>
              </a:rPr>
              <a:t>X</a:t>
            </a:r>
          </a:p>
        </p:txBody>
      </p:sp>
      <p:sp>
        <p:nvSpPr>
          <p:cNvPr id="28" name="TextBox 27"/>
          <p:cNvSpPr txBox="1"/>
          <p:nvPr/>
        </p:nvSpPr>
        <p:spPr>
          <a:xfrm>
            <a:off x="2273042" y="3495743"/>
            <a:ext cx="797084" cy="523220"/>
          </a:xfrm>
          <a:prstGeom prst="rect">
            <a:avLst/>
          </a:prstGeom>
          <a:noFill/>
        </p:spPr>
        <p:txBody>
          <a:bodyPr wrap="square" rtlCol="0">
            <a:spAutoFit/>
          </a:bodyPr>
          <a:lstStyle/>
          <a:p>
            <a:r>
              <a:rPr lang="en-US" sz="2800" dirty="0">
                <a:solidFill>
                  <a:srgbClr val="FF0000"/>
                </a:solidFill>
              </a:rPr>
              <a:t>XX</a:t>
            </a:r>
          </a:p>
        </p:txBody>
      </p:sp>
      <p:sp>
        <p:nvSpPr>
          <p:cNvPr id="29" name="TextBox 28"/>
          <p:cNvSpPr txBox="1"/>
          <p:nvPr/>
        </p:nvSpPr>
        <p:spPr>
          <a:xfrm>
            <a:off x="850530" y="2030699"/>
            <a:ext cx="797084" cy="523220"/>
          </a:xfrm>
          <a:prstGeom prst="rect">
            <a:avLst/>
          </a:prstGeom>
          <a:noFill/>
        </p:spPr>
        <p:txBody>
          <a:bodyPr wrap="square" rtlCol="0">
            <a:spAutoFit/>
          </a:bodyPr>
          <a:lstStyle/>
          <a:p>
            <a:r>
              <a:rPr lang="en-US" sz="2800" dirty="0">
                <a:solidFill>
                  <a:srgbClr val="FF0000"/>
                </a:solidFill>
              </a:rPr>
              <a:t>XX</a:t>
            </a:r>
          </a:p>
        </p:txBody>
      </p:sp>
      <p:sp>
        <p:nvSpPr>
          <p:cNvPr id="30" name="CustomShape 10"/>
          <p:cNvSpPr/>
          <p:nvPr/>
        </p:nvSpPr>
        <p:spPr>
          <a:xfrm>
            <a:off x="817876" y="2491964"/>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32" name="TextBox 31"/>
          <p:cNvSpPr txBox="1"/>
          <p:nvPr/>
        </p:nvSpPr>
        <p:spPr>
          <a:xfrm>
            <a:off x="2663150" y="2971377"/>
            <a:ext cx="797084" cy="523220"/>
          </a:xfrm>
          <a:prstGeom prst="rect">
            <a:avLst/>
          </a:prstGeom>
          <a:noFill/>
        </p:spPr>
        <p:txBody>
          <a:bodyPr wrap="square" rtlCol="0">
            <a:spAutoFit/>
          </a:bodyPr>
          <a:lstStyle/>
          <a:p>
            <a:r>
              <a:rPr lang="en-US" sz="2800" dirty="0">
                <a:solidFill>
                  <a:srgbClr val="FF0000"/>
                </a:solidFill>
              </a:rPr>
              <a:t>XX</a:t>
            </a:r>
          </a:p>
        </p:txBody>
      </p:sp>
    </p:spTree>
    <p:extLst>
      <p:ext uri="{BB962C8B-B14F-4D97-AF65-F5344CB8AC3E}">
        <p14:creationId xmlns:p14="http://schemas.microsoft.com/office/powerpoint/2010/main" val="22872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9" grpId="0"/>
      <p:bldP spid="151" grpId="0"/>
      <p:bldP spid="154" grpId="0"/>
      <p:bldP spid="2" grpId="0"/>
      <p:bldP spid="21" grpId="0"/>
      <p:bldP spid="27" grpId="0"/>
      <p:bldP spid="28" grpId="0"/>
      <p:bldP spid="29" grpId="0"/>
      <p:bldP spid="30"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14353</TotalTime>
  <Words>1631</Words>
  <Application>Microsoft Office PowerPoint</Application>
  <PresentationFormat>On-screen Show (4:3)</PresentationFormat>
  <Paragraphs>221</Paragraphs>
  <Slides>18</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Courier New</vt:lpstr>
      <vt:lpstr>StarSymbol</vt:lpstr>
      <vt:lpstr>Symbol</vt:lpstr>
      <vt:lpstr>Times New Roman</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Crosshairs Technique</vt:lpstr>
      <vt:lpstr>PowerPoint Presentation</vt:lpstr>
      <vt:lpstr>Graphics Debugging &amp; Process</vt:lpstr>
      <vt:lpstr>Graphics Technique for Elimination of Undoing</vt:lpstr>
      <vt:lpstr>PowerPoint Presentation</vt:lpstr>
      <vt:lpstr>General Design of Java Swing Graphics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Curtis Clifton</dc:creator>
  <dc:description/>
  <cp:lastModifiedBy>Yoder, Jason</cp:lastModifiedBy>
  <cp:revision>274</cp:revision>
  <cp:lastPrinted>2016-09-13T15:44:44Z</cp:lastPrinted>
  <dcterms:created xsi:type="dcterms:W3CDTF">2007-11-19T15:20:41Z</dcterms:created>
  <dcterms:modified xsi:type="dcterms:W3CDTF">2024-02-26T13:22:34Z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TemplateID">
    <vt:lpwstr>TC101671231033</vt:lpwstr>
  </property>
</Properties>
</file>