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4" r:id="rId2"/>
    <p:sldId id="298" r:id="rId3"/>
    <p:sldId id="299" r:id="rId4"/>
    <p:sldId id="345" r:id="rId5"/>
    <p:sldId id="300" r:id="rId6"/>
    <p:sldId id="301" r:id="rId7"/>
    <p:sldId id="302" r:id="rId8"/>
    <p:sldId id="303" r:id="rId9"/>
    <p:sldId id="304" r:id="rId10"/>
    <p:sldId id="305" r:id="rId11"/>
    <p:sldId id="307" r:id="rId12"/>
    <p:sldId id="309" r:id="rId13"/>
    <p:sldId id="349" r:id="rId14"/>
    <p:sldId id="350" r:id="rId15"/>
    <p:sldId id="351" r:id="rId16"/>
    <p:sldId id="352" r:id="rId17"/>
    <p:sldId id="353" r:id="rId18"/>
    <p:sldId id="354" r:id="rId19"/>
    <p:sldId id="330" r:id="rId20"/>
    <p:sldId id="332" r:id="rId21"/>
    <p:sldId id="333" r:id="rId22"/>
    <p:sldId id="311" r:id="rId23"/>
    <p:sldId id="312" r:id="rId24"/>
    <p:sldId id="310" r:id="rId25"/>
    <p:sldId id="313" r:id="rId26"/>
    <p:sldId id="314" r:id="rId27"/>
    <p:sldId id="320" r:id="rId28"/>
    <p:sldId id="322" r:id="rId29"/>
    <p:sldId id="344" r:id="rId30"/>
    <p:sldId id="323" r:id="rId31"/>
    <p:sldId id="324" r:id="rId32"/>
    <p:sldId id="315" r:id="rId33"/>
    <p:sldId id="285" r:id="rId34"/>
    <p:sldId id="267" r:id="rId35"/>
    <p:sldId id="269" r:id="rId36"/>
    <p:sldId id="271" r:id="rId37"/>
    <p:sldId id="270" r:id="rId38"/>
    <p:sldId id="272" r:id="rId39"/>
    <p:sldId id="282" r:id="rId40"/>
    <p:sldId id="273" r:id="rId41"/>
    <p:sldId id="274" r:id="rId42"/>
    <p:sldId id="357" r:id="rId43"/>
    <p:sldId id="361" r:id="rId44"/>
    <p:sldId id="356" r:id="rId45"/>
    <p:sldId id="360" r:id="rId46"/>
    <p:sldId id="358" r:id="rId47"/>
    <p:sldId id="359" r:id="rId48"/>
    <p:sldId id="275" r:id="rId49"/>
    <p:sldId id="297" r:id="rId50"/>
    <p:sldId id="276" r:id="rId51"/>
    <p:sldId id="278" r:id="rId52"/>
    <p:sldId id="279" r:id="rId53"/>
    <p:sldId id="293" r:id="rId54"/>
    <p:sldId id="35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7" autoAdjust="0"/>
    <p:restoredTop sz="95332" autoAdjust="0"/>
  </p:normalViewPr>
  <p:slideViewPr>
    <p:cSldViewPr>
      <p:cViewPr varScale="1">
        <p:scale>
          <a:sx n="106" d="100"/>
          <a:sy n="106" d="100"/>
        </p:scale>
        <p:origin x="13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23</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25</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26</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27</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r>
              <a:rPr lang="en-US" baseline="0" dirty="0"/>
              <a:t>FIX HANDOUT</a:t>
            </a:r>
          </a:p>
          <a:p>
            <a:endParaRPr lang="en-US" baseline="0" dirty="0"/>
          </a:p>
          <a:p>
            <a:r>
              <a:rPr lang="en-US" baseline="0" dirty="0"/>
              <a:t>TELL DON’T ASK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37</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39</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41</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cohesion low</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42</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cohesion </a:t>
            </a:r>
            <a:r>
              <a:rPr lang="en-US" dirty="0"/>
              <a:t>still 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43</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 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45</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46</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47</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a:t>
            </a:r>
            <a:r>
              <a:rPr lang="en-US" dirty="0" err="1"/>
              <a:t>prev</a:t>
            </a:r>
            <a:endParaRPr lang="en-US" dirty="0"/>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50</a:t>
            </a:fld>
            <a:endParaRPr lang="en-US">
              <a:latin typeface="Calibri" pitchFamily="34" charset="0"/>
            </a:endParaRPr>
          </a:p>
        </p:txBody>
      </p:sp>
    </p:spTree>
    <p:extLst>
      <p:ext uri="{BB962C8B-B14F-4D97-AF65-F5344CB8AC3E}">
        <p14:creationId xmlns:p14="http://schemas.microsoft.com/office/powerpoint/2010/main" val="303673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dirty="0" err="1"/>
              <a:t>this.temp</a:t>
            </a:r>
            <a:r>
              <a:rPr lang="en-US" dirty="0"/>
              <a:t> = temp; line is animated</a:t>
            </a:r>
          </a:p>
          <a:p>
            <a:pPr>
              <a:buFontTx/>
              <a:buChar char="-"/>
            </a:pPr>
            <a:r>
              <a:rPr lang="en-US" dirty="0"/>
              <a:t>The scope of </a:t>
            </a:r>
            <a:r>
              <a:rPr lang="en-US" dirty="0" err="1"/>
              <a:t>this.temp</a:t>
            </a:r>
            <a:r>
              <a:rPr lang="en-US" dirty="0"/>
              <a:t>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52</a:t>
            </a:fld>
            <a:endParaRPr lang="en-US">
              <a:latin typeface="Calibri" pitchFamily="34" charset="0"/>
            </a:endParaRPr>
          </a:p>
        </p:txBody>
      </p:sp>
    </p:spTree>
    <p:extLst>
      <p:ext uri="{BB962C8B-B14F-4D97-AF65-F5344CB8AC3E}">
        <p14:creationId xmlns:p14="http://schemas.microsoft.com/office/powerpoint/2010/main" val="615341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F40EB9-23B9-4493-982B-C964CDB367DE}" type="slidenum">
              <a:rPr lang="en-US" smtClean="0"/>
              <a:pPr/>
              <a:t>53</a:t>
            </a:fld>
            <a:endParaRPr lang="en-US"/>
          </a:p>
        </p:txBody>
      </p:sp>
    </p:spTree>
    <p:extLst>
      <p:ext uri="{BB962C8B-B14F-4D97-AF65-F5344CB8AC3E}">
        <p14:creationId xmlns:p14="http://schemas.microsoft.com/office/powerpoint/2010/main" val="1510813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54</a:t>
            </a:fld>
            <a:endParaRPr lang="en-US"/>
          </a:p>
        </p:txBody>
      </p:sp>
    </p:spTree>
    <p:extLst>
      <p:ext uri="{BB962C8B-B14F-4D97-AF65-F5344CB8AC3E}">
        <p14:creationId xmlns:p14="http://schemas.microsoft.com/office/powerpoint/2010/main" val="281749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187978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387157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62500" lnSpcReduction="20000"/>
          </a:bodyPr>
          <a:lstStyle/>
          <a:p>
            <a:pPr marR="0" eaLnBrk="1" hangingPunct="1">
              <a:lnSpc>
                <a:spcPct val="90000"/>
              </a:lnSpc>
            </a:pPr>
            <a:endParaRPr lang="en-US" sz="6000" dirty="0"/>
          </a:p>
          <a:p>
            <a:pPr marR="0" eaLnBrk="1" hangingPunct="1">
              <a:lnSpc>
                <a:spcPct val="90000"/>
              </a:lnSpc>
            </a:pPr>
            <a:r>
              <a:rPr lang="en-US" sz="6000" dirty="0"/>
              <a:t>Coupling and Cohesion</a:t>
            </a:r>
          </a:p>
          <a:p>
            <a:pPr>
              <a:lnSpc>
                <a:spcPct val="90000"/>
              </a:lnSpc>
            </a:pPr>
            <a:r>
              <a:rPr lang="en-US" sz="6000" dirty="0"/>
              <a:t>Scoping</a:t>
            </a:r>
            <a:br>
              <a:rPr lang="en-US" sz="2500" dirty="0"/>
            </a:br>
            <a:endParaRPr lang="en-US" sz="2500" dirty="0"/>
          </a:p>
        </p:txBody>
      </p:sp>
      <p:sp>
        <p:nvSpPr>
          <p:cNvPr id="3" name="TextBox 2"/>
          <p:cNvSpPr txBox="1"/>
          <p:nvPr/>
        </p:nvSpPr>
        <p:spPr>
          <a:xfrm>
            <a:off x="1219200" y="4267200"/>
            <a:ext cx="7010400" cy="523220"/>
          </a:xfrm>
          <a:prstGeom prst="rect">
            <a:avLst/>
          </a:prstGeom>
          <a:noFill/>
        </p:spPr>
        <p:txBody>
          <a:bodyPr wrap="square" rtlCol="0">
            <a:spAutoFit/>
          </a:bodyPr>
          <a:lstStyle/>
          <a:p>
            <a:r>
              <a:rPr lang="en-US" sz="2800" dirty="0">
                <a:solidFill>
                  <a:srgbClr val="FF0000"/>
                </a:solidFill>
              </a:rPr>
              <a:t>Please turn in your assignment in the back</a:t>
            </a:r>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28600" y="2895600"/>
            <a:ext cx="8305800" cy="2677656"/>
          </a:xfrm>
          <a:prstGeom prst="rect">
            <a:avLst/>
          </a:prstGeom>
          <a:noFill/>
        </p:spPr>
        <p:txBody>
          <a:bodyPr wrap="square" rtlCol="0">
            <a:spAutoFit/>
          </a:bodyPr>
          <a:lstStyle/>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5" name="Rectangle 4"/>
          <p:cNvSpPr/>
          <p:nvPr/>
        </p:nvSpPr>
        <p:spPr>
          <a:xfrm>
            <a:off x="304800" y="1445388"/>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6" name="TextBox 5"/>
          <p:cNvSpPr txBox="1"/>
          <p:nvPr/>
        </p:nvSpPr>
        <p:spPr>
          <a:xfrm>
            <a:off x="228600" y="2895600"/>
            <a:ext cx="8305800" cy="1200329"/>
          </a:xfrm>
          <a:prstGeom prst="rect">
            <a:avLst/>
          </a:prstGeom>
          <a:noFill/>
        </p:spPr>
        <p:txBody>
          <a:bodyPr wrap="square" rtlCol="0">
            <a:spAutoFit/>
          </a:bodyPr>
          <a:lstStyle/>
          <a:p>
            <a:r>
              <a:rPr lang="en-US" sz="2400" b="1" dirty="0"/>
              <a:t>Asking</a:t>
            </a:r>
            <a:r>
              <a:rPr lang="en-US" sz="2400" dirty="0"/>
              <a:t> is especially bad when you return some internal class that the caller would otherwise not know exists.  Why does the caller want the framework?  Maybe that should be a tell?</a:t>
            </a:r>
          </a:p>
        </p:txBody>
      </p:sp>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sp>
        <p:nvSpPr>
          <p:cNvPr id="4" name="Left Arrow 3"/>
          <p:cNvSpPr/>
          <p:nvPr/>
        </p:nvSpPr>
        <p:spPr>
          <a:xfrm>
            <a:off x="7162800" y="1588909"/>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314568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a class to do something and be responsible for its own state and responsibilities</a:t>
            </a:r>
          </a:p>
          <a:p>
            <a:r>
              <a:rPr lang="en-US" dirty="0"/>
              <a:t>If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r>
              <a:rPr lang="en-US" dirty="0"/>
              <a:t>It makes the Student object more </a:t>
            </a:r>
            <a:r>
              <a:rPr lang="en-US" dirty="0" err="1"/>
              <a:t>featureful</a:t>
            </a:r>
            <a:r>
              <a:rPr lang="en-US" dirty="0"/>
              <a:t>, and puts the code in an expected place</a:t>
            </a:r>
          </a:p>
          <a:p>
            <a:r>
              <a:rPr lang="en-US" dirty="0"/>
              <a:t> 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Employee Salary Problem</a:t>
            </a:r>
            <a:endParaRPr lang="en-US" dirty="0"/>
          </a:p>
        </p:txBody>
      </p:sp>
      <p:sp>
        <p:nvSpPr>
          <p:cNvPr id="3" name="Content Placeholder 2"/>
          <p:cNvSpPr>
            <a:spLocks noGrp="1"/>
          </p:cNvSpPr>
          <p:nvPr>
            <p:ph idx="1"/>
          </p:nvPr>
        </p:nvSpPr>
        <p:spPr>
          <a:xfrm>
            <a:off x="457200" y="1219200"/>
            <a:ext cx="8229600" cy="2209800"/>
          </a:xfrm>
        </p:spPr>
        <p:txBody>
          <a:bodyPr>
            <a:normAutofit/>
          </a:bodyPr>
          <a:lstStyle/>
          <a:p>
            <a:pPr marL="0" indent="0">
              <a:buNone/>
            </a:pP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4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Design Problems</a:t>
            </a:r>
          </a:p>
        </p:txBody>
      </p:sp>
      <p:sp>
        <p:nvSpPr>
          <p:cNvPr id="3" name="Content Placeholder 2"/>
          <p:cNvSpPr>
            <a:spLocks noGrp="1"/>
          </p:cNvSpPr>
          <p:nvPr>
            <p:ph idx="1"/>
          </p:nvPr>
        </p:nvSpPr>
        <p:spPr/>
        <p:txBody>
          <a:bodyPr/>
          <a:lstStyle/>
          <a:p>
            <a:r>
              <a:rPr lang="en-US" dirty="0"/>
              <a:t>Turn in your homework before we go over solution</a:t>
            </a:r>
          </a:p>
        </p:txBody>
      </p:sp>
    </p:spTree>
    <p:extLst>
      <p:ext uri="{BB962C8B-B14F-4D97-AF65-F5344CB8AC3E}">
        <p14:creationId xmlns:p14="http://schemas.microsoft.com/office/powerpoint/2010/main" val="301267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salary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spTree>
    <p:extLst>
      <p:ext uri="{BB962C8B-B14F-4D97-AF65-F5344CB8AC3E}">
        <p14:creationId xmlns:p14="http://schemas.microsoft.com/office/powerpoint/2010/main" val="109852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78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4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a:t>Solar System Problem</a:t>
            </a:r>
          </a:p>
        </p:txBody>
      </p:sp>
      <p:sp>
        <p:nvSpPr>
          <p:cNvPr id="3" name="Content Placeholder 2"/>
          <p:cNvSpPr>
            <a:spLocks noGrp="1"/>
          </p:cNvSpPr>
          <p:nvPr>
            <p:ph idx="1"/>
          </p:nvPr>
        </p:nvSpPr>
        <p:spPr>
          <a:xfrm>
            <a:off x="457200" y="685800"/>
            <a:ext cx="8229600" cy="2667000"/>
          </a:xfrm>
        </p:spPr>
        <p:txBody>
          <a:bodyPr>
            <a:normAutofit/>
          </a:bodyPr>
          <a:lstStyle/>
          <a:p>
            <a:pPr marL="0" indent="0">
              <a:buNone/>
            </a:pPr>
            <a:r>
              <a:rPr lang="en-US" sz="2400" dirty="0"/>
              <a:t>A java program draws a minute by 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3387247"/>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lnSpcReduction="20000"/>
          </a:bodyPr>
          <a:lstStyle/>
          <a:p>
            <a:r>
              <a:rPr lang="en-US" dirty="0"/>
              <a:t>What is wrong here?</a:t>
            </a:r>
          </a:p>
          <a:p>
            <a:pPr marL="0" indent="0">
              <a:buNone/>
            </a:pPr>
            <a:r>
              <a:rPr lang="en-US" dirty="0"/>
              <a:t>4b. </a:t>
            </a:r>
            <a:r>
              <a:rPr lang="en-US" dirty="0" err="1"/>
              <a:t>methodChain</a:t>
            </a:r>
            <a:r>
              <a:rPr lang="en-US" dirty="0"/>
              <a:t> to update moon (</a:t>
            </a:r>
            <a:r>
              <a:rPr lang="en-US" dirty="0" err="1"/>
              <a:t>ss.getPlanets</a:t>
            </a:r>
            <a:r>
              <a:rPr lang="en-US" dirty="0"/>
              <a:t>().get(0).</a:t>
            </a:r>
            <a:r>
              <a:rPr lang="en-US" dirty="0" err="1"/>
              <a:t>getMoons</a:t>
            </a:r>
            <a:r>
              <a:rPr lang="en-US" dirty="0"/>
              <a:t>().get(0).</a:t>
            </a:r>
            <a:r>
              <a:rPr lang="en-US" dirty="0" err="1"/>
              <a:t>setColor</a:t>
            </a:r>
            <a:r>
              <a:rPr lang="en-US" dirty="0"/>
              <a:t>(color)</a:t>
            </a:r>
          </a:p>
          <a:p>
            <a:pPr marL="0" indent="0">
              <a:buNone/>
            </a:pPr>
            <a:r>
              <a:rPr lang="en-US" dirty="0"/>
              <a:t>2c. planet and moon color are duplicated</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84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marL="0" indent="0">
              <a:buNone/>
            </a:pPr>
            <a:endParaRPr lang="en-US" dirty="0"/>
          </a:p>
        </p:txBody>
      </p:sp>
    </p:spTree>
    <p:extLst>
      <p:ext uri="{BB962C8B-B14F-4D97-AF65-F5344CB8AC3E}">
        <p14:creationId xmlns:p14="http://schemas.microsoft.com/office/powerpoint/2010/main" val="410372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normAutofit fontScale="92500" lnSpcReduction="1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coupling and cohesion</a:t>
            </a:r>
          </a:p>
          <a:p>
            <a:pPr marL="0" indent="0">
              <a:buNone/>
            </a:pPr>
            <a:endParaRPr lang="en-US" dirty="0"/>
          </a:p>
        </p:txBody>
      </p:sp>
    </p:spTree>
    <p:extLst>
      <p:ext uri="{BB962C8B-B14F-4D97-AF65-F5344CB8AC3E}">
        <p14:creationId xmlns:p14="http://schemas.microsoft.com/office/powerpoint/2010/main" val="3706068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a:t>
            </a:r>
          </a:p>
        </p:txBody>
      </p:sp>
      <p:sp>
        <p:nvSpPr>
          <p:cNvPr id="3" name="Content Placeholder 2"/>
          <p:cNvSpPr>
            <a:spLocks noGrp="1"/>
          </p:cNvSpPr>
          <p:nvPr>
            <p:ph idx="1"/>
          </p:nvPr>
        </p:nvSpPr>
        <p:spPr/>
        <p:txBody>
          <a:bodyPr/>
          <a:lstStyle/>
          <a:p>
            <a:r>
              <a:rPr lang="en-US" dirty="0"/>
              <a:t>Learn 3 essential object oriented design terms:</a:t>
            </a:r>
          </a:p>
          <a:p>
            <a:pPr lvl="1"/>
            <a:r>
              <a:rPr lang="en-US" dirty="0"/>
              <a:t>Encapsulation  (done- yesterday)</a:t>
            </a:r>
          </a:p>
          <a:p>
            <a:pPr lvl="1"/>
            <a:r>
              <a:rPr lang="en-US" dirty="0"/>
              <a:t>Coupling</a:t>
            </a:r>
          </a:p>
          <a:p>
            <a:pPr lvl="1"/>
            <a:r>
              <a:rPr lang="en-US" dirty="0"/>
              <a:t>Cohesion</a:t>
            </a:r>
          </a:p>
          <a:p>
            <a:r>
              <a:rPr lang="en-US" dirty="0"/>
              <a:t>Scope (if we have time)</a:t>
            </a:r>
          </a:p>
        </p:txBody>
      </p:sp>
    </p:spTree>
    <p:extLst>
      <p:ext uri="{BB962C8B-B14F-4D97-AF65-F5344CB8AC3E}">
        <p14:creationId xmlns:p14="http://schemas.microsoft.com/office/powerpoint/2010/main" val="475844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p:txBody>
          <a:bodyPr>
            <a:normAutofit lnSpcReduction="10000"/>
          </a:bodyPr>
          <a:lstStyle/>
          <a:p>
            <a:r>
              <a:rPr lang="en-US" dirty="0"/>
              <a:t>Two terms you need to memorize</a:t>
            </a:r>
          </a:p>
          <a:p>
            <a:r>
              <a:rPr lang="en-US" dirty="0"/>
              <a:t>Good designs have </a:t>
            </a:r>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r>
              <a:rPr lang="en-US" dirty="0"/>
              <a:t>and </a:t>
            </a:r>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a:t>
            </a:r>
          </a:p>
          <a:p>
            <a:r>
              <a:rPr lang="en-US" dirty="0">
                <a:solidFill>
                  <a:srgbClr val="FF0000"/>
                </a:solidFill>
              </a:rPr>
              <a:t>High coupling </a:t>
            </a:r>
            <a:r>
              <a:rPr lang="en-US" dirty="0"/>
              <a:t>means you have many classes that depend too much on each other</a:t>
            </a:r>
          </a:p>
        </p:txBody>
      </p:sp>
    </p:spTree>
    <p:extLst>
      <p:ext uri="{BB962C8B-B14F-4D97-AF65-F5344CB8AC3E}">
        <p14:creationId xmlns:p14="http://schemas.microsoft.com/office/powerpoint/2010/main" val="906694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 sign of low coupling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solidFill>
                  <a:srgbClr val="FF0000"/>
                </a:solidFill>
              </a:rPr>
              <a:t>Minimize dependencies</a:t>
            </a:r>
            <a:r>
              <a:rPr lang="en-US" sz="2400" dirty="0">
                <a:solidFill>
                  <a:srgbClr val="FF0000"/>
                </a:solidFill>
              </a:rPr>
              <a:t> between objects when it does not disrupt usability or </a:t>
            </a:r>
            <a:r>
              <a:rPr lang="en-US" sz="2400" dirty="0" err="1">
                <a:solidFill>
                  <a:srgbClr val="FF0000"/>
                </a:solidFill>
              </a:rPr>
              <a:t>extendability</a:t>
            </a:r>
            <a:endParaRPr lang="en-US" sz="2400" dirty="0">
              <a:solidFill>
                <a:srgbClr val="FF0000"/>
              </a:solidFill>
            </a:endParaRPr>
          </a:p>
          <a:p>
            <a:pPr lvl="1" fontAlgn="base"/>
            <a:r>
              <a:rPr lang="en-US" dirty="0">
                <a:solidFill>
                  <a:srgbClr val="FF0000"/>
                </a:solidFill>
              </a:rPr>
              <a:t>Tell don't ask</a:t>
            </a:r>
          </a:p>
          <a:p>
            <a:pPr lvl="1" fontAlgn="base"/>
            <a:r>
              <a:rPr lang="en-US" dirty="0">
                <a:solidFill>
                  <a:srgbClr val="FF0000"/>
                </a:solidFill>
              </a:rPr>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193360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We will break our larger problem into several classes</a:t>
            </a:r>
          </a:p>
          <a:p>
            <a:r>
              <a:rPr lang="en-US" dirty="0"/>
              <a:t>Each of these classes will do one kind of thing (i.e. they will have </a:t>
            </a:r>
            <a:r>
              <a:rPr lang="en-US" i="1" dirty="0"/>
              <a:t>high cohesion</a:t>
            </a:r>
            <a:r>
              <a:rPr lang="en-US" dirty="0"/>
              <a:t>)</a:t>
            </a:r>
          </a:p>
          <a:p>
            <a:r>
              <a:rPr lang="en-US" dirty="0"/>
              <a:t>Our classes will only need to depend on each other in specific, highly limited ways (i.e. they will have </a:t>
            </a:r>
            <a:r>
              <a:rPr lang="en-US" i="1" dirty="0"/>
              <a:t>low coupling</a:t>
            </a:r>
            <a:r>
              <a:rPr lang="en-US" dirty="0"/>
              <a:t>).  Many classes won’t even be aware of most of the other classes in the system.</a:t>
            </a:r>
          </a:p>
        </p:txBody>
      </p:sp>
    </p:spTree>
    <p:extLst>
      <p:ext uri="{BB962C8B-B14F-4D97-AF65-F5344CB8AC3E}">
        <p14:creationId xmlns:p14="http://schemas.microsoft.com/office/powerpoint/2010/main" val="2266690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Tree>
    <p:extLst>
      <p:ext uri="{BB962C8B-B14F-4D97-AF65-F5344CB8AC3E}">
        <p14:creationId xmlns:p14="http://schemas.microsoft.com/office/powerpoint/2010/main" val="2802203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5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64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24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47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3" name="Content Placeholder 2"/>
          <p:cNvSpPr>
            <a:spLocks noGrp="1"/>
          </p:cNvSpPr>
          <p:nvPr>
            <p:ph idx="1"/>
          </p:nvPr>
        </p:nvSpPr>
        <p:spPr/>
        <p:txBody>
          <a:bodyPr/>
          <a:lstStyle/>
          <a:p>
            <a:endParaRPr lang="en-US" dirty="0"/>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408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do only one thing</a:t>
            </a:r>
          </a:p>
          <a:p>
            <a:r>
              <a:rPr lang="en-US" dirty="0"/>
              <a:t>If classes are too small</a:t>
            </a:r>
          </a:p>
          <a:p>
            <a:pPr lvl="1"/>
            <a:r>
              <a:rPr lang="en-US" dirty="0"/>
              <a:t>Tend to need to depend on each other</a:t>
            </a:r>
          </a:p>
          <a:p>
            <a:pPr lvl="1"/>
            <a:r>
              <a:rPr lang="en-US" dirty="0"/>
              <a:t>Coupling rises</a:t>
            </a:r>
          </a:p>
        </p:txBody>
      </p:sp>
    </p:spTree>
    <p:extLst>
      <p:ext uri="{BB962C8B-B14F-4D97-AF65-F5344CB8AC3E}">
        <p14:creationId xmlns:p14="http://schemas.microsoft.com/office/powerpoint/2010/main" val="2484767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a:t>
            </a:r>
            <a:r>
              <a:rPr lang="en-US" dirty="0" err="1"/>
              <a:t>globals</a:t>
            </a:r>
            <a:endParaRPr lang="en-US" dirty="0"/>
          </a:p>
          <a:p>
            <a:r>
              <a:rPr lang="en-US" dirty="0"/>
              <a:t>A static variable can be accessed/modified in any function at any time</a:t>
            </a:r>
          </a:p>
          <a:p>
            <a:r>
              <a:rPr lang="en-US" dirty="0"/>
              <a:t>As a result many parts of the code can be coupled to a </a:t>
            </a:r>
            <a:r>
              <a:rPr lang="en-US"/>
              <a:t>single class</a:t>
            </a:r>
            <a:endParaRPr lang="en-US" dirty="0"/>
          </a:p>
          <a:p>
            <a:endParaRPr lang="en-US" dirty="0"/>
          </a:p>
        </p:txBody>
      </p:sp>
    </p:spTree>
    <p:extLst>
      <p:ext uri="{BB962C8B-B14F-4D97-AF65-F5344CB8AC3E}">
        <p14:creationId xmlns:p14="http://schemas.microsoft.com/office/powerpoint/2010/main" val="369619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031325"/>
          </a:xfrm>
          <a:prstGeom prst="rect">
            <a:avLst/>
          </a:prstGeom>
        </p:spPr>
        <p:txBody>
          <a:bodyPr wrap="square">
            <a:spAutoFit/>
          </a:bodyPr>
          <a:lstStyle/>
          <a:p>
            <a:r>
              <a:rPr lang="en-US" dirty="0">
                <a:solidFill>
                  <a:srgbClr val="000000"/>
                </a:solidFill>
                <a:latin typeface="Arial" panose="020B0604020202020204" pitchFamily="34" charset="0"/>
              </a:rPr>
              <a:t>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00891"/>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10000"/>
          </a:bodyPr>
          <a:lstStyle/>
          <a:p>
            <a:pPr marL="109537" indent="0">
              <a:buNone/>
              <a:defRPr/>
            </a:pPr>
            <a:r>
              <a:rPr lang="en-US" b="1" i="1" u="sng" dirty="0">
                <a:solidFill>
                  <a:srgbClr val="C00000"/>
                </a:solidFill>
              </a:rPr>
              <a:t>Scope</a:t>
            </a:r>
            <a:r>
              <a:rPr lang="en-US" b="1" dirty="0">
                <a:solidFill>
                  <a:srgbClr val="C00000"/>
                </a:solidFill>
              </a:rPr>
              <a:t>  is the region of a program in </a:t>
            </a:r>
            <a:br>
              <a:rPr lang="en-US" b="1" dirty="0">
                <a:solidFill>
                  <a:srgbClr val="C00000"/>
                </a:solidFill>
              </a:rPr>
            </a:br>
            <a:r>
              <a:rPr lang="en-US" b="1" dirty="0">
                <a:solidFill>
                  <a:srgbClr val="C00000"/>
                </a:solidFill>
              </a:rPr>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chemeClr val="accent4"/>
                </a:solidFill>
              </a:rPr>
              <a:t>Parameter scope</a:t>
            </a:r>
            <a:r>
              <a:rPr lang="en-US" sz="2400" i="1" dirty="0"/>
              <a:t>:</a:t>
            </a:r>
            <a:r>
              <a:rPr lang="en-US" sz="2400" dirty="0"/>
              <a:t>  the whole method body</a:t>
            </a:r>
            <a:br>
              <a:rPr lang="en-US" sz="2400" dirty="0"/>
            </a:br>
            <a:endParaRPr lang="en-US" sz="1600" dirty="0"/>
          </a:p>
          <a:p>
            <a:pPr>
              <a:defRPr/>
            </a:pPr>
            <a:r>
              <a:rPr lang="en-US" sz="2400" b="1" i="1" dirty="0">
                <a:solidFill>
                  <a:schemeClr val="accent4"/>
                </a:solidFill>
              </a:rPr>
              <a:t>Local variable scope</a:t>
            </a:r>
            <a:r>
              <a:rPr lang="en-US" sz="2400" i="1" dirty="0"/>
              <a:t>: </a:t>
            </a:r>
            <a:r>
              <a:rPr lang="en-US" sz="2400" dirty="0"/>
              <a:t> from declaration to block end</a:t>
            </a:r>
            <a:br>
              <a:rPr lang="en-US" sz="2400" dirty="0"/>
            </a:br>
            <a:endParaRPr lang="en-US" sz="2400" dirty="0"/>
          </a:p>
          <a:p>
            <a:pPr marL="630238" lvl="2" indent="0">
              <a:buNone/>
              <a:tabLst>
                <a:tab pos="1146175" algn="l"/>
                <a:tab pos="1425575" algn="l"/>
                <a:tab pos="2463800" algn="l"/>
              </a:tabLst>
              <a:defRPr/>
            </a:pPr>
            <a:r>
              <a:rPr lang="en-US" sz="2000" b="1" dirty="0">
                <a:solidFill>
                  <a:srgbClr val="0070C0"/>
                </a:solidFill>
                <a:latin typeface="Consolas" pitchFamily="49" charset="0"/>
              </a:rPr>
              <a:t>public double </a:t>
            </a:r>
            <a:r>
              <a:rPr lang="en-US" sz="2000" b="1" dirty="0" err="1">
                <a:solidFill>
                  <a:srgbClr val="0070C0"/>
                </a:solidFill>
                <a:latin typeface="Consolas" pitchFamily="49" charset="0"/>
              </a:rPr>
              <a:t>myMethod</a:t>
            </a: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double </a:t>
            </a:r>
            <a:r>
              <a:rPr lang="en-US" sz="2000" b="1" dirty="0">
                <a:solidFill>
                  <a:srgbClr val="C00000"/>
                </a:solidFill>
                <a:latin typeface="Consolas" pitchFamily="49" charset="0"/>
              </a:rPr>
              <a:t>sum</a:t>
            </a:r>
            <a:r>
              <a:rPr lang="en-US" sz="2000" b="1" dirty="0">
                <a:solidFill>
                  <a:srgbClr val="0070C0"/>
                </a:solidFill>
                <a:latin typeface="Consolas" pitchFamily="49" charset="0"/>
              </a:rPr>
              <a:t> = 0.0;</a:t>
            </a:r>
            <a:br>
              <a:rPr lang="en-US" sz="2000" b="1" dirty="0">
                <a:solidFill>
                  <a:srgbClr val="0070C0"/>
                </a:solidFill>
                <a:latin typeface="Consolas" pitchFamily="49" charset="0"/>
              </a:rPr>
            </a:br>
            <a:r>
              <a:rPr lang="en-US" sz="2000" b="1" dirty="0">
                <a:solidFill>
                  <a:srgbClr val="0070C0"/>
                </a:solidFill>
                <a:latin typeface="Consolas" pitchFamily="49" charset="0"/>
              </a:rPr>
              <a:t>	Point2D </a:t>
            </a:r>
            <a:r>
              <a:rPr lang="en-US" sz="2000" b="1" dirty="0" err="1">
                <a:solidFill>
                  <a:srgbClr val="C00000"/>
                </a:solidFill>
                <a:latin typeface="Consolas" pitchFamily="49" charset="0"/>
              </a:rPr>
              <a:t>prev</a:t>
            </a:r>
            <a:r>
              <a:rPr lang="en-US" sz="2000" b="1" dirty="0">
                <a:solidFill>
                  <a:srgbClr val="C00000"/>
                </a:solidFill>
                <a:latin typeface="Consolas" pitchFamily="49" charset="0"/>
              </a:rPr>
              <a:t> </a:t>
            </a:r>
            <a:r>
              <a:rPr lang="en-US" sz="2000" b="1" dirty="0">
                <a:solidFill>
                  <a:srgbClr val="0070C0"/>
                </a:solidFill>
                <a:latin typeface="Consolas" pitchFamily="49" charset="0"/>
              </a:rPr>
              <a:t>= </a:t>
            </a:r>
            <a:r>
              <a:rPr lang="en-US" sz="2000" b="1" dirty="0" err="1">
                <a:solidFill>
                  <a:srgbClr val="0070C0"/>
                </a:solidFill>
                <a:latin typeface="Consolas" pitchFamily="49" charset="0"/>
              </a:rPr>
              <a:t>this.pts.get</a:t>
            </a:r>
            <a:r>
              <a:rPr lang="en-US" sz="2000" b="1" dirty="0">
                <a:solidFill>
                  <a:srgbClr val="0070C0"/>
                </a:solidFill>
                <a:latin typeface="Consolas" pitchFamily="49" charset="0"/>
              </a:rPr>
              <a:t>(</a:t>
            </a:r>
            <a:r>
              <a:rPr lang="en-US" sz="2000" b="1" dirty="0" err="1">
                <a:solidFill>
                  <a:srgbClr val="0070C0"/>
                </a:solidFill>
                <a:latin typeface="Consolas" pitchFamily="49" charset="0"/>
              </a:rPr>
              <a:t>this.pts.size</a:t>
            </a:r>
            <a:r>
              <a:rPr lang="en-US" sz="2000" b="1" dirty="0">
                <a:solidFill>
                  <a:srgbClr val="0070C0"/>
                </a:solidFill>
                <a:latin typeface="Consolas" pitchFamily="49" charset="0"/>
              </a:rPr>
              <a:t>() - 1);</a:t>
            </a:r>
            <a:br>
              <a:rPr lang="en-US" sz="2000" b="1" dirty="0">
                <a:solidFill>
                  <a:srgbClr val="0070C0"/>
                </a:solidFill>
                <a:latin typeface="Consolas" pitchFamily="49" charset="0"/>
              </a:rPr>
            </a:br>
            <a:r>
              <a:rPr lang="en-US" sz="2000" b="1" dirty="0">
                <a:solidFill>
                  <a:srgbClr val="0070C0"/>
                </a:solidFill>
                <a:latin typeface="Consolas" pitchFamily="49" charset="0"/>
              </a:rPr>
              <a:t>	for (Point2D </a:t>
            </a:r>
            <a:r>
              <a:rPr lang="en-US" sz="2000" b="1" dirty="0">
                <a:solidFill>
                  <a:srgbClr val="C00000"/>
                </a:solidFill>
                <a:latin typeface="Consolas" pitchFamily="49" charset="0"/>
              </a:rPr>
              <a:t>p</a:t>
            </a:r>
            <a:r>
              <a:rPr lang="en-US" sz="2000" b="1" dirty="0">
                <a:solidFill>
                  <a:srgbClr val="0070C0"/>
                </a:solidFill>
                <a:latin typeface="Consolas" pitchFamily="49" charset="0"/>
              </a:rPr>
              <a:t> : this.pts) {</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prev.getX</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p.getY</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prev.getY</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p.getX</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a:t>
            </a:r>
            <a:r>
              <a:rPr lang="en-US" sz="2000" b="1" dirty="0" err="1">
                <a:solidFill>
                  <a:srgbClr val="0070C0"/>
                </a:solidFill>
                <a:latin typeface="Consolas" pitchFamily="49" charset="0"/>
              </a:rPr>
              <a:t>prev</a:t>
            </a:r>
            <a:r>
              <a:rPr lang="en-US" sz="2000" b="1" dirty="0">
                <a:solidFill>
                  <a:srgbClr val="0070C0"/>
                </a:solidFill>
                <a:latin typeface="Consolas" pitchFamily="49" charset="0"/>
              </a:rPr>
              <a:t> = p;</a:t>
            </a:r>
            <a:br>
              <a:rPr lang="en-US" sz="2000" b="1" dirty="0">
                <a:solidFill>
                  <a:srgbClr val="0070C0"/>
                </a:solidFill>
                <a:latin typeface="Consolas" pitchFamily="49" charset="0"/>
              </a:rPr>
            </a:b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return Math.abs(sum / 2.0);</a:t>
            </a:r>
            <a:br>
              <a:rPr lang="en-US" sz="2000" b="1" dirty="0">
                <a:solidFill>
                  <a:srgbClr val="0070C0"/>
                </a:solidFill>
                <a:latin typeface="Consolas" pitchFamily="49" charset="0"/>
              </a:rPr>
            </a:br>
            <a:r>
              <a:rPr lang="en-US" sz="2000" b="1" dirty="0">
                <a:solidFill>
                  <a:srgbClr val="0070C0"/>
                </a:solidFill>
                <a:latin typeface="Consolas" pitchFamily="49" charset="0"/>
              </a:rPr>
              <a:t>}</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Tree>
    <p:extLst>
      <p:ext uri="{BB962C8B-B14F-4D97-AF65-F5344CB8AC3E}">
        <p14:creationId xmlns:p14="http://schemas.microsoft.com/office/powerpoint/2010/main" val="3527712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80"/>
            <a:ext cx="4114800" cy="3581400"/>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Member scope</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Lets methods call other methods later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with “class qualified names”</a:t>
            </a:r>
          </a:p>
          <a:p>
            <a:pPr lvl="1">
              <a:defRPr/>
            </a:pPr>
            <a:r>
              <a:rPr lang="en-US" sz="2000" b="1" dirty="0" err="1">
                <a:solidFill>
                  <a:srgbClr val="0070C0"/>
                </a:solidFill>
                <a:latin typeface="Consolas" pitchFamily="49" charset="0"/>
              </a:rPr>
              <a:t>Math.sqrt</a:t>
            </a:r>
            <a:r>
              <a:rPr lang="en-US" sz="2000" b="1" dirty="0">
                <a:solidFill>
                  <a:srgbClr val="0070C0"/>
                </a:solidFill>
                <a:latin typeface="Consolas" pitchFamily="49" charset="0"/>
              </a:rPr>
              <a:t>()</a:t>
            </a:r>
          </a:p>
          <a:p>
            <a:pPr lvl="1">
              <a:defRPr/>
            </a:pPr>
            <a:r>
              <a:rPr lang="en-US" sz="2000" b="1" dirty="0" err="1">
                <a:solidFill>
                  <a:srgbClr val="0070C0"/>
                </a:solidFill>
                <a:latin typeface="Consolas" pitchFamily="49" charset="0"/>
              </a:rPr>
              <a:t>System.in</a:t>
            </a:r>
            <a:endParaRPr lang="en-US" sz="2000" b="1" dirty="0">
              <a:solidFill>
                <a:srgbClr val="0070C0"/>
              </a:solidFill>
              <a:latin typeface="Consolas" pitchFamily="49" charset="0"/>
            </a:endParaRP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922560"/>
            <a:ext cx="3919746" cy="210664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87617" y="3733800"/>
            <a:ext cx="3703983" cy="80486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2"/>
          </p:nvPr>
        </p:nvSpPr>
        <p:spPr>
          <a:xfrm>
            <a:off x="4648200" y="1510976"/>
            <a:ext cx="4495800" cy="4919472"/>
          </a:xfrm>
        </p:spPr>
        <p:txBody>
          <a:bodyPr>
            <a:normAutofit lnSpcReduction="10000"/>
          </a:bodyPr>
          <a:lstStyle/>
          <a:p>
            <a:pPr marL="109537" indent="0">
              <a:buNone/>
            </a:pPr>
            <a:r>
              <a:rPr lang="en-US" sz="1600" dirty="0">
                <a:latin typeface="Consolas"/>
                <a:cs typeface="Consolas"/>
              </a:rPr>
              <a:t>Class </a:t>
            </a:r>
            <a:r>
              <a:rPr lang="en-US" sz="1600" dirty="0" err="1">
                <a:latin typeface="Consolas"/>
                <a:cs typeface="Consolas"/>
              </a:rPr>
              <a:t>MyClass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t>
            </a:r>
            <a:r>
              <a:rPr lang="en-US" sz="1600" dirty="0" err="1">
                <a:latin typeface="Consolas"/>
                <a:cs typeface="Consolas"/>
              </a:rPr>
              <a:t>aMethod</a:t>
            </a:r>
            <a:r>
              <a:rPr lang="en-US" sz="1600" dirty="0">
                <a:latin typeface="Consolas"/>
                <a:cs typeface="Consolas"/>
              </a:rPr>
              <a:t>(</a:t>
            </a:r>
            <a:r>
              <a:rPr lang="en-US" sz="1600" dirty="0" err="1">
                <a:latin typeface="Consolas"/>
                <a:cs typeface="Consolas"/>
              </a:rPr>
              <a:t>params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10; </a:t>
            </a:r>
            <a:r>
              <a:rPr lang="en-US" sz="1600" dirty="0" err="1">
                <a:latin typeface="Consolas"/>
                <a:cs typeface="Consolas"/>
              </a:rPr>
              <a:t>i</a:t>
            </a:r>
            <a:r>
              <a:rPr lang="en-US" sz="1600" dirty="0">
                <a:latin typeface="Consolas"/>
                <a:cs typeface="Consolas"/>
              </a:rPr>
              <a:t>++) </a:t>
            </a: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63943"/>
              <a:gd name="adj6" fmla="val -10753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71961"/>
              <a:gd name="adj6" fmla="val -8267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21582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solidFill>
                  <a:srgbClr val="0070C0"/>
                </a:solidFill>
                <a:latin typeface="Consolas" pitchFamily="49" charset="0"/>
              </a:rPr>
              <a:t>public class </a:t>
            </a:r>
            <a:r>
              <a:rPr lang="en-US" sz="2400" b="1" dirty="0" err="1">
                <a:solidFill>
                  <a:srgbClr val="0070C0"/>
                </a:solidFill>
                <a:latin typeface="Consolas" pitchFamily="49" charset="0"/>
              </a:rPr>
              <a:t>TempReading</a:t>
            </a: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private double temp;</a:t>
            </a:r>
          </a:p>
          <a:p>
            <a:pPr>
              <a:defRPr/>
            </a:pP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public void </a:t>
            </a:r>
            <a:r>
              <a:rPr lang="en-US" sz="2400" b="1" dirty="0" err="1">
                <a:solidFill>
                  <a:srgbClr val="0070C0"/>
                </a:solidFill>
                <a:latin typeface="Consolas" pitchFamily="49" charset="0"/>
              </a:rPr>
              <a:t>setTemp</a:t>
            </a:r>
            <a:r>
              <a:rPr lang="en-US" sz="2400" b="1" dirty="0">
                <a:solidFill>
                  <a:srgbClr val="0070C0"/>
                </a:solidFill>
                <a:latin typeface="Consolas" pitchFamily="49" charset="0"/>
              </a:rPr>
              <a:t>(double temp) {</a:t>
            </a:r>
          </a:p>
          <a:p>
            <a:pPr>
              <a:defRPr/>
            </a:pPr>
            <a:r>
              <a:rPr lang="en-US" sz="2400" b="1" dirty="0">
                <a:solidFill>
                  <a:srgbClr val="0070C0"/>
                </a:solidFill>
                <a:latin typeface="Consolas" pitchFamily="49" charset="0"/>
              </a:rPr>
              <a:t>		   …  temp …</a:t>
            </a:r>
          </a:p>
          <a:p>
            <a:pPr>
              <a:defRPr/>
            </a:pPr>
            <a:br>
              <a:rPr lang="en-US" sz="2400" b="1" dirty="0">
                <a:solidFill>
                  <a:srgbClr val="0070C0"/>
                </a:solidFill>
                <a:latin typeface="Consolas" pitchFamily="49" charset="0"/>
              </a:rPr>
            </a:b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 …</a:t>
            </a:r>
          </a:p>
          <a:p>
            <a:pPr>
              <a:defRPr/>
            </a:pPr>
            <a:r>
              <a:rPr lang="en-US" sz="2400" b="1" dirty="0">
                <a:solidFill>
                  <a:srgbClr val="0070C0"/>
                </a:solidFill>
                <a:latin typeface="Consolas"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b="1" dirty="0" err="1">
                <a:solidFill>
                  <a:srgbClr val="0070C0"/>
                </a:solidFill>
                <a:latin typeface="Consolas" pitchFamily="49" charset="0"/>
              </a:rPr>
              <a:t>this.temp</a:t>
            </a:r>
            <a:r>
              <a:rPr lang="en-US" sz="2400" b="1" dirty="0">
                <a:solidFill>
                  <a:srgbClr val="0070C0"/>
                </a:solidFill>
                <a:latin typeface="Consolas" pitchFamily="49" charset="0"/>
              </a:rPr>
              <a:t> = temp;</a:t>
            </a:r>
          </a:p>
        </p:txBody>
      </p:sp>
      <p:sp>
        <p:nvSpPr>
          <p:cNvPr id="6" name="Line Callout 2 5"/>
          <p:cNvSpPr/>
          <p:nvPr/>
        </p:nvSpPr>
        <p:spPr>
          <a:xfrm>
            <a:off x="6019800" y="3733800"/>
            <a:ext cx="2362200" cy="1525588"/>
          </a:xfrm>
          <a:prstGeom prst="borderCallout2">
            <a:avLst>
              <a:gd name="adj1" fmla="val 18750"/>
              <a:gd name="adj2" fmla="val -8333"/>
              <a:gd name="adj3" fmla="val 18750"/>
              <a:gd name="adj4" fmla="val -16667"/>
              <a:gd name="adj5" fmla="val -38925"/>
              <a:gd name="adj6" fmla="val -6635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What does this “temp” refer to?</a:t>
            </a:r>
          </a:p>
        </p:txBody>
      </p:sp>
      <p:sp>
        <p:nvSpPr>
          <p:cNvPr id="8" name="Rounded Rectangle 7"/>
          <p:cNvSpPr/>
          <p:nvPr/>
        </p:nvSpPr>
        <p:spPr>
          <a:xfrm>
            <a:off x="304800" y="5245100"/>
            <a:ext cx="5181600" cy="1536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chemeClr val="accent3"/>
                </a:solidFill>
                <a:latin typeface="Consolas" pitchFamily="49" charset="0"/>
              </a:rPr>
              <a:t>this</a:t>
            </a:r>
            <a:r>
              <a:rPr lang="en-US" sz="2400" dirty="0"/>
              <a:t>.  It prevents accidental shadowing.</a:t>
            </a:r>
          </a:p>
        </p:txBody>
      </p:sp>
    </p:spTree>
    <p:extLst>
      <p:ext uri="{BB962C8B-B14F-4D97-AF65-F5344CB8AC3E}">
        <p14:creationId xmlns:p14="http://schemas.microsoft.com/office/powerpoint/2010/main" val="256288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1481138"/>
            <a:ext cx="8229600" cy="4995862"/>
          </a:xfrm>
        </p:spPr>
        <p:txBody>
          <a:bodyPr/>
          <a:lstStyle/>
          <a:p>
            <a:r>
              <a:rPr lang="en-US" sz="2400" dirty="0"/>
              <a:t>ImplementingDesign2 – see due date on schedule page</a:t>
            </a:r>
            <a:endParaRPr lang="en-US" sz="1800" dirty="0"/>
          </a:p>
          <a:p>
            <a:r>
              <a:rPr lang="en-US" sz="2400" dirty="0"/>
              <a:t>ImplementingDesign1 </a:t>
            </a:r>
          </a:p>
          <a:p>
            <a:endParaRPr lang="en-US" sz="2400" b="1" dirty="0">
              <a:solidFill>
                <a:srgbClr val="FF0000"/>
              </a:solidFill>
            </a:endParaRPr>
          </a:p>
        </p:txBody>
      </p:sp>
      <p:sp>
        <p:nvSpPr>
          <p:cNvPr id="3" name="Title 2"/>
          <p:cNvSpPr>
            <a:spLocks noGrp="1"/>
          </p:cNvSpPr>
          <p:nvPr>
            <p:ph type="title"/>
          </p:nvPr>
        </p:nvSpPr>
        <p:spPr/>
        <p:txBody>
          <a:bodyPr/>
          <a:lstStyle/>
          <a:p>
            <a:pPr>
              <a:defRPr/>
            </a:pPr>
            <a:r>
              <a:rPr lang="en-US" dirty="0">
                <a:ea typeface="+mj-ea"/>
              </a:rPr>
              <a:t>Work Time</a:t>
            </a:r>
          </a:p>
        </p:txBody>
      </p:sp>
    </p:spTree>
    <p:extLst>
      <p:ext uri="{BB962C8B-B14F-4D97-AF65-F5344CB8AC3E}">
        <p14:creationId xmlns:p14="http://schemas.microsoft.com/office/powerpoint/2010/main" val="1026789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ImplementingDesign2</a:t>
            </a:r>
            <a:br>
              <a:rPr lang="en-US" dirty="0"/>
            </a:br>
            <a:r>
              <a:rPr lang="en-US" dirty="0"/>
              <a:t>Notes:</a:t>
            </a:r>
          </a:p>
        </p:txBody>
      </p:sp>
      <p:sp>
        <p:nvSpPr>
          <p:cNvPr id="3" name="Content Placeholder 2"/>
          <p:cNvSpPr>
            <a:spLocks noGrp="1"/>
          </p:cNvSpPr>
          <p:nvPr>
            <p:ph idx="1"/>
          </p:nvPr>
        </p:nvSpPr>
        <p:spPr/>
        <p:txBody>
          <a:bodyPr>
            <a:normAutofit fontScale="92500"/>
          </a:bodyPr>
          <a:lstStyle/>
          <a:p>
            <a:r>
              <a:rPr lang="en-US" dirty="0"/>
              <a:t>You will be given a starter </a:t>
            </a:r>
            <a:r>
              <a:rPr lang="en-US" dirty="0" err="1"/>
              <a:t>uml</a:t>
            </a:r>
            <a:r>
              <a:rPr lang="en-US" dirty="0"/>
              <a:t> file for </a:t>
            </a:r>
            <a:r>
              <a:rPr lang="en-US" dirty="0" err="1"/>
              <a:t>plantuml</a:t>
            </a:r>
            <a:endParaRPr lang="en-US" dirty="0"/>
          </a:p>
          <a:p>
            <a:r>
              <a:rPr lang="en-US" dirty="0"/>
              <a:t>You must pass the unit tests, but don’t approach this by trying to a pass one test at a time</a:t>
            </a:r>
          </a:p>
          <a:p>
            <a:r>
              <a:rPr lang="en-US" dirty="0"/>
              <a:t>Instead test functionality as you go by running commands</a:t>
            </a:r>
          </a:p>
          <a:p>
            <a:pPr lvl="1"/>
            <a:r>
              <a:rPr lang="en-US" dirty="0"/>
              <a:t>Make a UML DESIGN BEFORE you code</a:t>
            </a:r>
          </a:p>
          <a:p>
            <a:pPr lvl="1"/>
            <a:r>
              <a:rPr lang="en-US" dirty="0"/>
              <a:t>It is </a:t>
            </a:r>
            <a:r>
              <a:rPr lang="en-US" u="sng" dirty="0"/>
              <a:t>required</a:t>
            </a:r>
            <a:r>
              <a:rPr lang="en-US" dirty="0"/>
              <a:t> that you submit a first draft</a:t>
            </a:r>
          </a:p>
          <a:p>
            <a:pPr lvl="1"/>
            <a:r>
              <a:rPr lang="en-US" dirty="0"/>
              <a:t>(It does not have to be perfect, we expect you to have to change)</a:t>
            </a:r>
          </a:p>
        </p:txBody>
      </p:sp>
    </p:spTree>
    <p:extLst>
      <p:ext uri="{BB962C8B-B14F-4D97-AF65-F5344CB8AC3E}">
        <p14:creationId xmlns:p14="http://schemas.microsoft.com/office/powerpoint/2010/main" val="23457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less dependencies,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less dependencies solution is also simpler.  Employee fully “owns” all it’s own data.  In more dependencies,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09776"/>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49" y="4505693"/>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88286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dirty="0"/>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7772400" cy="18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5" name="Rectangle 4"/>
          <p:cNvSpPr/>
          <p:nvPr/>
        </p:nvSpPr>
        <p:spPr>
          <a:xfrm>
            <a:off x="304800" y="1445388"/>
            <a:ext cx="8534400" cy="2308324"/>
          </a:xfrm>
          <a:prstGeom prst="rect">
            <a:avLst/>
          </a:prstGeom>
        </p:spPr>
        <p:txBody>
          <a:bodyPr wrap="square">
            <a:spAutoFit/>
          </a:bodyPr>
          <a:lstStyle/>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endParaRPr lang="en-US" sz="2400" dirty="0"/>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getters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Tree>
    <p:extLst>
      <p:ext uri="{BB962C8B-B14F-4D97-AF65-F5344CB8AC3E}">
        <p14:creationId xmlns:p14="http://schemas.microsoft.com/office/powerpoint/2010/main" val="268976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10653</TotalTime>
  <Words>3662</Words>
  <Application>Microsoft Office PowerPoint</Application>
  <PresentationFormat>On-screen Show (4:3)</PresentationFormat>
  <Paragraphs>745</Paragraphs>
  <Slides>54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Consolas</vt:lpstr>
      <vt:lpstr>Courier New</vt:lpstr>
      <vt:lpstr>Wingdings</vt:lpstr>
      <vt:lpstr>Office Theme</vt:lpstr>
      <vt:lpstr>CSSE 220</vt:lpstr>
      <vt:lpstr>Review of Design Problems</vt:lpstr>
      <vt:lpstr>Today’s topic</vt:lpstr>
      <vt:lpstr>Principles of Design (for CSSE220)</vt:lpstr>
      <vt:lpstr>PowerPoint Presentation</vt:lpstr>
      <vt:lpstr>PowerPoint Presentation</vt:lpstr>
      <vt:lpstr>PowerPoint Presentation</vt:lpstr>
      <vt:lpstr>Today’s topic</vt:lpstr>
      <vt:lpstr>Tell Don’t Ask</vt:lpstr>
      <vt:lpstr>Tell Don’t Ask</vt:lpstr>
      <vt:lpstr>Tell Don’t Ask</vt:lpstr>
      <vt:lpstr>Tell Don’t Ask</vt:lpstr>
      <vt:lpstr>A simple example of Tell Don’t Ask</vt:lpstr>
      <vt:lpstr>Diagrams look similar!</vt:lpstr>
      <vt:lpstr>Diagrams look similar!</vt:lpstr>
      <vt:lpstr>getGrades()</vt:lpstr>
      <vt:lpstr>getAverage()</vt:lpstr>
      <vt:lpstr>Why does this improve the design?</vt:lpstr>
      <vt:lpstr>Employee Salary Problem</vt:lpstr>
      <vt:lpstr>Better Solution</vt:lpstr>
      <vt:lpstr>Eliminate manager salary field!</vt:lpstr>
      <vt:lpstr>Today’s topic</vt:lpstr>
      <vt:lpstr>UML Interlude: Dependency Relationship</vt:lpstr>
      <vt:lpstr>Message Chain</vt:lpstr>
      <vt:lpstr>Message Chain</vt:lpstr>
      <vt:lpstr>Message Chain: Solution</vt:lpstr>
      <vt:lpstr>Solar System Problem</vt:lpstr>
      <vt:lpstr>PowerPoint Presentation</vt:lpstr>
      <vt:lpstr>PowerPoint Presentation</vt:lpstr>
      <vt:lpstr>Partial Solution</vt:lpstr>
      <vt:lpstr>Better Solution</vt:lpstr>
      <vt:lpstr>Today’s topic</vt:lpstr>
      <vt:lpstr>The plan</vt:lpstr>
      <vt:lpstr>Coupling and Cohesion</vt:lpstr>
      <vt:lpstr>Imagine I want to make a Video Game.  Here are two classes in my design.  Which is more cohesive?</vt:lpstr>
      <vt:lpstr>Cohesion</vt:lpstr>
      <vt:lpstr>Coupling</vt:lpstr>
      <vt:lpstr>Note that in this design, GameRunner probably had many objects of the image class, but Image does not know the GameRunner class even exists.  That’s a sign of low coupling between Image and GameRunner.</vt:lpstr>
      <vt:lpstr>Coupling</vt:lpstr>
      <vt:lpstr>If we do our design job carefully</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Rule of Thumb: No Global Variables</vt:lpstr>
      <vt:lpstr>Variable Scope</vt:lpstr>
      <vt:lpstr>Member Scope (Field or Method)</vt:lpstr>
      <vt:lpstr>Overlapping Scope and Shadowing</vt:lpstr>
      <vt:lpstr>Work Time</vt:lpstr>
      <vt:lpstr>ImplementingDesign2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 E.</cp:lastModifiedBy>
  <cp:revision>154</cp:revision>
  <cp:lastPrinted>2016-09-28T11:28:01Z</cp:lastPrinted>
  <dcterms:created xsi:type="dcterms:W3CDTF">2013-12-22T20:42:02Z</dcterms:created>
  <dcterms:modified xsi:type="dcterms:W3CDTF">2018-09-25T17:09:12Z</dcterms:modified>
</cp:coreProperties>
</file>