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1"/>
  </p:notesMasterIdLst>
  <p:sldIdLst>
    <p:sldId id="256" r:id="rId5"/>
    <p:sldId id="261" r:id="rId6"/>
    <p:sldId id="262" r:id="rId7"/>
    <p:sldId id="263" r:id="rId8"/>
    <p:sldId id="275" r:id="rId9"/>
    <p:sldId id="274" r:id="rId1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56CAA-DABC-41BE-9608-968AE04FA974}" v="1" dt="2021-12-11T16:29:44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101" d="100"/>
          <a:sy n="101" d="100"/>
        </p:scale>
        <p:origin x="2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rritos, Esly" userId="S::cerritem@rose-hulman.edu::b1d8a0f8-f6ee-47cf-a2fb-9c053cf51e98" providerId="AD" clId="Web-{4FB56CAA-DABC-41BE-9608-968AE04FA974}"/>
    <pc:docChg chg="delSld">
      <pc:chgData name="Cerritos, Esly" userId="S::cerritem@rose-hulman.edu::b1d8a0f8-f6ee-47cf-a2fb-9c053cf51e98" providerId="AD" clId="Web-{4FB56CAA-DABC-41BE-9608-968AE04FA974}" dt="2021-12-11T16:29:44.525" v="0"/>
      <pc:docMkLst>
        <pc:docMk/>
      </pc:docMkLst>
      <pc:sldChg chg="del">
        <pc:chgData name="Cerritos, Esly" userId="S::cerritem@rose-hulman.edu::b1d8a0f8-f6ee-47cf-a2fb-9c053cf51e98" providerId="AD" clId="Web-{4FB56CAA-DABC-41BE-9608-968AE04FA974}" dt="2021-12-11T16:29:44.525" v="0"/>
        <pc:sldMkLst>
          <pc:docMk/>
          <pc:sldMk cId="132364016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98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 References &amp; Box and </a:t>
            </a:r>
            <a:r>
              <a:rPr lang="en-US" sz="2500"/>
              <a:t>Pointer Diagrams</a:t>
            </a: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AFEF-51F0-F46C-31AE-B69335D17A8E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26"/>
          <p:cNvSpPr/>
          <p:nvPr/>
        </p:nvSpPr>
        <p:spPr>
          <a:xfrm>
            <a:off x="599740" y="1256040"/>
            <a:ext cx="7366000" cy="204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1.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l1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2. l1.add(1);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3. l1.add(2);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4.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 l2 = new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5. l2.add(1);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6. l2.add(2);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7.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 == l2);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8. </a:t>
            </a:r>
            <a:r>
              <a:rPr lang="en-US" sz="1600" b="0" strike="noStrike" spc="-1" dirty="0" err="1">
                <a:uFill>
                  <a:solidFill>
                    <a:srgbClr val="FFFFFF"/>
                  </a:solidFill>
                </a:uFill>
                <a:latin typeface="Monaco"/>
              </a:rPr>
              <a:t>System.out.println</a:t>
            </a:r>
            <a:r>
              <a:rPr lang="en-US" sz="1600" b="0" strike="noStrike" spc="-1" dirty="0">
                <a:uFill>
                  <a:solidFill>
                    <a:srgbClr val="FFFFFF"/>
                  </a:solidFill>
                </a:uFill>
                <a:latin typeface="Monaco"/>
              </a:rPr>
              <a:t>(l1.equals(l2));</a:t>
            </a:r>
            <a:endParaRPr lang="en-US" sz="16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TextShape 1"/>
          <p:cNvSpPr txBox="1"/>
          <p:nvPr/>
        </p:nvSpPr>
        <p:spPr>
          <a:xfrm>
            <a:off x="457380" y="-5100"/>
            <a:ext cx="8229240" cy="8027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Value: 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510380" y="821080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>
            <a:off x="5201500" y="3023100"/>
            <a:ext cx="1398020" cy="154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CustomShape 27"/>
          <p:cNvSpPr/>
          <p:nvPr/>
        </p:nvSpPr>
        <p:spPr>
          <a:xfrm flipH="1">
            <a:off x="6599520" y="2891160"/>
            <a:ext cx="136622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4668840" y="2576880"/>
            <a:ext cx="1930680" cy="27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6599520" y="2427480"/>
            <a:ext cx="1366220" cy="35064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1538500" y="3601440"/>
            <a:ext cx="573746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7, == operator compares references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1797020" y="5900760"/>
            <a:ext cx="59104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8, equals(), in general, compares values of two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 flipH="1">
            <a:off x="2286360" y="3958220"/>
            <a:ext cx="544580" cy="8686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 flipH="1">
            <a:off x="5567760" y="3970800"/>
            <a:ext cx="433440" cy="78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22323-CC35-DAB0-8E4C-D0A46510EACC}"/>
              </a:ext>
            </a:extLst>
          </p:cNvPr>
          <p:cNvSpPr txBox="1"/>
          <p:nvPr/>
        </p:nvSpPr>
        <p:spPr>
          <a:xfrm>
            <a:off x="180972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327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FA2E4-C27B-CC3C-D935-47D6670457BB}"/>
              </a:ext>
            </a:extLst>
          </p:cNvPr>
          <p:cNvSpPr txBox="1"/>
          <p:nvPr/>
        </p:nvSpPr>
        <p:spPr>
          <a:xfrm>
            <a:off x="5138940" y="473023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781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7" grpId="0"/>
      <p:bldP spid="189" grpId="0" animBg="1"/>
      <p:bldP spid="190" grpId="0"/>
      <p:bldP spid="191" grpId="0" animBg="1"/>
      <p:bldP spid="192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2880" y="601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String - Reference vs Value: ==  &amp;  .equals</a:t>
            </a:r>
            <a:endParaRPr lang="en-US" sz="3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04800" y="1598760"/>
            <a:ext cx="4824120" cy="112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1.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2. String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 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= </a:t>
            </a:r>
            <a:r>
              <a:rPr lang="en-US" sz="1600" b="0" strike="noStrike" spc="-1" dirty="0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"hello"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3.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 == 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4. 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System.</a:t>
            </a:r>
            <a:r>
              <a:rPr lang="en-US" sz="16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out</a:t>
            </a:r>
            <a:r>
              <a:rPr lang="en-US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.println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t1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.equals(</a:t>
            </a:r>
            <a:r>
              <a:rPr lang="en-US" sz="16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t2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 pitchFamily="2" charset="77"/>
              </a:rPr>
              <a:t>));</a:t>
            </a:r>
          </a:p>
        </p:txBody>
      </p:sp>
      <p:sp>
        <p:nvSpPr>
          <p:cNvPr id="173" name="CustomShape 5"/>
          <p:cNvSpPr/>
          <p:nvPr/>
        </p:nvSpPr>
        <p:spPr>
          <a:xfrm>
            <a:off x="1227260" y="394410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736600" y="396102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2523980" y="354126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9"/>
          <p:cNvSpPr/>
          <p:nvPr/>
        </p:nvSpPr>
        <p:spPr>
          <a:xfrm>
            <a:off x="2654300" y="355548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2730500" y="396086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 flipV="1">
            <a:off x="1803620" y="3970435"/>
            <a:ext cx="720000" cy="13058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5564520" y="1380551"/>
            <a:ext cx="2296780" cy="4013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5991860" y="1942615"/>
            <a:ext cx="1869440" cy="3646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Always prints </a:t>
            </a: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4260670" y="1609289"/>
            <a:ext cx="1303850" cy="66400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H="1">
            <a:off x="4902200" y="2111950"/>
            <a:ext cx="1089660" cy="36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31"/>
          <p:cNvSpPr/>
          <p:nvPr/>
        </p:nvSpPr>
        <p:spPr>
          <a:xfrm>
            <a:off x="452880" y="5610398"/>
            <a:ext cx="3807790" cy="66527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1: false is printed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line 3 for Version 2: true is printed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60BF8-F30E-E650-E05A-555855D5D4FD}"/>
              </a:ext>
            </a:extLst>
          </p:cNvPr>
          <p:cNvSpPr txBox="1"/>
          <p:nvPr/>
        </p:nvSpPr>
        <p:spPr>
          <a:xfrm>
            <a:off x="1227980" y="393781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984D7D-C1F0-BBBF-4411-17F14B5755B6}"/>
              </a:ext>
            </a:extLst>
          </p:cNvPr>
          <p:cNvCxnSpPr>
            <a:stCxn id="175" idx="1"/>
            <a:endCxn id="175" idx="3"/>
          </p:cNvCxnSpPr>
          <p:nvPr/>
        </p:nvCxnSpPr>
        <p:spPr>
          <a:xfrm>
            <a:off x="2523980" y="394793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stomShape 5">
            <a:extLst>
              <a:ext uri="{FF2B5EF4-FFF2-40B4-BE49-F238E27FC236}">
                <a16:creationId xmlns:a16="http://schemas.microsoft.com/office/drawing/2014/main" id="{B9772A1E-313B-0112-07A5-B59A389A10A2}"/>
              </a:ext>
            </a:extLst>
          </p:cNvPr>
          <p:cNvSpPr/>
          <p:nvPr/>
        </p:nvSpPr>
        <p:spPr>
          <a:xfrm>
            <a:off x="1253680" y="502315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74700F39-A332-261E-B95D-E3735F6DBE26}"/>
              </a:ext>
            </a:extLst>
          </p:cNvPr>
          <p:cNvSpPr/>
          <p:nvPr/>
        </p:nvSpPr>
        <p:spPr>
          <a:xfrm>
            <a:off x="763020" y="5040070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2709FCB-423C-9AC8-F85D-2C8C12AE66ED}"/>
              </a:ext>
            </a:extLst>
          </p:cNvPr>
          <p:cNvSpPr/>
          <p:nvPr/>
        </p:nvSpPr>
        <p:spPr>
          <a:xfrm>
            <a:off x="2550400" y="4620310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9">
            <a:extLst>
              <a:ext uri="{FF2B5EF4-FFF2-40B4-BE49-F238E27FC236}">
                <a16:creationId xmlns:a16="http://schemas.microsoft.com/office/drawing/2014/main" id="{7EB30C25-C053-F220-CB56-C3DC56006FD3}"/>
              </a:ext>
            </a:extLst>
          </p:cNvPr>
          <p:cNvSpPr/>
          <p:nvPr/>
        </p:nvSpPr>
        <p:spPr>
          <a:xfrm>
            <a:off x="2680720" y="463453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CustomShape 11">
            <a:extLst>
              <a:ext uri="{FF2B5EF4-FFF2-40B4-BE49-F238E27FC236}">
                <a16:creationId xmlns:a16="http://schemas.microsoft.com/office/drawing/2014/main" id="{B5340E3B-9651-A990-5FF0-9C48A092CF5D}"/>
              </a:ext>
            </a:extLst>
          </p:cNvPr>
          <p:cNvSpPr/>
          <p:nvPr/>
        </p:nvSpPr>
        <p:spPr>
          <a:xfrm>
            <a:off x="2756920" y="5039910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CustomShape 12">
            <a:extLst>
              <a:ext uri="{FF2B5EF4-FFF2-40B4-BE49-F238E27FC236}">
                <a16:creationId xmlns:a16="http://schemas.microsoft.com/office/drawing/2014/main" id="{F25B510B-A359-AC9C-828E-8076E96BFAA5}"/>
              </a:ext>
            </a:extLst>
          </p:cNvPr>
          <p:cNvSpPr/>
          <p:nvPr/>
        </p:nvSpPr>
        <p:spPr>
          <a:xfrm flipV="1">
            <a:off x="1830040" y="4965788"/>
            <a:ext cx="720000" cy="23808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AA76-EC1E-D01E-2F10-878E85A2C2BE}"/>
              </a:ext>
            </a:extLst>
          </p:cNvPr>
          <p:cNvSpPr txBox="1"/>
          <p:nvPr/>
        </p:nvSpPr>
        <p:spPr>
          <a:xfrm>
            <a:off x="1254400" y="5016864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150</a:t>
            </a:r>
            <a:endParaRPr lang="en-US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5E656E-A1F2-1E9E-B67A-F56CD205BADF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2550400" y="5026980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stomShape 5">
            <a:extLst>
              <a:ext uri="{FF2B5EF4-FFF2-40B4-BE49-F238E27FC236}">
                <a16:creationId xmlns:a16="http://schemas.microsoft.com/office/drawing/2014/main" id="{13FB97B4-B9C0-9FBA-6445-4659549FA609}"/>
              </a:ext>
            </a:extLst>
          </p:cNvPr>
          <p:cNvSpPr/>
          <p:nvPr/>
        </p:nvSpPr>
        <p:spPr>
          <a:xfrm>
            <a:off x="5527950" y="397672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CustomShape 6">
            <a:extLst>
              <a:ext uri="{FF2B5EF4-FFF2-40B4-BE49-F238E27FC236}">
                <a16:creationId xmlns:a16="http://schemas.microsoft.com/office/drawing/2014/main" id="{C4E5F311-8425-1750-FB11-93843F725899}"/>
              </a:ext>
            </a:extLst>
          </p:cNvPr>
          <p:cNvSpPr/>
          <p:nvPr/>
        </p:nvSpPr>
        <p:spPr>
          <a:xfrm>
            <a:off x="5037290" y="399364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t1</a:t>
            </a:r>
          </a:p>
        </p:txBody>
      </p:sp>
      <p:sp>
        <p:nvSpPr>
          <p:cNvPr id="15" name="CustomShape 7">
            <a:extLst>
              <a:ext uri="{FF2B5EF4-FFF2-40B4-BE49-F238E27FC236}">
                <a16:creationId xmlns:a16="http://schemas.microsoft.com/office/drawing/2014/main" id="{F3C26302-451D-8320-446F-DE1BAEE3DE43}"/>
              </a:ext>
            </a:extLst>
          </p:cNvPr>
          <p:cNvSpPr/>
          <p:nvPr/>
        </p:nvSpPr>
        <p:spPr>
          <a:xfrm>
            <a:off x="6824670" y="3573881"/>
            <a:ext cx="1076040" cy="8133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9">
            <a:extLst>
              <a:ext uri="{FF2B5EF4-FFF2-40B4-BE49-F238E27FC236}">
                <a16:creationId xmlns:a16="http://schemas.microsoft.com/office/drawing/2014/main" id="{050D2978-BCE9-3D4F-BF98-26B258F245F1}"/>
              </a:ext>
            </a:extLst>
          </p:cNvPr>
          <p:cNvSpPr/>
          <p:nvPr/>
        </p:nvSpPr>
        <p:spPr>
          <a:xfrm>
            <a:off x="6954990" y="358810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11">
            <a:extLst>
              <a:ext uri="{FF2B5EF4-FFF2-40B4-BE49-F238E27FC236}">
                <a16:creationId xmlns:a16="http://schemas.microsoft.com/office/drawing/2014/main" id="{F2A4D867-1B7C-BD9F-725F-6BF61FEA9DEC}"/>
              </a:ext>
            </a:extLst>
          </p:cNvPr>
          <p:cNvSpPr/>
          <p:nvPr/>
        </p:nvSpPr>
        <p:spPr>
          <a:xfrm>
            <a:off x="7031190" y="3993481"/>
            <a:ext cx="7122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hello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CustomShape 12">
            <a:extLst>
              <a:ext uri="{FF2B5EF4-FFF2-40B4-BE49-F238E27FC236}">
                <a16:creationId xmlns:a16="http://schemas.microsoft.com/office/drawing/2014/main" id="{F98FA122-6D5E-3ED1-9571-30DCBFD265DC}"/>
              </a:ext>
            </a:extLst>
          </p:cNvPr>
          <p:cNvSpPr/>
          <p:nvPr/>
        </p:nvSpPr>
        <p:spPr>
          <a:xfrm flipV="1">
            <a:off x="6104310" y="3849597"/>
            <a:ext cx="693380" cy="30784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ED2A20-46DD-6387-977A-CF86B88771DE}"/>
              </a:ext>
            </a:extLst>
          </p:cNvPr>
          <p:cNvSpPr txBox="1"/>
          <p:nvPr/>
        </p:nvSpPr>
        <p:spPr>
          <a:xfrm>
            <a:off x="5528670" y="397043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D22D0B-FBF2-BBAA-78CA-E276E7575C45}"/>
              </a:ext>
            </a:extLst>
          </p:cNvPr>
          <p:cNvCxnSpPr>
            <a:stCxn id="15" idx="1"/>
            <a:endCxn id="15" idx="3"/>
          </p:cNvCxnSpPr>
          <p:nvPr/>
        </p:nvCxnSpPr>
        <p:spPr>
          <a:xfrm>
            <a:off x="6824670" y="3980551"/>
            <a:ext cx="10760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ustomShape 5">
            <a:extLst>
              <a:ext uri="{FF2B5EF4-FFF2-40B4-BE49-F238E27FC236}">
                <a16:creationId xmlns:a16="http://schemas.microsoft.com/office/drawing/2014/main" id="{3B6AD990-6A37-9A23-EAFD-691E706D5236}"/>
              </a:ext>
            </a:extLst>
          </p:cNvPr>
          <p:cNvSpPr/>
          <p:nvPr/>
        </p:nvSpPr>
        <p:spPr>
          <a:xfrm>
            <a:off x="5554370" y="5055771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0A79BC90-502F-E657-6CD8-FA33ADC2CFF7}"/>
              </a:ext>
            </a:extLst>
          </p:cNvPr>
          <p:cNvSpPr/>
          <p:nvPr/>
        </p:nvSpPr>
        <p:spPr>
          <a:xfrm>
            <a:off x="5063710" y="5072691"/>
            <a:ext cx="4528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t2</a:t>
            </a:r>
          </a:p>
        </p:txBody>
      </p:sp>
      <p:sp>
        <p:nvSpPr>
          <p:cNvPr id="26" name="CustomShape 12">
            <a:extLst>
              <a:ext uri="{FF2B5EF4-FFF2-40B4-BE49-F238E27FC236}">
                <a16:creationId xmlns:a16="http://schemas.microsoft.com/office/drawing/2014/main" id="{1B212A51-6643-99BE-BC9B-108E634B38C6}"/>
              </a:ext>
            </a:extLst>
          </p:cNvPr>
          <p:cNvSpPr/>
          <p:nvPr/>
        </p:nvSpPr>
        <p:spPr>
          <a:xfrm flipV="1">
            <a:off x="6129350" y="4375795"/>
            <a:ext cx="720360" cy="85476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CD1332-F55C-C65B-85C5-439C72155E84}"/>
              </a:ext>
            </a:extLst>
          </p:cNvPr>
          <p:cNvSpPr txBox="1"/>
          <p:nvPr/>
        </p:nvSpPr>
        <p:spPr>
          <a:xfrm>
            <a:off x="5555090" y="5049485"/>
            <a:ext cx="6195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spc="-1" dirty="0">
                <a:uFill>
                  <a:solidFill>
                    <a:srgbClr val="FFFFFF"/>
                  </a:solidFill>
                </a:uFill>
                <a:latin typeface="Monaco"/>
              </a:rPr>
              <a:t>130</a:t>
            </a:r>
            <a:endParaRPr lang="en-US" sz="1600" dirty="0"/>
          </a:p>
        </p:txBody>
      </p:sp>
      <p:sp>
        <p:nvSpPr>
          <p:cNvPr id="29" name="CustomShape 4">
            <a:extLst>
              <a:ext uri="{FF2B5EF4-FFF2-40B4-BE49-F238E27FC236}">
                <a16:creationId xmlns:a16="http://schemas.microsoft.com/office/drawing/2014/main" id="{7C7C55AA-EC8E-63EB-061A-3A9E210452B5}"/>
              </a:ext>
            </a:extLst>
          </p:cNvPr>
          <p:cNvSpPr/>
          <p:nvPr/>
        </p:nvSpPr>
        <p:spPr>
          <a:xfrm>
            <a:off x="304800" y="1085975"/>
            <a:ext cx="3147220" cy="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What gets printed here?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CustomShape 4">
            <a:extLst>
              <a:ext uri="{FF2B5EF4-FFF2-40B4-BE49-F238E27FC236}">
                <a16:creationId xmlns:a16="http://schemas.microsoft.com/office/drawing/2014/main" id="{9D5A8E41-1D12-C705-FE5A-BFE705365FEB}"/>
              </a:ext>
            </a:extLst>
          </p:cNvPr>
          <p:cNvSpPr/>
          <p:nvPr/>
        </p:nvSpPr>
        <p:spPr>
          <a:xfrm>
            <a:off x="38844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1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  <p:sp>
        <p:nvSpPr>
          <p:cNvPr id="32" name="CustomShape 31">
            <a:extLst>
              <a:ext uri="{FF2B5EF4-FFF2-40B4-BE49-F238E27FC236}">
                <a16:creationId xmlns:a16="http://schemas.microsoft.com/office/drawing/2014/main" id="{31B82743-C301-5698-F559-BDBC121E7A48}"/>
              </a:ext>
            </a:extLst>
          </p:cNvPr>
          <p:cNvSpPr/>
          <p:nvPr/>
        </p:nvSpPr>
        <p:spPr>
          <a:xfrm>
            <a:off x="4407450" y="5623483"/>
            <a:ext cx="4546050" cy="955115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.equals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always compares the characters stored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t1 and t2, so on line 4, for both versions: 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 is printed</a:t>
            </a: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</a:p>
        </p:txBody>
      </p:sp>
      <p:sp>
        <p:nvSpPr>
          <p:cNvPr id="33" name="CustomShape 4">
            <a:extLst>
              <a:ext uri="{FF2B5EF4-FFF2-40B4-BE49-F238E27FC236}">
                <a16:creationId xmlns:a16="http://schemas.microsoft.com/office/drawing/2014/main" id="{6ED22039-AF93-5772-6087-FDD9AE30D38F}"/>
              </a:ext>
            </a:extLst>
          </p:cNvPr>
          <p:cNvSpPr/>
          <p:nvPr/>
        </p:nvSpPr>
        <p:spPr>
          <a:xfrm>
            <a:off x="4407450" y="2738367"/>
            <a:ext cx="3745990" cy="655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Version 2</a:t>
            </a: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: Java run-time </a:t>
            </a: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might store t1 and t2 like this:</a:t>
            </a:r>
          </a:p>
        </p:txBody>
      </p:sp>
    </p:spTree>
    <p:extLst>
      <p:ext uri="{BB962C8B-B14F-4D97-AF65-F5344CB8AC3E}">
        <p14:creationId xmlns:p14="http://schemas.microsoft.com/office/powerpoint/2010/main" val="325129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4" grpId="0"/>
      <p:bldP spid="177" grpId="0"/>
      <p:bldP spid="179" grpId="0"/>
      <p:bldP spid="181" grpId="0" animBg="1"/>
      <p:bldP spid="182" grpId="0" animBg="1"/>
      <p:bldP spid="199" grpId="0" animBg="1"/>
      <p:bldP spid="2" grpId="0"/>
      <p:bldP spid="6" grpId="0"/>
      <p:bldP spid="8" grpId="0"/>
      <p:bldP spid="9" grpId="0"/>
      <p:bldP spid="11" grpId="0"/>
      <p:bldP spid="14" grpId="0"/>
      <p:bldP spid="16" grpId="0"/>
      <p:bldP spid="17" grpId="0"/>
      <p:bldP spid="19" grpId="0"/>
      <p:bldP spid="22" grpId="0"/>
      <p:bldP spid="27" grpId="0"/>
      <p:bldP spid="29" grpId="0"/>
      <p:bldP spid="30" grpId="0"/>
      <p:bldP spid="32" grpId="0" animBg="1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220"/>
            <a:ext cx="8229240" cy="495518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</a:t>
            </a:r>
            <a:r>
              <a:rPr lang="en-US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new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to a method THE REFERENCE (memory address) GETS PASSED, so if you change what is referenced, other parts of the program with the same reference see that change!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,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null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4DCD66-1C57-4C3C-B2C3-DF827DC9D610}"/>
</file>

<file path=customXml/itemProps2.xml><?xml version="1.0" encoding="utf-8"?>
<ds:datastoreItem xmlns:ds="http://schemas.openxmlformats.org/officeDocument/2006/customXml" ds:itemID="{0BE3997C-5427-46BC-8C47-AFD73EF2B26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CA9CB0E-EE65-449F-9559-F04F363595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1143</TotalTime>
  <Words>781</Words>
  <Application>Microsoft Macintosh PowerPoint</Application>
  <PresentationFormat>On-screen Show (4:3)</PresentationFormat>
  <Paragraphs>141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What Do Variables Really Store?</vt:lpstr>
      <vt:lpstr>Assignment Copies Values</vt:lpstr>
      <vt:lpstr>PowerPoint Presentation</vt:lpstr>
      <vt:lpstr>PowerPoint Presentation</vt:lpstr>
      <vt:lpstr>Boxes and lines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Hollingsworth, Joseph</cp:lastModifiedBy>
  <cp:revision>78</cp:revision>
  <dcterms:created xsi:type="dcterms:W3CDTF">2011-03-10T14:54:15Z</dcterms:created>
  <dcterms:modified xsi:type="dcterms:W3CDTF">2022-09-11T13:10:34Z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