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7"/>
  </p:notesMasterIdLst>
  <p:sldIdLst>
    <p:sldId id="256" r:id="rId5"/>
    <p:sldId id="266" r:id="rId6"/>
    <p:sldId id="273" r:id="rId7"/>
    <p:sldId id="268" r:id="rId8"/>
    <p:sldId id="278" r:id="rId9"/>
    <p:sldId id="269" r:id="rId10"/>
    <p:sldId id="277" r:id="rId11"/>
    <p:sldId id="270" r:id="rId12"/>
    <p:sldId id="271" r:id="rId13"/>
    <p:sldId id="275" r:id="rId14"/>
    <p:sldId id="276" r:id="rId15"/>
    <p:sldId id="272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F7817-F08F-4973-9B88-C8C1006ED1BD}" v="1" dt="2022-03-22T06:13:37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83265" autoAdjust="0"/>
  </p:normalViewPr>
  <p:slideViewPr>
    <p:cSldViewPr snapToGrid="0" snapToObjects="1">
      <p:cViewPr varScale="1">
        <p:scale>
          <a:sx n="101" d="100"/>
          <a:sy n="101" d="100"/>
        </p:scale>
        <p:origin x="2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Frank" userId="S::zhangn2@rose-hulman.edu::8e30b5d1-c229-4107-8340-00a21acb7098" providerId="AD" clId="Web-{1CC4D1E7-88AD-520F-3395-029AE28DD790}"/>
    <pc:docChg chg="addSld">
      <pc:chgData name="Zhang, Frank" userId="S::zhangn2@rose-hulman.edu::8e30b5d1-c229-4107-8340-00a21acb7098" providerId="AD" clId="Web-{1CC4D1E7-88AD-520F-3395-029AE28DD790}" dt="2022-01-06T10:15:18.472" v="0"/>
      <pc:docMkLst>
        <pc:docMk/>
      </pc:docMkLst>
      <pc:sldChg chg="new">
        <pc:chgData name="Zhang, Frank" userId="S::zhangn2@rose-hulman.edu::8e30b5d1-c229-4107-8340-00a21acb7098" providerId="AD" clId="Web-{1CC4D1E7-88AD-520F-3395-029AE28DD790}" dt="2022-01-06T10:15:18.472" v="0"/>
        <pc:sldMkLst>
          <pc:docMk/>
          <pc:sldMk cId="504009426" sldId="279"/>
        </pc:sldMkLst>
      </pc:sldChg>
    </pc:docChg>
  </pc:docChgLst>
  <pc:docChgLst>
    <pc:chgData name="Eckstrom, Zach" userId="S::eckstrzr@rose-hulman.edu::c02bf005-2d8b-4218-a300-8882247c810e" providerId="AD" clId="Web-{FA545D8F-C233-4A1A-8EC7-4738D8887D13}"/>
    <pc:docChg chg="modSld">
      <pc:chgData name="Eckstrom, Zach" userId="S::eckstrzr@rose-hulman.edu::c02bf005-2d8b-4218-a300-8882247c810e" providerId="AD" clId="Web-{FA545D8F-C233-4A1A-8EC7-4738D8887D13}" dt="2021-09-14T02:47:50.983" v="0" actId="14100"/>
      <pc:docMkLst>
        <pc:docMk/>
      </pc:docMkLst>
      <pc:sldChg chg="modSp">
        <pc:chgData name="Eckstrom, Zach" userId="S::eckstrzr@rose-hulman.edu::c02bf005-2d8b-4218-a300-8882247c810e" providerId="AD" clId="Web-{FA545D8F-C233-4A1A-8EC7-4738D8887D13}" dt="2021-09-14T02:47:50.983" v="0" actId="14100"/>
        <pc:sldMkLst>
          <pc:docMk/>
          <pc:sldMk cId="4016243091" sldId="269"/>
        </pc:sldMkLst>
        <pc:spChg chg="mod">
          <ac:chgData name="Eckstrom, Zach" userId="S::eckstrzr@rose-hulman.edu::c02bf005-2d8b-4218-a300-8882247c810e" providerId="AD" clId="Web-{FA545D8F-C233-4A1A-8EC7-4738D8887D13}" dt="2021-09-14T02:47:50.983" v="0" actId="14100"/>
          <ac:spMkLst>
            <pc:docMk/>
            <pc:sldMk cId="4016243091" sldId="269"/>
            <ac:spMk id="224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8B56CC65-205A-F549-A661-F26F4F404A63}"/>
    <pc:docChg chg="modSld">
      <pc:chgData name="Hollingsworth, Joseph" userId="6338ef61-550f-4a52-a8a3-bd9025908f10" providerId="ADAL" clId="{8B56CC65-205A-F549-A661-F26F4F404A63}" dt="2022-03-15T12:39:56.529" v="69" actId="20577"/>
      <pc:docMkLst>
        <pc:docMk/>
      </pc:docMkLst>
      <pc:sldChg chg="modSp mod">
        <pc:chgData name="Hollingsworth, Joseph" userId="6338ef61-550f-4a52-a8a3-bd9025908f10" providerId="ADAL" clId="{8B56CC65-205A-F549-A661-F26F4F404A63}" dt="2022-03-15T12:39:56.529" v="69" actId="20577"/>
        <pc:sldMkLst>
          <pc:docMk/>
          <pc:sldMk cId="475850554" sldId="256"/>
        </pc:sldMkLst>
        <pc:spChg chg="mod">
          <ac:chgData name="Hollingsworth, Joseph" userId="6338ef61-550f-4a52-a8a3-bd9025908f10" providerId="ADAL" clId="{8B56CC65-205A-F549-A661-F26F4F404A63}" dt="2022-03-15T12:39:56.529" v="69" actId="20577"/>
          <ac:spMkLst>
            <pc:docMk/>
            <pc:sldMk cId="475850554" sldId="256"/>
            <ac:spMk id="4" creationId="{00000000-0000-0000-0000-000000000000}"/>
          </ac:spMkLst>
        </pc:spChg>
      </pc:sldChg>
      <pc:sldChg chg="modSp mod">
        <pc:chgData name="Hollingsworth, Joseph" userId="6338ef61-550f-4a52-a8a3-bd9025908f10" providerId="ADAL" clId="{8B56CC65-205A-F549-A661-F26F4F404A63}" dt="2022-03-15T12:36:58.558" v="42" actId="6549"/>
        <pc:sldMkLst>
          <pc:docMk/>
          <pc:sldMk cId="3831615343" sldId="272"/>
        </pc:sldMkLst>
        <pc:spChg chg="mod">
          <ac:chgData name="Hollingsworth, Joseph" userId="6338ef61-550f-4a52-a8a3-bd9025908f10" providerId="ADAL" clId="{8B56CC65-205A-F549-A661-F26F4F404A63}" dt="2022-03-15T12:36:58.558" v="42" actId="6549"/>
          <ac:spMkLst>
            <pc:docMk/>
            <pc:sldMk cId="3831615343" sldId="272"/>
            <ac:spMk id="229" creationId="{00000000-0000-0000-0000-000000000000}"/>
          </ac:spMkLst>
        </pc:spChg>
      </pc:sldChg>
    </pc:docChg>
  </pc:docChgLst>
  <pc:docChgLst>
    <pc:chgData name="Kelly, Jack" userId="S::kellyjc@rose-hulman.edu::a4fd8950-19f5-4a20-8ffc-645900257370" providerId="AD" clId="Web-{83FF7817-F08F-4973-9B88-C8C1006ED1BD}"/>
    <pc:docChg chg="delSld">
      <pc:chgData name="Kelly, Jack" userId="S::kellyjc@rose-hulman.edu::a4fd8950-19f5-4a20-8ffc-645900257370" providerId="AD" clId="Web-{83FF7817-F08F-4973-9B88-C8C1006ED1BD}" dt="2022-03-22T06:13:37.090" v="0"/>
      <pc:docMkLst>
        <pc:docMk/>
      </pc:docMkLst>
      <pc:sldChg chg="del">
        <pc:chgData name="Kelly, Jack" userId="S::kellyjc@rose-hulman.edu::a4fd8950-19f5-4a20-8ffc-645900257370" providerId="AD" clId="Web-{83FF7817-F08F-4973-9B88-C8C1006ED1BD}" dt="2022-03-22T06:13:37.090" v="0"/>
        <pc:sldMkLst>
          <pc:docMk/>
          <pc:sldMk cId="504009426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 at schedule, EXAM week from today! Written part Wednesday, programming part Friday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 Exams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Grades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see me at break or after class if you feel your grade is wrong.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0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Math.pow</a:t>
            </a:r>
            <a:r>
              <a:rPr lang="en-US" dirty="0"/>
              <a:t>( )</a:t>
            </a:r>
          </a:p>
          <a:p>
            <a:r>
              <a:rPr lang="en-US" dirty="0" err="1"/>
              <a:t>Math.sqrt</a:t>
            </a:r>
            <a:r>
              <a:rPr lang="en-US" dirty="0"/>
              <a:t>( )</a:t>
            </a:r>
          </a:p>
          <a:p>
            <a:r>
              <a:rPr lang="en-US" dirty="0"/>
              <a:t>Utilities,</a:t>
            </a:r>
            <a:r>
              <a:rPr lang="en-US" baseline="0" dirty="0"/>
              <a:t> nothing specific to an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allowed to write code like this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Prompt</a:t>
            </a:r>
            <a:r>
              <a:rPr lang="en-US" baseline="0" dirty="0"/>
              <a:t> the students, which is static? Which is non-static/instance?</a:t>
            </a:r>
          </a:p>
          <a:p>
            <a:r>
              <a:rPr lang="en-US" baseline="0" dirty="0"/>
              <a:t>Might consider asking the students to role play as point A and point B and point C, ask a random student how far apart A and B are? </a:t>
            </a:r>
          </a:p>
          <a:p>
            <a:r>
              <a:rPr lang="en-US" baseline="0" dirty="0"/>
              <a:t>Then ask A how far away he/she is from B? Then ask C how far away they are from B?</a:t>
            </a:r>
          </a:p>
          <a:p>
            <a:r>
              <a:rPr lang="en-US" baseline="0" dirty="0"/>
              <a:t>It DEPENDS upon who you ask with and instance call, but it does matter who you ask with a static call.</a:t>
            </a:r>
          </a:p>
          <a:p>
            <a:endParaRPr lang="en-US" baseline="0" dirty="0"/>
          </a:p>
          <a:p>
            <a:r>
              <a:rPr lang="en-US" baseline="0" dirty="0"/>
              <a:t>Then live code the class methods with them.  </a:t>
            </a:r>
            <a:r>
              <a:rPr lang="en-US" baseline="0" dirty="0" err="1"/>
              <a:t>distanceFormulaCalc</a:t>
            </a:r>
            <a:r>
              <a:rPr lang="en-US" baseline="0" dirty="0"/>
              <a:t> is provided to make this as quick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8E27A71-88A0-42AC-8446-7577892AB166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8536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40F29AF-BE6B-4325-9FD3-75713ABAC46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95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Sunday, September 11,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Sunday, September 11,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Static Fields &amp; Methods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3B4C52-3679-057F-B9FA-C5E3B4259E4D}"/>
              </a:ext>
            </a:extLst>
          </p:cNvPr>
          <p:cNvSpPr/>
          <p:nvPr/>
        </p:nvSpPr>
        <p:spPr>
          <a:xfrm>
            <a:off x="304800" y="4762500"/>
            <a:ext cx="8534400" cy="1565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do one thing:</a:t>
            </a:r>
            <a:br>
              <a:rPr lang="en-US" dirty="0"/>
            </a:br>
            <a:r>
              <a:rPr lang="en-US" dirty="0"/>
              <a:t>Static and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Point class we used as a Quiz</a:t>
            </a:r>
          </a:p>
          <a:p>
            <a:r>
              <a:rPr lang="en-US" dirty="0"/>
              <a:t>Let’s write code to enable the following to run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Point a = new Point( 0, 0 );</a:t>
            </a:r>
          </a:p>
          <a:p>
            <a:pPr marL="0" indent="0">
              <a:buNone/>
            </a:pPr>
            <a:r>
              <a:rPr lang="en-US" dirty="0"/>
              <a:t>Point b = new Point( 3, 4);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  </a:t>
            </a:r>
            <a:r>
              <a:rPr lang="en-US" dirty="0" err="1"/>
              <a:t>Point.distanceBetween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 </a:t>
            </a:r>
            <a:r>
              <a:rPr lang="en-US" dirty="0" err="1"/>
              <a:t>a.distanceTo</a:t>
            </a:r>
            <a:r>
              <a:rPr lang="en-US" dirty="0"/>
              <a:t>( b )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4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HWMaps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b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with a partner on 1 of the operations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are confused about what to do, get help!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 in front of Instructor or TA</a:t>
            </a:r>
            <a:b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Now is the time to fail, not at 23:45 the night it is due</a:t>
            </a:r>
          </a:p>
        </p:txBody>
      </p:sp>
    </p:spTree>
    <p:extLst>
      <p:ext uri="{BB962C8B-B14F-4D97-AF65-F5344CB8AC3E}">
        <p14:creationId xmlns:p14="http://schemas.microsoft.com/office/powerpoint/2010/main" val="3831615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8237" y="914400"/>
            <a:ext cx="39157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StudentV1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Why fields can’t always be static – StudentV1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Bryan has a grade of B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Chris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8400" y="1143000"/>
            <a:ext cx="5608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// StudentV1Driver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"Bryan"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"Chris"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88237" y="1143000"/>
            <a:ext cx="3356663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695700" y="1143000"/>
            <a:ext cx="5448300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495800" y="778419"/>
            <a:ext cx="399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</a:t>
            </a:r>
            <a:r>
              <a:rPr lang="en-US" dirty="0">
                <a:highlight>
                  <a:srgbClr val="00FF00"/>
                </a:highlight>
              </a:rPr>
              <a:t>StudentV1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64531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937" y="914400"/>
            <a:ext cx="357256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StudentV2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StudentV2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Why fields can’t always be static – StudentV2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Bryan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Chris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48100" y="1143000"/>
            <a:ext cx="54687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// StudentV2Driver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"Bryan"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"Chris"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12036" y="1143000"/>
            <a:ext cx="3542235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810000" y="1155700"/>
            <a:ext cx="5334000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343400" y="740319"/>
            <a:ext cx="442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</a:t>
            </a:r>
            <a:r>
              <a:rPr lang="en-US" dirty="0">
                <a:highlight>
                  <a:srgbClr val="00FF00"/>
                </a:highlight>
              </a:rPr>
              <a:t>StudentV2</a:t>
            </a:r>
            <a:r>
              <a:rPr lang="en-US" dirty="0"/>
              <a:t> 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FBA5E6-1BF8-4A93-A843-F6EB4A27A02E}"/>
              </a:ext>
            </a:extLst>
          </p:cNvPr>
          <p:cNvSpPr/>
          <p:nvPr/>
        </p:nvSpPr>
        <p:spPr>
          <a:xfrm>
            <a:off x="2176546" y="5716851"/>
            <a:ext cx="6881315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Static means there's only one instance of a field/method for every instance of a class that's created. So when you change a grade, they all change.</a:t>
            </a:r>
          </a:p>
        </p:txBody>
      </p:sp>
    </p:spTree>
    <p:extLst>
      <p:ext uri="{BB962C8B-B14F-4D97-AF65-F5344CB8AC3E}">
        <p14:creationId xmlns:p14="http://schemas.microsoft.com/office/powerpoint/2010/main" val="38620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PracticeSuperSimpleObjects</a:t>
            </a:r>
            <a:endParaRPr lang="en-US" dirty="0"/>
          </a:p>
          <a:p>
            <a:r>
              <a:rPr lang="en-US" dirty="0"/>
              <a:t>Right now – draw Box &amp; Pointer diagram of </a:t>
            </a:r>
            <a:r>
              <a:rPr lang="en-US" i="1" dirty="0"/>
              <a:t>StudentV1Driver</a:t>
            </a:r>
          </a:p>
          <a:p>
            <a:r>
              <a:rPr lang="en-US" dirty="0"/>
              <a:t>Work in pairs</a:t>
            </a:r>
          </a:p>
          <a:p>
            <a:r>
              <a:rPr lang="en-US" dirty="0"/>
              <a:t>After you all finish I’ll do Box &amp; </a:t>
            </a:r>
            <a:r>
              <a:rPr lang="en-US" dirty="0" err="1"/>
              <a:t>Ptr</a:t>
            </a:r>
            <a:r>
              <a:rPr lang="en-US" dirty="0"/>
              <a:t> of </a:t>
            </a:r>
            <a:r>
              <a:rPr lang="en-US" i="1" dirty="0"/>
              <a:t>StudentV2Driver</a:t>
            </a:r>
          </a:p>
        </p:txBody>
      </p:sp>
    </p:spTree>
    <p:extLst>
      <p:ext uri="{BB962C8B-B14F-4D97-AF65-F5344CB8AC3E}">
        <p14:creationId xmlns:p14="http://schemas.microsoft.com/office/powerpoint/2010/main" val="167862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 we make methods static?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Methods</a:t>
            </a:r>
          </a:p>
          <a:p>
            <a:pPr lvl="1"/>
            <a:r>
              <a:rPr lang="en-US" dirty="0"/>
              <a:t>Things like Math class's abs, sqrt, etc. </a:t>
            </a:r>
          </a:p>
          <a:p>
            <a:pPr lvl="1"/>
            <a:r>
              <a:rPr lang="en-US" dirty="0"/>
              <a:t>Don’t need an instance of a class to run them</a:t>
            </a:r>
          </a:p>
          <a:p>
            <a:pPr lvl="1">
              <a:tabLst>
                <a:tab pos="1193800" algn="l"/>
              </a:tabLst>
            </a:pPr>
            <a:r>
              <a:rPr lang="en-US" dirty="0"/>
              <a:t>Examples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y = -3.3;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ySqR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How do I know if it is static?</a:t>
            </a:r>
          </a:p>
          <a:p>
            <a:pPr lvl="1"/>
            <a:r>
              <a:rPr lang="en-US" dirty="0"/>
              <a:t>No references to non-static fields/methods</a:t>
            </a:r>
          </a:p>
          <a:p>
            <a:pPr lvl="1"/>
            <a:r>
              <a:rPr lang="en-US" dirty="0"/>
              <a:t>No “this” keyword used in method</a:t>
            </a:r>
          </a:p>
        </p:txBody>
      </p:sp>
    </p:spTree>
    <p:extLst>
      <p:ext uri="{BB962C8B-B14F-4D97-AF65-F5344CB8AC3E}">
        <p14:creationId xmlns:p14="http://schemas.microsoft.com/office/powerpoint/2010/main" val="59030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do we make fields static?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20024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Never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Seriously, this is disallowed for all the code you submit in CSSE220 (exception: CONSTANTS)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almost always makes your designs worse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wasn’t disallowed, when would you use it?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rarely for memory efficiency, state that can’t be duplicated, or really 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code/variables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even professional programmers misuse static and cause themselves major problems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They’ll talk about some positive uses in CSSE374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243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Example Classes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ith Static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Bicycle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545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844" y="104097"/>
            <a:ext cx="92831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//other stuff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getMilesTravelled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this.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 1.609344f;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//Elsewhere in a client program of Car class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//requires you to have a car object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getMilesTravelled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requires you to have a car object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myCar.getMilesTravelled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());//output depends on code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convertMilesToKm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can be called on the class Car itself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Car.</a:t>
            </a:r>
            <a:r>
              <a:rPr lang="en-US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(77));//output is 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123.919488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F59E2A-CBC6-4970-B6BE-9C00BED1A058}"/>
              </a:ext>
            </a:extLst>
          </p:cNvPr>
          <p:cNvSpPr/>
          <p:nvPr/>
        </p:nvSpPr>
        <p:spPr>
          <a:xfrm>
            <a:off x="248481" y="104098"/>
            <a:ext cx="8855764" cy="4259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470EA-C8FE-4A5D-84BC-7816000841EB}"/>
              </a:ext>
            </a:extLst>
          </p:cNvPr>
          <p:cNvSpPr/>
          <p:nvPr/>
        </p:nvSpPr>
        <p:spPr>
          <a:xfrm>
            <a:off x="248481" y="5049948"/>
            <a:ext cx="8855765" cy="17881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8905" y="31553"/>
            <a:ext cx="928314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 = 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Bicycle(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speed) 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speed;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++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getNumCreated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Client does not need Bicycle object for calling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getNumCreated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myBike1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18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myBike2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dirty="0"/>
              <a:t>" 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myBike1.getSpeed());</a:t>
            </a:r>
          </a:p>
          <a:p>
            <a:r>
              <a:rPr lang="en-US" sz="2200" b="1" dirty="0"/>
              <a:t>0</a:t>
            </a:r>
          </a:p>
          <a:p>
            <a:r>
              <a:rPr lang="en-US" sz="2200" b="1" dirty="0"/>
              <a:t>2 18</a:t>
            </a:r>
          </a:p>
        </p:txBody>
      </p:sp>
      <p:sp>
        <p:nvSpPr>
          <p:cNvPr id="3" name="Rectangle 9"/>
          <p:cNvSpPr>
            <a:spLocks/>
          </p:cNvSpPr>
          <p:nvPr/>
        </p:nvSpPr>
        <p:spPr bwMode="auto">
          <a:xfrm>
            <a:off x="7625172" y="6309350"/>
            <a:ext cx="1036926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Q12 - Q16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FC12C-35E0-4F1D-AAC8-BEA6B36C28BD}"/>
              </a:ext>
            </a:extLst>
          </p:cNvPr>
          <p:cNvSpPr/>
          <p:nvPr/>
        </p:nvSpPr>
        <p:spPr>
          <a:xfrm>
            <a:off x="238542" y="104097"/>
            <a:ext cx="8855764" cy="44082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44365-DE8E-49F7-B06F-273DFD243B49}"/>
              </a:ext>
            </a:extLst>
          </p:cNvPr>
          <p:cNvSpPr/>
          <p:nvPr/>
        </p:nvSpPr>
        <p:spPr>
          <a:xfrm>
            <a:off x="238542" y="4584909"/>
            <a:ext cx="8855765" cy="22125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9E38866-5CA2-442C-B776-5925AA69883F}"/>
</file>

<file path=customXml/itemProps2.xml><?xml version="1.0" encoding="utf-8"?>
<ds:datastoreItem xmlns:ds="http://schemas.openxmlformats.org/officeDocument/2006/customXml" ds:itemID="{D29398D1-4D63-4575-9A3C-07E2EFD59027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79ddb764-415a-4c38-83b7-908be6382bea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F91A352-1F40-4259-97AC-634C68ED90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Words>1162</Words>
  <Application>Microsoft Macintosh PowerPoint</Application>
  <PresentationFormat>On-screen Show (4:3)</PresentationFormat>
  <Paragraphs>180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Office Theme</vt:lpstr>
      <vt:lpstr>CSSE 220</vt:lpstr>
      <vt:lpstr>Why fields can’t always be static – StudentV1</vt:lpstr>
      <vt:lpstr>Why fields can’t always be static – StudentV2</vt:lpstr>
      <vt:lpstr>In Eclipse</vt:lpstr>
      <vt:lpstr>When do we make methods static?</vt:lpstr>
      <vt:lpstr>PowerPoint Presentation</vt:lpstr>
      <vt:lpstr>PowerPoint Presentation</vt:lpstr>
      <vt:lpstr>PowerPoint Presentation</vt:lpstr>
      <vt:lpstr>PowerPoint Presentation</vt:lpstr>
      <vt:lpstr>Two ways to do one thing: Static and Instance</vt:lpstr>
      <vt:lpstr>Live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Hollingsworth, Joseph</cp:lastModifiedBy>
  <cp:revision>82</cp:revision>
  <dcterms:created xsi:type="dcterms:W3CDTF">2011-03-10T14:54:15Z</dcterms:created>
  <dcterms:modified xsi:type="dcterms:W3CDTF">2022-09-11T13:12:33Z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