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3"/>
  </p:notesMasterIdLst>
  <p:handoutMasterIdLst>
    <p:handoutMasterId r:id="rId14"/>
  </p:handoutMasterIdLst>
  <p:sldIdLst>
    <p:sldId id="298" r:id="rId5"/>
    <p:sldId id="313" r:id="rId6"/>
    <p:sldId id="297" r:id="rId7"/>
    <p:sldId id="273" r:id="rId8"/>
    <p:sldId id="330" r:id="rId9"/>
    <p:sldId id="299" r:id="rId10"/>
    <p:sldId id="331" r:id="rId11"/>
    <p:sldId id="332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51" autoAdjust="0"/>
  </p:normalViewPr>
  <p:slideViewPr>
    <p:cSldViewPr snapToGrid="0">
      <p:cViewPr varScale="1">
        <p:scale>
          <a:sx n="64" d="100"/>
          <a:sy n="64" d="100"/>
        </p:scale>
        <p:origin x="20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drawing a single diagram on the board showing separate thread of execution</a:t>
            </a:r>
            <a:r>
              <a:rPr lang="en-US" baseline="0"/>
              <a:t> as lines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Imagine a list gets changed while you try to move through it,</a:t>
            </a:r>
            <a:r>
              <a:rPr lang="en-US" baseline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Read from bad location in memory, get into infinite loop, double visit, skip,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2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  <a:endParaRPr lang="en-US" dirty="0">
              <a:cs typeface="Calibri"/>
            </a:endParaRPr>
          </a:p>
          <a:p>
            <a:r>
              <a:rPr lang="en-US" dirty="0"/>
              <a:t>Main starts every Java program</a:t>
            </a:r>
            <a:endParaRPr lang="en-US" dirty="0">
              <a:cs typeface="Calibri"/>
            </a:endParaRP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  <a:endParaRPr lang="en-US" dirty="0">
              <a:cs typeface="Calibri"/>
            </a:endParaRPr>
          </a:p>
          <a:p>
            <a:r>
              <a:rPr lang="en-US" dirty="0"/>
              <a:t>Multiple threads can create very painful problems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be hard to debug (race conditions)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Join Daniel </a:t>
            </a:r>
            <a:r>
              <a:rPr lang="en-US" dirty="0" err="1">
                <a:cs typeface="Calibri"/>
              </a:rPr>
              <a:t>Ignram</a:t>
            </a:r>
            <a:r>
              <a:rPr lang="en-US" dirty="0">
                <a:cs typeface="Calibri"/>
              </a:rPr>
              <a:t> we </a:t>
            </a:r>
            <a:r>
              <a:rPr lang="en-US" dirty="0" err="1">
                <a:cs typeface="Calibri"/>
              </a:rPr>
              <a:t>welcom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efree</a:t>
            </a:r>
            <a:r>
              <a:rPr lang="en-US" dirty="0">
                <a:cs typeface="Calibri"/>
              </a:rPr>
              <a:t> agents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's and Graphics'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800"/>
              <a:t>Every program starts in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and begins executing one statement at a time</a:t>
            </a:r>
          </a:p>
          <a:p>
            <a:r>
              <a:rPr lang="en-US" sz="1800"/>
              <a:t>When a </a:t>
            </a:r>
            <a:r>
              <a:rPr lang="en-US" sz="1800" err="1"/>
              <a:t>JFrame</a:t>
            </a:r>
            <a:r>
              <a:rPr lang="en-US" sz="1800"/>
              <a:t> is created there is a second thread that starts running (at the same time, i.e., in parallel) and it will continue to run even if our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thread completes exits</a:t>
            </a:r>
          </a:p>
          <a:p>
            <a:r>
              <a:rPr lang="en-US" sz="1800"/>
              <a:t>The setting for JFrame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/>
              <a:t> determines if the Java Graphics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6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1915795"/>
            <a:ext cx="28956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000"/>
              <a:t> t</a:t>
            </a:r>
            <a:r>
              <a:rPr lang="en-US"/>
              <a:t>hread of 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514600"/>
            <a:ext cx="19812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Graphics' </a:t>
            </a:r>
          </a:p>
          <a:p>
            <a:r>
              <a:rPr lang="en-US"/>
              <a:t>thread of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JFrame.EXIT_ON_CLOSE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378321-E52F-D840-9E9C-E55E5925DFCE}"/>
              </a:ext>
            </a:extLst>
          </p:cNvPr>
          <p:cNvCxnSpPr/>
          <p:nvPr/>
        </p:nvCxnSpPr>
        <p:spPr>
          <a:xfrm>
            <a:off x="4724400" y="1752600"/>
            <a:ext cx="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C13BC-A8EA-944E-A56E-46FCB853DF6F}"/>
              </a:ext>
            </a:extLst>
          </p:cNvPr>
          <p:cNvSpPr txBox="1"/>
          <p:nvPr/>
        </p:nvSpPr>
        <p:spPr>
          <a:xfrm>
            <a:off x="4343400" y="14478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31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Happens when you try to change something that is being used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Removing something from a list while the list is itself being iterated through (drawing/updating)</a:t>
            </a:r>
          </a:p>
          <a:p>
            <a:r>
              <a:rPr lang="en-US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myList.remove</a:t>
            </a:r>
            <a:r>
              <a:rPr lang="en-US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(Item </a:t>
            </a:r>
            <a:r>
              <a:rPr lang="en-US" err="1"/>
              <a:t>item</a:t>
            </a:r>
            <a:r>
              <a:rPr lang="en-US"/>
              <a:t>: </a:t>
            </a:r>
            <a:r>
              <a:rPr lang="en-US" err="1"/>
              <a:t>myList</a:t>
            </a:r>
            <a:r>
              <a:rPr lang="en-US"/>
              <a:t>){</a:t>
            </a:r>
          </a:p>
          <a:p>
            <a:r>
              <a:rPr lang="en-US"/>
              <a:t>   </a:t>
            </a:r>
            <a:r>
              <a:rPr lang="en-US" err="1"/>
              <a:t>item.draw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Concurrent Modification Error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53A7CE-EB86-A841-B194-E67EB34A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857956"/>
            <a:ext cx="6904655" cy="3702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3821-2B85-3C4E-ADDE-73F6368B9670}"/>
              </a:ext>
            </a:extLst>
          </p:cNvPr>
          <p:cNvSpPr txBox="1"/>
          <p:nvPr/>
        </p:nvSpPr>
        <p:spPr>
          <a:xfrm>
            <a:off x="7145867" y="925688"/>
            <a:ext cx="1794933" cy="2777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rm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is a problem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because length of 'a' has changed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still using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original length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>
                <a:solidFill>
                  <a:srgbClr val="000000"/>
                </a:solidFill>
              </a:rPr>
              <a:t>'a'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8E5F70-F0A5-5A46-B1C6-F04B7F7D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4583288"/>
            <a:ext cx="7809736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alternative to a thread that waits/sleeps</a:t>
            </a:r>
          </a:p>
          <a:p>
            <a:r>
              <a:rPr lang="en-US"/>
              <a:t>Creates events periodically</a:t>
            </a:r>
          </a:p>
          <a:p>
            <a:r>
              <a:rPr lang="en-US"/>
              <a:t>Allows main thread to finish</a:t>
            </a:r>
          </a:p>
          <a:p>
            <a:r>
              <a:rPr lang="en-US"/>
              <a:t>Designed to work in same thread as graphics</a:t>
            </a:r>
          </a:p>
          <a:p>
            <a:r>
              <a:rPr lang="en-US"/>
              <a:t>Superior approach for </a:t>
            </a:r>
            <a:r>
              <a:rPr lang="en-US" err="1"/>
              <a:t>ArcadeGame</a:t>
            </a:r>
            <a:r>
              <a:rPr lang="en-US"/>
              <a:t> project</a:t>
            </a:r>
          </a:p>
          <a:p>
            <a:r>
              <a:rPr lang="en-US"/>
              <a:t>Similar functionality required for GARP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Timer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301922" y="1505298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91000" y="2438400"/>
            <a:ext cx="0" cy="3942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741" y="2438400"/>
            <a:ext cx="18912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3999" y="1107798"/>
            <a:ext cx="14478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828800"/>
            <a:ext cx="2539873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1495269" cy="4894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Exit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3400" y="27537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63387" y="41253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3820569"/>
            <a:ext cx="35052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343400" y="5425231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72969"/>
            <a:ext cx="25183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Each tick of the Timer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3800" y="2753769"/>
            <a:ext cx="6096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33800" y="4125369"/>
            <a:ext cx="629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800" y="4125369"/>
            <a:ext cx="6096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092D7-FF4F-184D-875F-D6653C5F9CFB}"/>
              </a:ext>
            </a:extLst>
          </p:cNvPr>
          <p:cNvSpPr txBox="1"/>
          <p:nvPr/>
        </p:nvSpPr>
        <p:spPr>
          <a:xfrm>
            <a:off x="5257800" y="2525169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FDAB9-3EAD-0B4D-8208-E388102FB634}"/>
              </a:ext>
            </a:extLst>
          </p:cNvPr>
          <p:cNvSpPr txBox="1"/>
          <p:nvPr/>
        </p:nvSpPr>
        <p:spPr>
          <a:xfrm>
            <a:off x="5257800" y="5238166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2C3AA-63F0-A84E-B5B1-7E7D80710DB5}"/>
              </a:ext>
            </a:extLst>
          </p:cNvPr>
          <p:cNvCxnSpPr>
            <a:cxnSpLocks/>
          </p:cNvCxnSpPr>
          <p:nvPr/>
        </p:nvCxnSpPr>
        <p:spPr>
          <a:xfrm>
            <a:off x="685800" y="1066800"/>
            <a:ext cx="0" cy="525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A42C32-06E3-444C-A0DC-9F9B21A76217}"/>
              </a:ext>
            </a:extLst>
          </p:cNvPr>
          <p:cNvSpPr txBox="1"/>
          <p:nvPr/>
        </p:nvSpPr>
        <p:spPr>
          <a:xfrm>
            <a:off x="304800" y="762000"/>
            <a:ext cx="6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38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gameEventLoop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495</Words>
  <Application>Microsoft Office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Threads</vt:lpstr>
      <vt:lpstr>main's and Graphics' Threads</vt:lpstr>
      <vt:lpstr>Concurrent Modification Exceptions</vt:lpstr>
      <vt:lpstr>for Loops and ArrayList</vt:lpstr>
      <vt:lpstr>Concurrent Modification Error</vt:lpstr>
      <vt:lpstr>Timer</vt:lpstr>
      <vt:lpstr>Timer</vt:lpstr>
      <vt:lpstr>Live-coding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2024-01-22T00:29:59Z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