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70" r:id="rId5"/>
    <p:sldId id="369" r:id="rId6"/>
    <p:sldId id="353" r:id="rId7"/>
    <p:sldId id="342" r:id="rId8"/>
    <p:sldId id="343" r:id="rId9"/>
    <p:sldId id="344" r:id="rId10"/>
    <p:sldId id="355" r:id="rId11"/>
    <p:sldId id="345" r:id="rId12"/>
    <p:sldId id="350" r:id="rId13"/>
    <p:sldId id="33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60"/>
    <p:restoredTop sz="94694"/>
  </p:normalViewPr>
  <p:slideViewPr>
    <p:cSldViewPr snapToGrid="0">
      <p:cViewPr varScale="1">
        <p:scale>
          <a:sx n="108" d="100"/>
          <a:sy n="108" d="100"/>
        </p:scale>
        <p:origin x="130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Sunday, 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Sunday, December 4,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71AE-887C-4849-9602-3E01EB62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Problem – Company Accounts</a:t>
            </a:r>
          </a:p>
        </p:txBody>
      </p:sp>
    </p:spTree>
    <p:extLst>
      <p:ext uri="{BB962C8B-B14F-4D97-AF65-F5344CB8AC3E}">
        <p14:creationId xmlns:p14="http://schemas.microsoft.com/office/powerpoint/2010/main" val="139864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9C6E-FA7B-43DE-B2E9-DE511E0A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second potential solution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2989E2-A54C-4499-A19D-C1DA4659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42" y="1828488"/>
            <a:ext cx="7443709" cy="365072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306" y="4496697"/>
            <a:ext cx="4830547" cy="10629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Technically, this class is just a “dumb” data holder and has no methods that work on the data stored with the objects of this class.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515D22-5699-4CF0-8804-5E762EB2B61A}"/>
              </a:ext>
            </a:extLst>
          </p:cNvPr>
          <p:cNvCxnSpPr>
            <a:cxnSpLocks/>
          </p:cNvCxnSpPr>
          <p:nvPr/>
        </p:nvCxnSpPr>
        <p:spPr>
          <a:xfrm flipV="1">
            <a:off x="4970034" y="4862456"/>
            <a:ext cx="849853" cy="36576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51A7D109-49C0-4E54-B55B-44B27C1FB169}"/>
              </a:ext>
            </a:extLst>
          </p:cNvPr>
          <p:cNvSpPr/>
          <p:nvPr/>
        </p:nvSpPr>
        <p:spPr>
          <a:xfrm>
            <a:off x="4112407" y="5653033"/>
            <a:ext cx="4830547" cy="10629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Consider</a:t>
            </a:r>
            <a:r>
              <a:rPr lang="en-US" i="1" dirty="0">
                <a:solidFill>
                  <a:schemeClr val="tx1"/>
                </a:solidFill>
              </a:rPr>
              <a:t>: is this design more flexible if we get new requirements, like for instance needing a 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transactionReport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i="1" dirty="0">
                <a:solidFill>
                  <a:schemeClr val="tx1"/>
                </a:solidFill>
              </a:rPr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97241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CDA-10D9-4E16-94B4-CFF5CFD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"/>
            <a:ext cx="7886700" cy="1071987"/>
          </a:xfrm>
        </p:spPr>
        <p:txBody>
          <a:bodyPr>
            <a:normAutofit/>
          </a:bodyPr>
          <a:lstStyle/>
          <a:p>
            <a:r>
              <a:rPr lang="en-US"/>
              <a:t>Do the in-class activity </a:t>
            </a:r>
            <a:br>
              <a:rPr lang="en-US"/>
            </a:br>
            <a:r>
              <a:rPr lang="en-US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244929" y="643222"/>
            <a:ext cx="8899071" cy="30315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 particular company keeps a variety of different accounts for its projects. Each account has an account number and a balance.  When a deposit or withdrawal occurs, the transaction occurs immediately, and the current balance should be updated. The system should support getting the current balance.  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The system should also support getting the balance as it existed at any date/time in the past.  Note the input historical date/time may not correspond to a particular transaction time - e.g., if the system had a balance of $1 at 1 p.m. and then was changed to $2 at 3 p.m., a request for the balance at 2 p.m. should return $1</a:t>
            </a:r>
            <a:r>
              <a:rPr lang="en-US" sz="1100" dirty="0">
                <a:latin typeface="Arial"/>
                <a:cs typeface="Arial"/>
              </a:rPr>
              <a:t>.</a:t>
            </a:r>
          </a:p>
          <a:p>
            <a:endParaRPr lang="en-US" sz="11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52567-EC49-44EF-6202-22465C16A81B}"/>
              </a:ext>
            </a:extLst>
          </p:cNvPr>
          <p:cNvSpPr txBox="1"/>
          <p:nvPr/>
        </p:nvSpPr>
        <p:spPr>
          <a:xfrm>
            <a:off x="61696" y="4463573"/>
            <a:ext cx="90206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 Do #1 </a:t>
            </a:r>
            <a:r>
              <a:rPr lang="en-US" dirty="0"/>
              <a:t>Identify all the </a:t>
            </a:r>
            <a:r>
              <a:rPr lang="en-US" i="1" u="sng" dirty="0">
                <a:highlight>
                  <a:srgbClr val="FFFF00"/>
                </a:highlight>
              </a:rPr>
              <a:t>primary nouns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primary noun</a:t>
            </a:r>
            <a:r>
              <a:rPr lang="en-US" dirty="0"/>
              <a:t> is a noun in the problem that has </a:t>
            </a:r>
            <a:r>
              <a:rPr lang="en-US" i="1" u="sng" dirty="0"/>
              <a:t>attributes</a:t>
            </a:r>
            <a:r>
              <a:rPr lang="en-US" i="1" dirty="0"/>
              <a:t> (other nouns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Nouns that designate</a:t>
            </a:r>
            <a:r>
              <a:rPr lang="en-US" i="1" dirty="0"/>
              <a:t> actors</a:t>
            </a:r>
            <a:r>
              <a:rPr lang="en-US" dirty="0"/>
              <a:t> of the system (i.e. The </a:t>
            </a:r>
            <a:r>
              <a:rPr lang="en-US" i="1" dirty="0"/>
              <a:t>user</a:t>
            </a:r>
            <a:r>
              <a:rPr lang="en-US" dirty="0"/>
              <a:t> can click…) can be </a:t>
            </a:r>
            <a:r>
              <a:rPr lang="en-US" b="1" dirty="0"/>
              <a:t>excluded</a:t>
            </a:r>
            <a:endParaRPr lang="en-US" i="1" dirty="0"/>
          </a:p>
          <a:p>
            <a:r>
              <a:rPr lang="en-US" b="1" dirty="0"/>
              <a:t>To Do #2 </a:t>
            </a:r>
            <a:r>
              <a:rPr lang="en-US" dirty="0"/>
              <a:t>Write down the </a:t>
            </a:r>
            <a:r>
              <a:rPr lang="en-US" i="1" u="sng" dirty="0">
                <a:highlight>
                  <a:srgbClr val="00FF00"/>
                </a:highlight>
              </a:rPr>
              <a:t>attributes</a:t>
            </a:r>
            <a:r>
              <a:rPr lang="en-US" dirty="0"/>
              <a:t> (</a:t>
            </a:r>
            <a:r>
              <a:rPr lang="en-US" i="1" dirty="0"/>
              <a:t>other nouns) </a:t>
            </a:r>
            <a:r>
              <a:rPr lang="en-US" dirty="0"/>
              <a:t>associated with the </a:t>
            </a:r>
            <a:r>
              <a:rPr lang="en-US" i="1" dirty="0"/>
              <a:t>primary nouns</a:t>
            </a:r>
          </a:p>
          <a:p>
            <a:r>
              <a:rPr lang="en-US" b="1" dirty="0"/>
              <a:t>To Do #3 </a:t>
            </a:r>
            <a:r>
              <a:rPr lang="en-US" dirty="0"/>
              <a:t>Identify all the </a:t>
            </a:r>
            <a:r>
              <a:rPr lang="en-US" i="1" dirty="0"/>
              <a:t>verbs</a:t>
            </a:r>
            <a:endParaRPr lang="en-US" dirty="0"/>
          </a:p>
          <a:p>
            <a:r>
              <a:rPr lang="en-US" b="1" dirty="0"/>
              <a:t>To Do #4 </a:t>
            </a:r>
            <a:r>
              <a:rPr lang="en-US" dirty="0"/>
              <a:t>Identify which </a:t>
            </a:r>
            <a:r>
              <a:rPr lang="en-US" i="1" u="sng" dirty="0"/>
              <a:t>primary nouns</a:t>
            </a:r>
            <a:r>
              <a:rPr lang="en-US" dirty="0"/>
              <a:t> are worked on by the </a:t>
            </a:r>
            <a:r>
              <a:rPr lang="en-US" i="1" u="sng" dirty="0">
                <a:highlight>
                  <a:srgbClr val="00FFFF"/>
                </a:highlight>
              </a:rPr>
              <a:t>verbs</a:t>
            </a:r>
            <a:r>
              <a:rPr lang="en-US" dirty="0"/>
              <a:t> </a:t>
            </a:r>
          </a:p>
          <a:p>
            <a:r>
              <a:rPr lang="en-US" b="1" dirty="0"/>
              <a:t>To Do #5 </a:t>
            </a:r>
            <a:r>
              <a:rPr lang="en-US" dirty="0"/>
              <a:t>Design a system using UML to handle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49187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CDA-10D9-4E16-94B4-CFF5CFD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"/>
            <a:ext cx="7886700" cy="1071987"/>
          </a:xfrm>
        </p:spPr>
        <p:txBody>
          <a:bodyPr>
            <a:normAutofit/>
          </a:bodyPr>
          <a:lstStyle/>
          <a:p>
            <a:r>
              <a:rPr lang="en-US" dirty="0"/>
              <a:t>What is wrong with this design? </a:t>
            </a:r>
            <a:br>
              <a:rPr lang="en-US" dirty="0"/>
            </a:br>
            <a:r>
              <a:rPr lang="en-US" dirty="0"/>
              <a:t>This design?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181429" y="1095284"/>
            <a:ext cx="8899071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 particular company keeps a variety of different accounts for its projects. Each account has an account number and a balance.  When a deposit or withdrawal occurs, the transaction occurs immediately and the current balance should be updated. The system should support getting the current balance.  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The system should also support getting the balance as it existed at any date/time in the past.  Note the input historical date/time may not correspond to a particular transaction time - e.g. if the system had a balance of $1 at 1 pm and then was changed to $2 at 3 pm, a request for the balance at 2 pm should return $1</a:t>
            </a:r>
            <a:r>
              <a:rPr lang="en-US" sz="1100" dirty="0">
                <a:latin typeface="Arial"/>
                <a:cs typeface="Arial"/>
              </a:rPr>
              <a:t>.</a:t>
            </a:r>
            <a:endParaRPr lang="en-US" dirty="0"/>
          </a:p>
        </p:txBody>
      </p:sp>
      <p:pic>
        <p:nvPicPr>
          <p:cNvPr id="3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B4DBD-E392-40C8-9B7C-96816549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52" y="3658184"/>
            <a:ext cx="6409911" cy="31365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ECC089-86A3-4F50-A38E-2BF71649161E}"/>
              </a:ext>
            </a:extLst>
          </p:cNvPr>
          <p:cNvSpPr/>
          <p:nvPr/>
        </p:nvSpPr>
        <p:spPr>
          <a:xfrm>
            <a:off x="8178800" y="6056084"/>
            <a:ext cx="351973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1B9767-DCEB-4694-9E9F-686D465E8397}"/>
              </a:ext>
            </a:extLst>
          </p:cNvPr>
          <p:cNvSpPr txBox="1">
            <a:spLocks/>
          </p:cNvSpPr>
          <p:nvPr/>
        </p:nvSpPr>
        <p:spPr>
          <a:xfrm>
            <a:off x="7541282" y="4690729"/>
            <a:ext cx="1539218" cy="1071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Quiz question</a:t>
            </a:r>
          </a:p>
          <a:p>
            <a:pPr algn="ctr"/>
            <a:r>
              <a:rPr lang="en-US" dirty="0"/>
              <a:t>#6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D3AA2A-06F3-4AF3-97C4-2B5674C6CC26}"/>
              </a:ext>
            </a:extLst>
          </p:cNvPr>
          <p:cNvCxnSpPr>
            <a:cxnSpLocks/>
          </p:cNvCxnSpPr>
          <p:nvPr/>
        </p:nvCxnSpPr>
        <p:spPr>
          <a:xfrm>
            <a:off x="8366760" y="5623560"/>
            <a:ext cx="0" cy="432524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78052" y="5242865"/>
            <a:ext cx="3838193" cy="1323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</a:t>
            </a:r>
          </a:p>
          <a:p>
            <a:r>
              <a:rPr lang="en-US" dirty="0">
                <a:solidFill>
                  <a:schemeClr val="tx1"/>
                </a:solidFill>
              </a:rPr>
              <a:t>Don’t read more into the English text than is there, e.g., “there ought to be a way to create accounts!”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98548" y="99679"/>
            <a:ext cx="4708479" cy="10096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a couple minutes!</a:t>
            </a:r>
          </a:p>
          <a:p>
            <a:r>
              <a:rPr lang="en-US" dirty="0"/>
              <a:t>Try to see what you can think might be wrong</a:t>
            </a:r>
          </a:p>
          <a:p>
            <a:r>
              <a:rPr lang="en-US" dirty="0"/>
              <a:t>When you have an idea, then continue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E36DB-912A-964E-BB21-62865BEE7969}"/>
              </a:ext>
            </a:extLst>
          </p:cNvPr>
          <p:cNvSpPr txBox="1"/>
          <p:nvPr/>
        </p:nvSpPr>
        <p:spPr>
          <a:xfrm rot="19623622">
            <a:off x="-140246" y="3776749"/>
            <a:ext cx="15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Bad Design 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C10693-E5DC-BB5C-8613-CC2DE45B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66" y="3699910"/>
            <a:ext cx="1668334" cy="6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A90826-9974-405E-AB6D-11CDB8489DDC}"/>
              </a:ext>
            </a:extLst>
          </p:cNvPr>
          <p:cNvSpPr txBox="1"/>
          <p:nvPr/>
        </p:nvSpPr>
        <p:spPr>
          <a:xfrm>
            <a:off x="787400" y="3481355"/>
            <a:ext cx="7070271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design does </a:t>
            </a:r>
            <a:r>
              <a:rPr lang="en-US" sz="2400" dirty="0">
                <a:cs typeface="Calibri"/>
              </a:rPr>
              <a:t>not function correctly.  Why?</a:t>
            </a:r>
          </a:p>
          <a:p>
            <a:endParaRPr lang="en-US" sz="24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"/>
              </a:rPr>
              <a:t>Main </a:t>
            </a:r>
            <a:r>
              <a:rPr lang="en-US" sz="2400" dirty="0"/>
              <a:t>has only one account, but the system needs to support many.  How do we know that from this diagram?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Also, computing the data for historic balances is moderately hard.</a:t>
            </a:r>
          </a:p>
        </p:txBody>
      </p:sp>
      <p:pic>
        <p:nvPicPr>
          <p:cNvPr id="4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F70A0B-61FA-43FE-AA64-8F72449F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22" y="202624"/>
            <a:ext cx="6409911" cy="31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7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154215" y="392067"/>
            <a:ext cx="8899071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 particular company keeps a variety of different accounts for its projects. Each account has an account number and a balance.  When a deposit or withdrawal occurs, the transaction occurs immediately and the current balance should be updated. The system should support getting the current balance.  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The system should also support getting the balance as it existed at any date/time in the past.  Note the input historical date/time may not correspond to a particular transaction time - e.g. if the system had a balance of $1 at 1pm and then was changed to $2 at 3pm., a request for the balance at 2pm should return $1.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Find the problem with this design</a:t>
            </a:r>
            <a:endParaRPr lang="en-US" b="1" dirty="0"/>
          </a:p>
        </p:txBody>
      </p:sp>
      <p:pic>
        <p:nvPicPr>
          <p:cNvPr id="23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AE810B-CF04-42BA-93B2-CABD6CF9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7" y="3938124"/>
            <a:ext cx="7819529" cy="217954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216F0E-FA66-4639-93CB-EC8013DA6EA8}"/>
              </a:ext>
            </a:extLst>
          </p:cNvPr>
          <p:cNvSpPr/>
          <p:nvPr/>
        </p:nvSpPr>
        <p:spPr>
          <a:xfrm>
            <a:off x="8015515" y="6056084"/>
            <a:ext cx="515258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7-8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090FC49-9626-4BD9-92A5-8AA4D05B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27" y="5982094"/>
            <a:ext cx="6130473" cy="722889"/>
          </a:xfrm>
        </p:spPr>
        <p:txBody>
          <a:bodyPr>
            <a:normAutofit/>
          </a:bodyPr>
          <a:lstStyle/>
          <a:p>
            <a:r>
              <a:rPr lang="en-US" dirty="0"/>
              <a:t>Questions #7 &amp; #8 on today’s quiz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AAA69-8F15-4815-B248-9B1CC6E355C6}"/>
              </a:ext>
            </a:extLst>
          </p:cNvPr>
          <p:cNvCxnSpPr>
            <a:cxnSpLocks/>
          </p:cNvCxnSpPr>
          <p:nvPr/>
        </p:nvCxnSpPr>
        <p:spPr>
          <a:xfrm flipV="1">
            <a:off x="6531451" y="6253251"/>
            <a:ext cx="1355249" cy="90288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77211" y="2928439"/>
            <a:ext cx="4708479" cy="10096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a couple minutes!</a:t>
            </a:r>
          </a:p>
          <a:p>
            <a:r>
              <a:rPr lang="en-US" dirty="0"/>
              <a:t>Try to see what you can think might be wrong</a:t>
            </a:r>
          </a:p>
          <a:p>
            <a:r>
              <a:rPr lang="en-US" dirty="0"/>
              <a:t>When you have an idea, then continue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9BAD8-E9F6-3D4E-9EC9-DC5872558D73}"/>
              </a:ext>
            </a:extLst>
          </p:cNvPr>
          <p:cNvSpPr txBox="1"/>
          <p:nvPr/>
        </p:nvSpPr>
        <p:spPr>
          <a:xfrm rot="19623622">
            <a:off x="-20493" y="3682599"/>
            <a:ext cx="150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Bad Design 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84BD1C7-8FEE-593E-99DC-CFC56006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03" y="3491376"/>
            <a:ext cx="1668334" cy="6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6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AECE44-7FD7-4DA4-942A-78961EC77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05" y="88521"/>
            <a:ext cx="7819529" cy="2179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90826-9974-405E-AB6D-11CDB8489DDC}"/>
              </a:ext>
            </a:extLst>
          </p:cNvPr>
          <p:cNvSpPr txBox="1"/>
          <p:nvPr/>
        </p:nvSpPr>
        <p:spPr>
          <a:xfrm>
            <a:off x="814614" y="2568225"/>
            <a:ext cx="7070271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design does </a:t>
            </a:r>
            <a:r>
              <a:rPr lang="en-US" sz="2400" dirty="0">
                <a:cs typeface="Calibri"/>
              </a:rPr>
              <a:t>not function correctly.  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Account does not have enough data to make </a:t>
            </a:r>
            <a:r>
              <a:rPr lang="en-US" sz="2400" dirty="0" err="1">
                <a:cs typeface="Calibri"/>
              </a:rPr>
              <a:t>getHistoricalBalance</a:t>
            </a:r>
            <a:r>
              <a:rPr lang="en-US" sz="2400" dirty="0">
                <a:cs typeface="Calibri"/>
              </a:rPr>
              <a:t> work.  </a:t>
            </a:r>
            <a:r>
              <a:rPr lang="en-US" sz="2400" dirty="0" err="1">
                <a:cs typeface="Calibri"/>
              </a:rPr>
              <a:t>oldBalances</a:t>
            </a:r>
            <a:r>
              <a:rPr lang="en-US" sz="2400" dirty="0">
                <a:cs typeface="Calibri"/>
              </a:rPr>
              <a:t> stores perhaps a list of balances?  But the date of the transactions is not stored, so we can't look up the balance on a particular day/time.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3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154215" y="392067"/>
            <a:ext cx="8899071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 particular company keeps a variety of different accounts for its projects. Each account has an account number and a balance.  When a deposit or withdrawal occurs, the transaction occurs immediately and the current balance should be updated. The system should support getting the current balance.  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The system should also support getting the balance as it existed at any date/time in the past.  Note the input historical date/time may not correspond to a particular transaction time - e.g. if the system had a balance of $1 at 1pm and then was changed to $2 at 3pm., a request for the balance at 2pm should return $1.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Propose your own design</a:t>
            </a:r>
            <a:endParaRPr lang="en-US" b="1" dirty="0"/>
          </a:p>
        </p:txBody>
      </p:sp>
      <p:pic>
        <p:nvPicPr>
          <p:cNvPr id="23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AE810B-CF04-42BA-93B2-CABD6CF9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7" y="3938124"/>
            <a:ext cx="7819529" cy="217954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216F0E-FA66-4639-93CB-EC8013DA6EA8}"/>
              </a:ext>
            </a:extLst>
          </p:cNvPr>
          <p:cNvSpPr/>
          <p:nvPr/>
        </p:nvSpPr>
        <p:spPr>
          <a:xfrm>
            <a:off x="8015515" y="6056084"/>
            <a:ext cx="515258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7-8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090FC49-9626-4BD9-92A5-8AA4D05B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27" y="5982094"/>
            <a:ext cx="6130473" cy="722889"/>
          </a:xfrm>
        </p:spPr>
        <p:txBody>
          <a:bodyPr>
            <a:normAutofit/>
          </a:bodyPr>
          <a:lstStyle/>
          <a:p>
            <a:r>
              <a:rPr lang="en-US" dirty="0"/>
              <a:t>Questions #7 &amp; #8 on today’s quiz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AAA69-8F15-4815-B248-9B1CC6E355C6}"/>
              </a:ext>
            </a:extLst>
          </p:cNvPr>
          <p:cNvCxnSpPr>
            <a:cxnSpLocks/>
          </p:cNvCxnSpPr>
          <p:nvPr/>
        </p:nvCxnSpPr>
        <p:spPr>
          <a:xfrm flipV="1">
            <a:off x="6531451" y="6253251"/>
            <a:ext cx="1355249" cy="90288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9187" y="3511785"/>
            <a:ext cx="4708479" cy="79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5-10 minutes!</a:t>
            </a:r>
          </a:p>
          <a:p>
            <a:r>
              <a:rPr lang="en-US" dirty="0"/>
              <a:t>Try to make your own improved design </a:t>
            </a:r>
          </a:p>
          <a:p>
            <a:r>
              <a:rPr lang="en-US" dirty="0"/>
              <a:t>Either paper or using </a:t>
            </a:r>
            <a:r>
              <a:rPr lang="en-US" dirty="0" err="1"/>
              <a:t>plantuml</a:t>
            </a:r>
            <a:r>
              <a:rPr lang="en-US" dirty="0"/>
              <a:t> is OK!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5078596-14BE-870B-9BA5-F4D0F77B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42" y="2976925"/>
            <a:ext cx="2116667" cy="8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3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EEE1-F581-4196-894B-CB79A58A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a potential solution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CF2D0E-7B25-4F22-A886-D21E61D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73" y="2139555"/>
            <a:ext cx="8393086" cy="23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7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EEE1-F581-4196-894B-CB79A58A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a potential solution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CF2D0E-7B25-4F22-A886-D21E61D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73" y="2139555"/>
            <a:ext cx="8393086" cy="232456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941C2-FB92-4760-B555-777B49D2A57B}"/>
              </a:ext>
            </a:extLst>
          </p:cNvPr>
          <p:cNvSpPr/>
          <p:nvPr/>
        </p:nvSpPr>
        <p:spPr>
          <a:xfrm>
            <a:off x="5589270" y="2868930"/>
            <a:ext cx="2708910" cy="514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2732CD-72E5-4757-9B45-2F21AF8C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5" y="4771444"/>
            <a:ext cx="7373755" cy="13163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71B3F7-E4C0-4155-97D3-7229B14ECAE8}"/>
              </a:ext>
            </a:extLst>
          </p:cNvPr>
          <p:cNvCxnSpPr>
            <a:cxnSpLocks/>
          </p:cNvCxnSpPr>
          <p:nvPr/>
        </p:nvCxnSpPr>
        <p:spPr>
          <a:xfrm flipV="1">
            <a:off x="4572000" y="3429000"/>
            <a:ext cx="960120" cy="1342442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2E2E3A-0A1F-CE4D-9ED9-5D15216145F0}"/>
              </a:ext>
            </a:extLst>
          </p:cNvPr>
          <p:cNvSpPr/>
          <p:nvPr/>
        </p:nvSpPr>
        <p:spPr>
          <a:xfrm>
            <a:off x="525107" y="4771442"/>
            <a:ext cx="8166830" cy="18040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</a:t>
            </a:r>
            <a:r>
              <a:rPr lang="en-US" i="1" dirty="0">
                <a:solidFill>
                  <a:schemeClr val="tx1"/>
                </a:solidFill>
              </a:rPr>
              <a:t>balances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i="1" dirty="0" err="1">
                <a:solidFill>
                  <a:schemeClr val="tx1"/>
                </a:solidFill>
              </a:rPr>
              <a:t>transactionDateTimes</a:t>
            </a:r>
            <a:r>
              <a:rPr lang="en-US" dirty="0">
                <a:solidFill>
                  <a:schemeClr val="tx1"/>
                </a:solidFill>
              </a:rPr>
              <a:t> – are parallel </a:t>
            </a:r>
            <a:r>
              <a:rPr lang="en-US" dirty="0" err="1">
                <a:solidFill>
                  <a:schemeClr val="tx1"/>
                </a:solidFill>
              </a:rPr>
              <a:t>ArrayLists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's' at the end of the names </a:t>
            </a:r>
            <a:r>
              <a:rPr lang="en-US" i="1" dirty="0">
                <a:solidFill>
                  <a:schemeClr val="tx1"/>
                </a:solidFill>
              </a:rPr>
              <a:t>balances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 err="1">
                <a:solidFill>
                  <a:schemeClr val="tx1"/>
                </a:solidFill>
              </a:rPr>
              <a:t>transactionDateTimes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this is an indicator that each stores multiple values – these are really parallel </a:t>
            </a:r>
            <a:r>
              <a:rPr lang="en-US" dirty="0" err="1">
                <a:solidFill>
                  <a:schemeClr val="tx1"/>
                </a:solidFill>
              </a:rPr>
              <a:t>ArrayLists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Alternative to parallel </a:t>
            </a:r>
            <a:r>
              <a:rPr lang="en-US" b="1" dirty="0" err="1">
                <a:solidFill>
                  <a:schemeClr val="tx1"/>
                </a:solidFill>
              </a:rPr>
              <a:t>ArrayLists</a:t>
            </a:r>
            <a:r>
              <a:rPr lang="en-US" b="1" dirty="0">
                <a:solidFill>
                  <a:schemeClr val="tx1"/>
                </a:solidFill>
              </a:rPr>
              <a:t>: Create a single new class to capture </a:t>
            </a:r>
            <a:r>
              <a:rPr lang="en-US" b="1" i="1" dirty="0">
                <a:solidFill>
                  <a:schemeClr val="tx1"/>
                </a:solidFill>
              </a:rPr>
              <a:t>balance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i="1" dirty="0" err="1">
                <a:solidFill>
                  <a:schemeClr val="tx1"/>
                </a:solidFill>
              </a:rPr>
              <a:t>transactionDateTime</a:t>
            </a:r>
            <a:r>
              <a:rPr lang="en-US" b="1" dirty="0">
                <a:solidFill>
                  <a:schemeClr val="tx1"/>
                </a:solidFill>
              </a:rPr>
              <a:t>, then create a single </a:t>
            </a:r>
            <a:r>
              <a:rPr lang="en-US" b="1" dirty="0" err="1">
                <a:solidFill>
                  <a:schemeClr val="tx1"/>
                </a:solidFill>
              </a:rPr>
              <a:t>ArrayList</a:t>
            </a:r>
            <a:r>
              <a:rPr lang="en-US" b="1" dirty="0">
                <a:solidFill>
                  <a:schemeClr val="tx1"/>
                </a:solidFill>
              </a:rPr>
              <a:t> of this new class</a:t>
            </a:r>
          </a:p>
        </p:txBody>
      </p:sp>
    </p:spTree>
    <p:extLst>
      <p:ext uri="{BB962C8B-B14F-4D97-AF65-F5344CB8AC3E}">
        <p14:creationId xmlns:p14="http://schemas.microsoft.com/office/powerpoint/2010/main" val="36616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B0D7FD-3F15-4031-9B74-9BD0678C88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B705E6-53BA-46E9-9674-976275B28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C81C-03FD-4D6F-AA26-1CFBF0EF6A42}">
  <ds:schemaRefs>
    <ds:schemaRef ds:uri="http://purl.org/dc/terms/"/>
    <ds:schemaRef ds:uri="http://schemas.microsoft.com/office/2006/documentManagement/types"/>
    <ds:schemaRef ds:uri="79ddb764-415a-4c38-83b7-908be6382be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993</Words>
  <Application>Microsoft Office PowerPoint</Application>
  <PresentationFormat>On-screen Show 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Design Problem – Company Accounts</vt:lpstr>
      <vt:lpstr>Do the in-class activity       </vt:lpstr>
      <vt:lpstr>What is wrong with this design?  This design?</vt:lpstr>
      <vt:lpstr>PowerPoint Presentation</vt:lpstr>
      <vt:lpstr>Questions #7 &amp; #8 on today’s quiz</vt:lpstr>
      <vt:lpstr>PowerPoint Presentation</vt:lpstr>
      <vt:lpstr>Questions #7 &amp; #8 on today’s quiz</vt:lpstr>
      <vt:lpstr>Here is a potential solution</vt:lpstr>
      <vt:lpstr>Here is a potential solution</vt:lpstr>
      <vt:lpstr>Here is second potential solution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21</cp:revision>
  <cp:lastPrinted>2017-12-19T13:04:52Z</cp:lastPrinted>
  <dcterms:created xsi:type="dcterms:W3CDTF">2014-09-24T21:55:27Z</dcterms:created>
  <dcterms:modified xsi:type="dcterms:W3CDTF">2022-12-05T02:56:38Z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