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4"/>
  </p:sldMasterIdLst>
  <p:notesMasterIdLst>
    <p:notesMasterId r:id="rId13"/>
  </p:notesMasterIdLst>
  <p:handoutMasterIdLst>
    <p:handoutMasterId r:id="rId14"/>
  </p:handoutMasterIdLst>
  <p:sldIdLst>
    <p:sldId id="373" r:id="rId5"/>
    <p:sldId id="374" r:id="rId6"/>
    <p:sldId id="323" r:id="rId7"/>
    <p:sldId id="327" r:id="rId8"/>
    <p:sldId id="324" r:id="rId9"/>
    <p:sldId id="328" r:id="rId10"/>
    <p:sldId id="325" r:id="rId11"/>
    <p:sldId id="32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User" initials="WU" lastIdx="3" clrIdx="0"/>
  <p:cmAuthor id="2" name="Yoder, Jason" initials="YJ" lastIdx="0" clrIdx="1">
    <p:extLst>
      <p:ext uri="{19B8F6BF-5375-455C-9EA6-DF929625EA0E}">
        <p15:presenceInfo xmlns:p15="http://schemas.microsoft.com/office/powerpoint/2012/main" userId="S-1-5-21-1965730717-1486086910-2027319071-7454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160"/>
    <p:restoredTop sz="94694"/>
  </p:normalViewPr>
  <p:slideViewPr>
    <p:cSldViewPr snapToGrid="0">
      <p:cViewPr varScale="1">
        <p:scale>
          <a:sx n="108" d="100"/>
          <a:sy n="108" d="100"/>
        </p:scale>
        <p:origin x="1302"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470E182-4433-B944-AF35-723DFC7F8728}" type="datetimeFigureOut">
              <a:rPr lang="en-US" smtClean="0"/>
              <a:t>12/4/2022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DE41A89-CE4D-824D-A749-1D4DFB7EA9E5}" type="slidenum">
              <a:rPr lang="en-US" smtClean="0"/>
              <a:t>‹#›</a:t>
            </a:fld>
            <a:endParaRPr lang="en-US"/>
          </a:p>
        </p:txBody>
      </p:sp>
    </p:spTree>
    <p:extLst>
      <p:ext uri="{BB962C8B-B14F-4D97-AF65-F5344CB8AC3E}">
        <p14:creationId xmlns:p14="http://schemas.microsoft.com/office/powerpoint/2010/main" val="17290094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2EF212-CCF8-3B4F-9C5F-A87F03513D57}" type="datetimeFigureOut">
              <a:rPr lang="en-US" smtClean="0"/>
              <a:t>12/4/2022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C41D83-A85E-494A-A425-5657A5A18AE9}" type="slidenum">
              <a:rPr lang="en-US" smtClean="0"/>
              <a:t>‹#›</a:t>
            </a:fld>
            <a:endParaRPr lang="en-US"/>
          </a:p>
        </p:txBody>
      </p:sp>
    </p:spTree>
    <p:extLst>
      <p:ext uri="{BB962C8B-B14F-4D97-AF65-F5344CB8AC3E}">
        <p14:creationId xmlns:p14="http://schemas.microsoft.com/office/powerpoint/2010/main" val="235008239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Note for 1a – obviously you try to use nouns</a:t>
            </a:r>
            <a:r>
              <a:rPr lang="en-US" baseline="0"/>
              <a:t> from the description.  But its not required</a:t>
            </a:r>
            <a:endParaRPr lang="en-US"/>
          </a:p>
        </p:txBody>
      </p:sp>
      <p:sp>
        <p:nvSpPr>
          <p:cNvPr id="4" name="Slide Number Placeholder 3"/>
          <p:cNvSpPr>
            <a:spLocks noGrp="1"/>
          </p:cNvSpPr>
          <p:nvPr>
            <p:ph type="sldNum" sz="quarter" idx="10"/>
          </p:nvPr>
        </p:nvSpPr>
        <p:spPr/>
        <p:txBody>
          <a:bodyPr/>
          <a:lstStyle/>
          <a:p>
            <a:fld id="{1EC41D83-A85E-494A-A425-5657A5A18AE9}" type="slidenum">
              <a:rPr lang="en-US" smtClean="0"/>
              <a:t>4</a:t>
            </a:fld>
            <a:endParaRPr lang="en-US"/>
          </a:p>
        </p:txBody>
      </p:sp>
    </p:spTree>
    <p:extLst>
      <p:ext uri="{BB962C8B-B14F-4D97-AF65-F5344CB8AC3E}">
        <p14:creationId xmlns:p14="http://schemas.microsoft.com/office/powerpoint/2010/main" val="2994267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Since</a:t>
            </a:r>
            <a:r>
              <a:rPr lang="en-US" baseline="0"/>
              <a:t> UML is meant to be a simple way to communicate, we often omit simple methods like getters and setters.</a:t>
            </a:r>
          </a:p>
          <a:p>
            <a:r>
              <a:rPr lang="en-US" baseline="0"/>
              <a:t>If we want you to show all methods, we will tell you to do so</a:t>
            </a:r>
            <a:endParaRPr lang="en-US"/>
          </a:p>
        </p:txBody>
      </p:sp>
      <p:sp>
        <p:nvSpPr>
          <p:cNvPr id="4" name="Slide Number Placeholder 3"/>
          <p:cNvSpPr>
            <a:spLocks noGrp="1"/>
          </p:cNvSpPr>
          <p:nvPr>
            <p:ph type="sldNum" sz="quarter" idx="10"/>
          </p:nvPr>
        </p:nvSpPr>
        <p:spPr/>
        <p:txBody>
          <a:bodyPr/>
          <a:lstStyle/>
          <a:p>
            <a:fld id="{1EC41D83-A85E-494A-A425-5657A5A18AE9}" type="slidenum">
              <a:rPr lang="en-US" smtClean="0"/>
              <a:t>8</a:t>
            </a:fld>
            <a:endParaRPr lang="en-US"/>
          </a:p>
        </p:txBody>
      </p:sp>
    </p:spTree>
    <p:extLst>
      <p:ext uri="{BB962C8B-B14F-4D97-AF65-F5344CB8AC3E}">
        <p14:creationId xmlns:p14="http://schemas.microsoft.com/office/powerpoint/2010/main" val="918222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pPr>
              <a:defRPr/>
            </a:pPr>
            <a:fld id="{59B25467-3E49-4A02-8839-2043BDD3B757}" type="datetime2">
              <a:rPr lang="en-US" smtClean="0"/>
              <a:pPr>
                <a:defRPr/>
              </a:pPr>
              <a:t>Sunday, December 4, 2022</a:t>
            </a:fld>
            <a:endParaRPr lang="en-US"/>
          </a:p>
        </p:txBody>
      </p:sp>
      <p:sp>
        <p:nvSpPr>
          <p:cNvPr id="5" name="Footer Placeholder 4"/>
          <p:cNvSpPr>
            <a:spLocks noGrp="1"/>
          </p:cNvSpPr>
          <p:nvPr>
            <p:ph type="ftr" sz="quarter" idx="11"/>
          </p:nvPr>
        </p:nvSpPr>
        <p:spPr/>
        <p:txBody>
          <a:bodyPr/>
          <a:lstStyle/>
          <a:p>
            <a:pPr>
              <a:defRPr/>
            </a:pPr>
            <a:endParaRPr lang="en-US">
              <a:solidFill>
                <a:srgbClr val="2DA2BF">
                  <a:tint val="20000"/>
                </a:srgbClr>
              </a:solidFill>
            </a:endParaRPr>
          </a:p>
        </p:txBody>
      </p:sp>
      <p:sp>
        <p:nvSpPr>
          <p:cNvPr id="6" name="Slide Number Placeholder 5"/>
          <p:cNvSpPr>
            <a:spLocks noGrp="1"/>
          </p:cNvSpPr>
          <p:nvPr>
            <p:ph type="sldNum" sz="quarter" idx="12"/>
          </p:nvPr>
        </p:nvSpPr>
        <p:spPr/>
        <p:txBody>
          <a:bodyPr/>
          <a:lstStyle/>
          <a:p>
            <a:pPr>
              <a:defRPr/>
            </a:pPr>
            <a:fld id="{531A9884-40B4-4770-9F7A-EBB0BFBE65FD}" type="slidenum">
              <a:rPr lang="en-US" smtClean="0"/>
              <a:pPr>
                <a:defRPr/>
              </a:pPr>
              <a:t>‹#›</a:t>
            </a:fld>
            <a:endParaRPr lang="en-US"/>
          </a:p>
        </p:txBody>
      </p:sp>
    </p:spTree>
    <p:extLst>
      <p:ext uri="{BB962C8B-B14F-4D97-AF65-F5344CB8AC3E}">
        <p14:creationId xmlns:p14="http://schemas.microsoft.com/office/powerpoint/2010/main" val="2143322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D04503FC-2A0B-4B61-BD65-21DF3DC724D5}" type="datetime2">
              <a:rPr lang="en-US" smtClean="0">
                <a:solidFill>
                  <a:prstClr val="black"/>
                </a:solidFill>
              </a:rPr>
              <a:pPr>
                <a:defRPr/>
              </a:pPr>
              <a:t>Sunday, December 4, 2022</a:t>
            </a:fld>
            <a:endParaRPr lang="en-US">
              <a:solidFill>
                <a:prstClr val="black"/>
              </a:solidFill>
            </a:endParaRPr>
          </a:p>
        </p:txBody>
      </p:sp>
      <p:sp>
        <p:nvSpPr>
          <p:cNvPr id="5" name="Footer Placeholder 4"/>
          <p:cNvSpPr>
            <a:spLocks noGrp="1"/>
          </p:cNvSpPr>
          <p:nvPr>
            <p:ph type="ftr" sz="quarter" idx="11"/>
          </p:nvPr>
        </p:nvSpPr>
        <p:spPr/>
        <p:txBody>
          <a:bodyPr/>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p>
            <a:pPr>
              <a:defRPr/>
            </a:pPr>
            <a:fld id="{DCF799F2-45AD-46C6-A446-1D5031D9EACC}"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2843507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A4F45614-9B57-4121-8FB4-2210FF4181F7}" type="datetime2">
              <a:rPr lang="en-US" smtClean="0">
                <a:solidFill>
                  <a:prstClr val="black"/>
                </a:solidFill>
              </a:rPr>
              <a:pPr>
                <a:defRPr/>
              </a:pPr>
              <a:t>Sunday, December 4, 2022</a:t>
            </a:fld>
            <a:endParaRPr lang="en-US">
              <a:solidFill>
                <a:prstClr val="black"/>
              </a:solidFill>
            </a:endParaRPr>
          </a:p>
        </p:txBody>
      </p:sp>
      <p:sp>
        <p:nvSpPr>
          <p:cNvPr id="5" name="Footer Placeholder 4"/>
          <p:cNvSpPr>
            <a:spLocks noGrp="1"/>
          </p:cNvSpPr>
          <p:nvPr>
            <p:ph type="ftr" sz="quarter" idx="11"/>
          </p:nvPr>
        </p:nvSpPr>
        <p:spPr/>
        <p:txBody>
          <a:bodyPr/>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p>
            <a:pPr>
              <a:defRPr/>
            </a:pPr>
            <a:fld id="{D1C69817-B71C-471D-9E0D-8E758127CCD3}"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2563713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72914828-37F0-4500-8D51-4DCEFC5D2106}" type="datetime2">
              <a:rPr lang="en-US" smtClean="0">
                <a:solidFill>
                  <a:prstClr val="black"/>
                </a:solidFill>
              </a:rPr>
              <a:pPr>
                <a:defRPr/>
              </a:pPr>
              <a:t>Sunday, December 4, 2022</a:t>
            </a:fld>
            <a:endParaRPr lang="en-US">
              <a:solidFill>
                <a:prstClr val="black"/>
              </a:solidFill>
            </a:endParaRPr>
          </a:p>
        </p:txBody>
      </p:sp>
      <p:sp>
        <p:nvSpPr>
          <p:cNvPr id="5" name="Footer Placeholder 4"/>
          <p:cNvSpPr>
            <a:spLocks noGrp="1"/>
          </p:cNvSpPr>
          <p:nvPr>
            <p:ph type="ftr" sz="quarter" idx="11"/>
          </p:nvPr>
        </p:nvSpPr>
        <p:spPr/>
        <p:txBody>
          <a:bodyPr/>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p>
            <a:pPr>
              <a:defRPr/>
            </a:pPr>
            <a:fld id="{4B4F1902-4D89-4059-B3ED-0FB13823B05C}"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688833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fld id="{362A9ECD-FBEA-48B6-8882-619694758B79}" type="datetime2">
              <a:rPr lang="en-US" smtClean="0">
                <a:solidFill>
                  <a:prstClr val="black"/>
                </a:solidFill>
              </a:rPr>
              <a:pPr>
                <a:defRPr/>
              </a:pPr>
              <a:t>Sunday, December 4, 2022</a:t>
            </a:fld>
            <a:endParaRPr lang="en-US">
              <a:solidFill>
                <a:prstClr val="black"/>
              </a:solidFill>
            </a:endParaRPr>
          </a:p>
        </p:txBody>
      </p:sp>
      <p:sp>
        <p:nvSpPr>
          <p:cNvPr id="5" name="Footer Placeholder 4"/>
          <p:cNvSpPr>
            <a:spLocks noGrp="1"/>
          </p:cNvSpPr>
          <p:nvPr>
            <p:ph type="ftr" sz="quarter" idx="11"/>
          </p:nvPr>
        </p:nvSpPr>
        <p:spPr/>
        <p:txBody>
          <a:bodyPr/>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p>
            <a:pPr>
              <a:defRPr/>
            </a:pPr>
            <a:fld id="{6AA01BC2-CD98-4515-BCD1-4FFAE67E50D9}"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1831703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fld id="{0F4F5E4A-CCF8-4D5D-8224-293D35428881}" type="datetime2">
              <a:rPr lang="en-US" smtClean="0">
                <a:solidFill>
                  <a:prstClr val="black"/>
                </a:solidFill>
              </a:rPr>
              <a:pPr>
                <a:defRPr/>
              </a:pPr>
              <a:t>Sunday, December 4, 2022</a:t>
            </a:fld>
            <a:endParaRPr lang="en-US">
              <a:solidFill>
                <a:prstClr val="black"/>
              </a:solidFill>
            </a:endParaRPr>
          </a:p>
        </p:txBody>
      </p:sp>
      <p:sp>
        <p:nvSpPr>
          <p:cNvPr id="6" name="Footer Placeholder 5"/>
          <p:cNvSpPr>
            <a:spLocks noGrp="1"/>
          </p:cNvSpPr>
          <p:nvPr>
            <p:ph type="ftr" sz="quarter" idx="11"/>
          </p:nvPr>
        </p:nvSpPr>
        <p:spPr/>
        <p:txBody>
          <a:bodyPr/>
          <a:lstStyle/>
          <a:p>
            <a:pPr>
              <a:defRPr/>
            </a:pPr>
            <a:endParaRPr lang="en-US">
              <a:solidFill>
                <a:prstClr val="black"/>
              </a:solidFill>
            </a:endParaRPr>
          </a:p>
        </p:txBody>
      </p:sp>
      <p:sp>
        <p:nvSpPr>
          <p:cNvPr id="7" name="Slide Number Placeholder 6"/>
          <p:cNvSpPr>
            <a:spLocks noGrp="1"/>
          </p:cNvSpPr>
          <p:nvPr>
            <p:ph type="sldNum" sz="quarter" idx="12"/>
          </p:nvPr>
        </p:nvSpPr>
        <p:spPr/>
        <p:txBody>
          <a:bodyPr/>
          <a:lstStyle/>
          <a:p>
            <a:pPr>
              <a:defRPr/>
            </a:pPr>
            <a:fld id="{24BF9583-2237-42B9-82A5-F454E9865161}"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4216908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fld id="{9E7F29EF-88BC-43FC-B46B-8B84863D6117}" type="datetime2">
              <a:rPr lang="en-US" smtClean="0">
                <a:solidFill>
                  <a:prstClr val="black"/>
                </a:solidFill>
              </a:rPr>
              <a:pPr>
                <a:defRPr/>
              </a:pPr>
              <a:t>Sunday, December 4, 2022</a:t>
            </a:fld>
            <a:endParaRPr lang="en-US">
              <a:solidFill>
                <a:prstClr val="black"/>
              </a:solidFill>
            </a:endParaRPr>
          </a:p>
        </p:txBody>
      </p:sp>
      <p:sp>
        <p:nvSpPr>
          <p:cNvPr id="8" name="Footer Placeholder 7"/>
          <p:cNvSpPr>
            <a:spLocks noGrp="1"/>
          </p:cNvSpPr>
          <p:nvPr>
            <p:ph type="ftr" sz="quarter" idx="11"/>
          </p:nvPr>
        </p:nvSpPr>
        <p:spPr/>
        <p:txBody>
          <a:bodyPr/>
          <a:lstStyle/>
          <a:p>
            <a:pPr>
              <a:defRPr/>
            </a:pPr>
            <a:endParaRPr lang="en-US">
              <a:solidFill>
                <a:prstClr val="black"/>
              </a:solidFill>
            </a:endParaRPr>
          </a:p>
        </p:txBody>
      </p:sp>
      <p:sp>
        <p:nvSpPr>
          <p:cNvPr id="9" name="Slide Number Placeholder 8"/>
          <p:cNvSpPr>
            <a:spLocks noGrp="1"/>
          </p:cNvSpPr>
          <p:nvPr>
            <p:ph type="sldNum" sz="quarter" idx="12"/>
          </p:nvPr>
        </p:nvSpPr>
        <p:spPr/>
        <p:txBody>
          <a:bodyPr/>
          <a:lstStyle/>
          <a:p>
            <a:pPr>
              <a:defRPr/>
            </a:pPr>
            <a:fld id="{C63F8AF9-3B16-46A6-A61E-43F548095979}"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2808533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053E9A4B-173D-4A70-AD3C-D11E4D9184F2}" type="datetime2">
              <a:rPr lang="en-US" smtClean="0">
                <a:solidFill>
                  <a:prstClr val="black"/>
                </a:solidFill>
              </a:rPr>
              <a:pPr>
                <a:defRPr/>
              </a:pPr>
              <a:t>Sunday, December 4, 2022</a:t>
            </a:fld>
            <a:endParaRPr lang="en-US">
              <a:solidFill>
                <a:prstClr val="black"/>
              </a:solidFill>
            </a:endParaRPr>
          </a:p>
        </p:txBody>
      </p:sp>
      <p:sp>
        <p:nvSpPr>
          <p:cNvPr id="4" name="Footer Placeholder 3"/>
          <p:cNvSpPr>
            <a:spLocks noGrp="1"/>
          </p:cNvSpPr>
          <p:nvPr>
            <p:ph type="ftr" sz="quarter" idx="11"/>
          </p:nvPr>
        </p:nvSpPr>
        <p:spPr/>
        <p:txBody>
          <a:bodyPr/>
          <a:lstStyle/>
          <a:p>
            <a:pPr>
              <a:defRPr/>
            </a:pPr>
            <a:endParaRPr lang="en-US">
              <a:solidFill>
                <a:prstClr val="black"/>
              </a:solidFill>
            </a:endParaRPr>
          </a:p>
        </p:txBody>
      </p:sp>
      <p:sp>
        <p:nvSpPr>
          <p:cNvPr id="5" name="Slide Number Placeholder 4"/>
          <p:cNvSpPr>
            <a:spLocks noGrp="1"/>
          </p:cNvSpPr>
          <p:nvPr>
            <p:ph type="sldNum" sz="quarter" idx="12"/>
          </p:nvPr>
        </p:nvSpPr>
        <p:spPr/>
        <p:txBody>
          <a:bodyPr/>
          <a:lstStyle/>
          <a:p>
            <a:pPr>
              <a:defRPr/>
            </a:pPr>
            <a:fld id="{99BCAA56-A1AA-4172-BA72-A58DE8646F5E}"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3621294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69420D88-E798-401E-8EC0-E7A9378F7DF2}" type="datetime2">
              <a:rPr lang="en-US" smtClean="0">
                <a:solidFill>
                  <a:prstClr val="black"/>
                </a:solidFill>
              </a:rPr>
              <a:pPr>
                <a:defRPr/>
              </a:pPr>
              <a:t>Sunday, December 4, 2022</a:t>
            </a:fld>
            <a:endParaRPr lang="en-US">
              <a:solidFill>
                <a:prstClr val="black"/>
              </a:solidFill>
            </a:endParaRPr>
          </a:p>
        </p:txBody>
      </p:sp>
      <p:sp>
        <p:nvSpPr>
          <p:cNvPr id="3" name="Footer Placeholder 2"/>
          <p:cNvSpPr>
            <a:spLocks noGrp="1"/>
          </p:cNvSpPr>
          <p:nvPr>
            <p:ph type="ftr" sz="quarter" idx="11"/>
          </p:nvPr>
        </p:nvSpPr>
        <p:spPr/>
        <p:txBody>
          <a:bodyPr/>
          <a:lstStyle/>
          <a:p>
            <a:pPr>
              <a:defRPr/>
            </a:pPr>
            <a:endParaRPr lang="en-US">
              <a:solidFill>
                <a:prstClr val="black"/>
              </a:solidFill>
            </a:endParaRPr>
          </a:p>
        </p:txBody>
      </p:sp>
      <p:sp>
        <p:nvSpPr>
          <p:cNvPr id="4" name="Slide Number Placeholder 3"/>
          <p:cNvSpPr>
            <a:spLocks noGrp="1"/>
          </p:cNvSpPr>
          <p:nvPr>
            <p:ph type="sldNum" sz="quarter" idx="12"/>
          </p:nvPr>
        </p:nvSpPr>
        <p:spPr/>
        <p:txBody>
          <a:bodyPr/>
          <a:lstStyle/>
          <a:p>
            <a:pPr>
              <a:defRPr/>
            </a:pPr>
            <a:fld id="{81FF9668-17D3-4FAC-92BE-90D1D3F60635}"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3590044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pPr>
              <a:defRPr/>
            </a:pPr>
            <a:fld id="{5624A8C6-C68F-47EA-8AA3-1EFB4D633773}" type="datetime2">
              <a:rPr lang="en-US" smtClean="0">
                <a:solidFill>
                  <a:prstClr val="black"/>
                </a:solidFill>
              </a:rPr>
              <a:pPr>
                <a:defRPr/>
              </a:pPr>
              <a:t>Sunday, December 4, 2022</a:t>
            </a:fld>
            <a:endParaRPr lang="en-US">
              <a:solidFill>
                <a:prstClr val="black"/>
              </a:solidFill>
            </a:endParaRPr>
          </a:p>
        </p:txBody>
      </p:sp>
      <p:sp>
        <p:nvSpPr>
          <p:cNvPr id="6" name="Footer Placeholder 5"/>
          <p:cNvSpPr>
            <a:spLocks noGrp="1"/>
          </p:cNvSpPr>
          <p:nvPr>
            <p:ph type="ftr" sz="quarter" idx="11"/>
          </p:nvPr>
        </p:nvSpPr>
        <p:spPr/>
        <p:txBody>
          <a:bodyPr/>
          <a:lstStyle/>
          <a:p>
            <a:pPr>
              <a:defRPr/>
            </a:pPr>
            <a:endParaRPr lang="en-US">
              <a:solidFill>
                <a:prstClr val="black"/>
              </a:solidFill>
            </a:endParaRPr>
          </a:p>
        </p:txBody>
      </p:sp>
      <p:sp>
        <p:nvSpPr>
          <p:cNvPr id="7" name="Slide Number Placeholder 6"/>
          <p:cNvSpPr>
            <a:spLocks noGrp="1"/>
          </p:cNvSpPr>
          <p:nvPr>
            <p:ph type="sldNum" sz="quarter" idx="12"/>
          </p:nvPr>
        </p:nvSpPr>
        <p:spPr/>
        <p:txBody>
          <a:bodyPr/>
          <a:lstStyle/>
          <a:p>
            <a:pPr>
              <a:defRPr/>
            </a:pPr>
            <a:fld id="{4E6748F5-E3C1-4F4F-8E68-0D90D53ACE80}"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1982849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pPr>
              <a:defRPr/>
            </a:pPr>
            <a:fld id="{AB6333A2-9560-47E8-82C7-C1D6D76B9E2B}" type="datetime2">
              <a:rPr lang="en-US" smtClean="0">
                <a:solidFill>
                  <a:prstClr val="black"/>
                </a:solidFill>
              </a:rPr>
              <a:pPr>
                <a:defRPr/>
              </a:pPr>
              <a:t>Sunday, December 4, 2022</a:t>
            </a:fld>
            <a:endParaRPr lang="en-US">
              <a:solidFill>
                <a:prstClr val="black"/>
              </a:solidFill>
            </a:endParaRPr>
          </a:p>
        </p:txBody>
      </p:sp>
      <p:sp>
        <p:nvSpPr>
          <p:cNvPr id="6" name="Footer Placeholder 5"/>
          <p:cNvSpPr>
            <a:spLocks noGrp="1"/>
          </p:cNvSpPr>
          <p:nvPr>
            <p:ph type="ftr" sz="quarter" idx="11"/>
          </p:nvPr>
        </p:nvSpPr>
        <p:spPr/>
        <p:txBody>
          <a:bodyPr/>
          <a:lstStyle/>
          <a:p>
            <a:pPr>
              <a:defRPr/>
            </a:pPr>
            <a:endParaRPr lang="en-US">
              <a:solidFill>
                <a:prstClr val="black"/>
              </a:solidFill>
            </a:endParaRPr>
          </a:p>
        </p:txBody>
      </p:sp>
      <p:sp>
        <p:nvSpPr>
          <p:cNvPr id="7" name="Slide Number Placeholder 6"/>
          <p:cNvSpPr>
            <a:spLocks noGrp="1"/>
          </p:cNvSpPr>
          <p:nvPr>
            <p:ph type="sldNum" sz="quarter" idx="12"/>
          </p:nvPr>
        </p:nvSpPr>
        <p:spPr/>
        <p:txBody>
          <a:bodyPr/>
          <a:lstStyle/>
          <a:p>
            <a:pPr>
              <a:defRPr/>
            </a:pPr>
            <a:fld id="{B814B041-3B9B-41B2-BC58-412FAA8D660E}"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3411619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914400" fontAlgn="base">
              <a:spcBef>
                <a:spcPct val="0"/>
              </a:spcBef>
              <a:spcAft>
                <a:spcPct val="0"/>
              </a:spcAft>
              <a:defRPr/>
            </a:pPr>
            <a:fld id="{3C202C19-1D14-48F9-A6DE-97D20C3814DC}" type="datetime2">
              <a:rPr lang="en-US" smtClean="0">
                <a:solidFill>
                  <a:prstClr val="black"/>
                </a:solidFill>
                <a:latin typeface="Arial" charset="0"/>
                <a:cs typeface="Arial" charset="0"/>
              </a:rPr>
              <a:pPr defTabSz="914400" fontAlgn="base">
                <a:spcBef>
                  <a:spcPct val="0"/>
                </a:spcBef>
                <a:spcAft>
                  <a:spcPct val="0"/>
                </a:spcAft>
                <a:defRPr/>
              </a:pPr>
              <a:t>Sunday, December 4, 2022</a:t>
            </a:fld>
            <a:endParaRPr lang="en-US">
              <a:solidFill>
                <a:prstClr val="black"/>
              </a:solidFill>
              <a:latin typeface="Arial" charset="0"/>
              <a:cs typeface="Arial" charset="0"/>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914400" fontAlgn="base">
              <a:spcBef>
                <a:spcPct val="0"/>
              </a:spcBef>
              <a:spcAft>
                <a:spcPct val="0"/>
              </a:spcAft>
              <a:defRPr/>
            </a:pPr>
            <a:endParaRPr lang="en-US">
              <a:solidFill>
                <a:prstClr val="black"/>
              </a:solidFill>
              <a:latin typeface="Arial" charset="0"/>
              <a:cs typeface="Arial" charset="0"/>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914400" fontAlgn="base">
              <a:spcBef>
                <a:spcPct val="0"/>
              </a:spcBef>
              <a:spcAft>
                <a:spcPct val="0"/>
              </a:spcAft>
              <a:defRPr/>
            </a:pPr>
            <a:fld id="{F0AD6FC9-4D74-438F-A1D3-E2A49B303821}" type="slidenum">
              <a:rPr lang="en-US" smtClean="0">
                <a:solidFill>
                  <a:prstClr val="black"/>
                </a:solidFill>
                <a:latin typeface="Arial" charset="0"/>
                <a:cs typeface="Arial" charset="0"/>
              </a:rPr>
              <a:pPr defTabSz="914400" fontAlgn="base">
                <a:spcBef>
                  <a:spcPct val="0"/>
                </a:spcBef>
                <a:spcAft>
                  <a:spcPct val="0"/>
                </a:spcAft>
                <a:defRPr/>
              </a:pPr>
              <a:t>‹#›</a:t>
            </a:fld>
            <a:endParaRPr lang="en-US">
              <a:solidFill>
                <a:prstClr val="black"/>
              </a:solidFill>
              <a:latin typeface="Arial" charset="0"/>
              <a:cs typeface="Arial" charset="0"/>
            </a:endParaRPr>
          </a:p>
        </p:txBody>
      </p:sp>
    </p:spTree>
    <p:extLst>
      <p:ext uri="{BB962C8B-B14F-4D97-AF65-F5344CB8AC3E}">
        <p14:creationId xmlns:p14="http://schemas.microsoft.com/office/powerpoint/2010/main" val="226219887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plantuml.com/plantuml/img/JL3BRW8n3BpdAonEB89Vg0Gh5JY0K0-zcurL8X9xvIIjKCM_amtBun9xDFRCEF7ik4V5035TF9LNNPToyCPq7cE4DGRQeMFuDoTawsadl_HLEWajgft6X9eE7Y-a-p8w1sBxWisujBHs9PpZj7-RxCJBs1u7SXaaStgij1Bwd6XJm3VwJ9-YTzqtZSO0NCUWGveI4g0Nnwck550zIfK_9dtbUZ0rL55kiohnU4Sbg_bXa8fRxdosZd_k9pJcQfw_ilY0oMnIpMy0" TargetMode="External"/><Relationship Id="rId1" Type="http://schemas.openxmlformats.org/officeDocument/2006/relationships/slideLayout" Target="../slideLayouts/slideLayout2.xml"/><Relationship Id="rId4" Type="http://schemas.openxmlformats.org/officeDocument/2006/relationships/image" Target="../media/image2.gif"/></Relationships>
</file>

<file path=ppt/slides/_rels/slide4.xml.rels><?xml version="1.0" encoding="UTF-8" standalone="yes"?>
<Relationships xmlns="http://schemas.openxmlformats.org/package/2006/relationships"><Relationship Id="rId3" Type="http://schemas.openxmlformats.org/officeDocument/2006/relationships/hyperlink" Target="http://www.plantuml.com/plantuml/img/JL3BRW8n3BpdAonEB89Vg0Gh5JY0K0-zcurL8X9xvIIjKCM_amtBun9xDFRCEF7ik4V5035TF9LNNPToyCPq7cE4DGRQeMFuDoTawsadl_HLEWajgft6X9eE7Y-a-p8w1sBxWisujBHs9PpZj7-RxCJBs1u7SXaaStgij1Bwd6XJm3VwJ9-YTzqtZSO0NCUWGveI4g0Nnwck550zIfK_9dtbUZ0rL55kiohnU4Sbg_bXa8fRxdosZd_k9pJcQfw_ilY0oMnIpMy0"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plantuml.com/plantuml/img/NP1DJmCX48Rl_0gofwrfJzvDwYPQ3zN66EzJ65iYC1iOJ3Qc_rtOPVlXXOzvPzxtWVXjV0y1d8myMCnhC8gJiq8e2p7APt2u1UFbhpY2rnQtz8Fl-KIkWw3Ro11uPs70y9fRbnAzlbmNTMYjzIFv5Dl-gbEHfNhS5t7jA7cUHpfoVMBSvCids8HF52RVAu-5aF8qaqvgvfJIPorlwfz5M_hT3Vy7jSH7hDP5Xnbrn5jAg5Id6jELSWUC1mh3cCR4O7TaFCSnDEk58RazXhUladAkZyuNicdenIkRjF67ART4dNzzjNgGpLrJ7oVg6qlnlhb5-GC0"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plantuml.com/plantuml/img/NP1DJmCX48Rl_0gofwrfJzvDwYPQ3zN66EzJ65iYC1iOJ3Qc_rtOPVlXXOzvPzxtWVXjV0y1d8myMCnhC8gJiq8e2p7APt2u1UFbhpY2rnQtz8Fl-KIkWw3Ro11uPs70y9fRbnAzlbmNTMYjzIFv5Dl-gbEHfNhS5t7jA7cUHpfoVMBSvCids8HF52RVAu-5aF8qaqvgvfJIPorlwfz5M_hT3Vy7jSH7hDP5Xnbrn5jAg5Id6jELSWUC1mh3cCR4O7TaFCSnDEk58RazXhUladAkZyuNicdenIkRjF67ART4dNzzjNgGpLrJ7oVg6qlnlhb5-GC0"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plantuml.com/plantuml/img/JL3BRW8n3BpdAonEB89Vg0Gh5JY0K0-zcurL8X9xvIIjKCM_amtBun9xDFRCEF7ik4V5035TF9LNNPToyCPq7cE4DGRQeMFuDoTawsadl_HLEWajgft6X9eE7Y-a-p8w1sBxWisujBHs9PpZj7-RxCJBs1u7SXaaStgij1Bwd6XJm3VwJ9-YTzqtZSO0NCUWGveI4g0Nnwck550zIfK_9dtbUZ0rL55kiohnU4Sbg_bXa8fRxdosZd_k9pJcQfw_ilY0oMnIpMy0" TargetMode="External"/><Relationship Id="rId1" Type="http://schemas.openxmlformats.org/officeDocument/2006/relationships/slideLayout" Target="../slideLayouts/slideLayout2.xml"/><Relationship Id="rId4" Type="http://schemas.openxmlformats.org/officeDocument/2006/relationships/image" Target="../media/image4.gif"/></Relationships>
</file>

<file path=ppt/slides/_rels/slide8.xml.rels><?xml version="1.0" encoding="UTF-8" standalone="yes"?>
<Relationships xmlns="http://schemas.openxmlformats.org/package/2006/relationships"><Relationship Id="rId3" Type="http://schemas.openxmlformats.org/officeDocument/2006/relationships/hyperlink" Target="http://www.plantuml.com/plantuml/img/LL3DIWCn4BxdAOQUjh9z0P52BLWzh8YAzt4pj8l9JCYFKAJlRf9cjRqaC_dc-vc4huaTUhGGuj5GFlqqncIDKgF14627bWQS67xK0LaR6kIRNdCbTejUTo6YZoy6Z-IVysWFnFg_NJRIHkjxuHGwTp4vYf5MVXPmOoLnd2bRiIv5UipD1vf43-BFkXSQImLmcfEUqPmJW3EMhsfGVMy7T7TlUJVUzqySQKz-NGUkFReYQAyMV9TEue6QTy5ntgNAzu0jzgdbAAoQmid4CSmvClxtbwlL6XOtYnPPjUJjiV1_0G00"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471AE-887C-4849-9602-3E01EB62372E}"/>
              </a:ext>
            </a:extLst>
          </p:cNvPr>
          <p:cNvSpPr>
            <a:spLocks noGrp="1"/>
          </p:cNvSpPr>
          <p:nvPr>
            <p:ph type="title"/>
          </p:nvPr>
        </p:nvSpPr>
        <p:spPr/>
        <p:txBody>
          <a:bodyPr/>
          <a:lstStyle/>
          <a:p>
            <a:pPr algn="ctr"/>
            <a:r>
              <a:rPr lang="en-US" dirty="0"/>
              <a:t>Design Problem – Card Game</a:t>
            </a:r>
          </a:p>
        </p:txBody>
      </p:sp>
      <p:sp>
        <p:nvSpPr>
          <p:cNvPr id="3" name="TextBox 2">
            <a:extLst>
              <a:ext uri="{FF2B5EF4-FFF2-40B4-BE49-F238E27FC236}">
                <a16:creationId xmlns:a16="http://schemas.microsoft.com/office/drawing/2014/main" id="{2DE4C536-6FD7-434B-A197-5BB72B11D74F}"/>
              </a:ext>
            </a:extLst>
          </p:cNvPr>
          <p:cNvSpPr txBox="1"/>
          <p:nvPr/>
        </p:nvSpPr>
        <p:spPr>
          <a:xfrm>
            <a:off x="244929" y="1690689"/>
            <a:ext cx="8899071" cy="164660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100" dirty="0">
              <a:latin typeface="Arial"/>
              <a:cs typeface="Arial"/>
            </a:endParaRPr>
          </a:p>
          <a:p>
            <a:r>
              <a:rPr lang="en-US" dirty="0"/>
              <a:t>On the next slide is another </a:t>
            </a:r>
            <a:r>
              <a:rPr lang="en-US" i="1" dirty="0"/>
              <a:t>story problem</a:t>
            </a:r>
          </a:p>
          <a:p>
            <a:endParaRPr lang="en-US" i="1" dirty="0"/>
          </a:p>
          <a:p>
            <a:r>
              <a:rPr lang="en-US" i="1" dirty="0"/>
              <a:t>To be successful at solving these types of problems you must first read the story problem and do the following “To </a:t>
            </a:r>
            <a:r>
              <a:rPr lang="en-US" i="1" dirty="0" err="1"/>
              <a:t>Do”s</a:t>
            </a:r>
            <a:endParaRPr lang="en-US" i="1" dirty="0"/>
          </a:p>
          <a:p>
            <a:endParaRPr lang="en-US" dirty="0"/>
          </a:p>
        </p:txBody>
      </p:sp>
      <p:sp>
        <p:nvSpPr>
          <p:cNvPr id="4" name="TextBox 3">
            <a:extLst>
              <a:ext uri="{FF2B5EF4-FFF2-40B4-BE49-F238E27FC236}">
                <a16:creationId xmlns:a16="http://schemas.microsoft.com/office/drawing/2014/main" id="{5EFB658E-A912-F09C-192D-18D6BD58BD5C}"/>
              </a:ext>
            </a:extLst>
          </p:cNvPr>
          <p:cNvSpPr txBox="1"/>
          <p:nvPr/>
        </p:nvSpPr>
        <p:spPr>
          <a:xfrm>
            <a:off x="61696" y="3647194"/>
            <a:ext cx="9020607" cy="2031325"/>
          </a:xfrm>
          <a:prstGeom prst="rect">
            <a:avLst/>
          </a:prstGeom>
          <a:noFill/>
        </p:spPr>
        <p:txBody>
          <a:bodyPr wrap="square">
            <a:spAutoFit/>
          </a:bodyPr>
          <a:lstStyle/>
          <a:p>
            <a:r>
              <a:rPr lang="en-US" b="1" dirty="0"/>
              <a:t>To Do #1 </a:t>
            </a:r>
            <a:r>
              <a:rPr lang="en-US" dirty="0"/>
              <a:t>Identify all the </a:t>
            </a:r>
            <a:r>
              <a:rPr lang="en-US" i="1" u="sng" dirty="0">
                <a:highlight>
                  <a:srgbClr val="FFFF00"/>
                </a:highlight>
              </a:rPr>
              <a:t>primary nouns</a:t>
            </a:r>
          </a:p>
          <a:p>
            <a:pPr marL="742950" lvl="1" indent="-285750">
              <a:buFont typeface="Arial" panose="020B0604020202020204" pitchFamily="34" charset="0"/>
              <a:buChar char="•"/>
            </a:pPr>
            <a:r>
              <a:rPr lang="en-US" dirty="0"/>
              <a:t>A </a:t>
            </a:r>
            <a:r>
              <a:rPr lang="en-US" i="1" dirty="0"/>
              <a:t>primary noun</a:t>
            </a:r>
            <a:r>
              <a:rPr lang="en-US" dirty="0"/>
              <a:t> is a noun in the problem that has </a:t>
            </a:r>
            <a:r>
              <a:rPr lang="en-US" i="1" u="sng" dirty="0"/>
              <a:t>attributes</a:t>
            </a:r>
            <a:r>
              <a:rPr lang="en-US" i="1" dirty="0"/>
              <a:t> (other nouns</a:t>
            </a:r>
            <a:r>
              <a:rPr lang="en-US" dirty="0"/>
              <a:t>)</a:t>
            </a:r>
          </a:p>
          <a:p>
            <a:pPr marL="742950" lvl="1" indent="-285750">
              <a:buFont typeface="Arial" panose="020B0604020202020204" pitchFamily="34" charset="0"/>
              <a:buChar char="•"/>
            </a:pPr>
            <a:r>
              <a:rPr lang="en-US" dirty="0"/>
              <a:t>Nouns that designate</a:t>
            </a:r>
            <a:r>
              <a:rPr lang="en-US" i="1" dirty="0"/>
              <a:t> actors</a:t>
            </a:r>
            <a:r>
              <a:rPr lang="en-US" dirty="0"/>
              <a:t> of the system (i.e. The </a:t>
            </a:r>
            <a:r>
              <a:rPr lang="en-US" i="1" dirty="0"/>
              <a:t>user</a:t>
            </a:r>
            <a:r>
              <a:rPr lang="en-US" dirty="0"/>
              <a:t> can click…) can be </a:t>
            </a:r>
            <a:r>
              <a:rPr lang="en-US" b="1" dirty="0"/>
              <a:t>excluded</a:t>
            </a:r>
            <a:endParaRPr lang="en-US" i="1" dirty="0"/>
          </a:p>
          <a:p>
            <a:r>
              <a:rPr lang="en-US" b="1" dirty="0"/>
              <a:t>To Do #2 </a:t>
            </a:r>
            <a:r>
              <a:rPr lang="en-US" dirty="0"/>
              <a:t>Write down the </a:t>
            </a:r>
            <a:r>
              <a:rPr lang="en-US" i="1" u="sng" dirty="0">
                <a:highlight>
                  <a:srgbClr val="00FF00"/>
                </a:highlight>
              </a:rPr>
              <a:t>attributes</a:t>
            </a:r>
            <a:r>
              <a:rPr lang="en-US" dirty="0"/>
              <a:t> (</a:t>
            </a:r>
            <a:r>
              <a:rPr lang="en-US" i="1" dirty="0"/>
              <a:t>other nouns) </a:t>
            </a:r>
            <a:r>
              <a:rPr lang="en-US" dirty="0"/>
              <a:t>associated with the </a:t>
            </a:r>
            <a:r>
              <a:rPr lang="en-US" i="1" dirty="0"/>
              <a:t>primary nouns</a:t>
            </a:r>
          </a:p>
          <a:p>
            <a:r>
              <a:rPr lang="en-US" b="1" dirty="0"/>
              <a:t>To Do #3 </a:t>
            </a:r>
            <a:r>
              <a:rPr lang="en-US" dirty="0"/>
              <a:t>Identify all the </a:t>
            </a:r>
            <a:r>
              <a:rPr lang="en-US" i="1" dirty="0"/>
              <a:t>verbs</a:t>
            </a:r>
            <a:endParaRPr lang="en-US" dirty="0"/>
          </a:p>
          <a:p>
            <a:r>
              <a:rPr lang="en-US" b="1" dirty="0"/>
              <a:t>To Do #4 </a:t>
            </a:r>
            <a:r>
              <a:rPr lang="en-US" dirty="0"/>
              <a:t>Identify which </a:t>
            </a:r>
            <a:r>
              <a:rPr lang="en-US" i="1" u="sng" dirty="0"/>
              <a:t>primary nouns</a:t>
            </a:r>
            <a:r>
              <a:rPr lang="en-US" dirty="0"/>
              <a:t> are worked on by the </a:t>
            </a:r>
            <a:r>
              <a:rPr lang="en-US" i="1" u="sng" dirty="0">
                <a:highlight>
                  <a:srgbClr val="00FFFF"/>
                </a:highlight>
              </a:rPr>
              <a:t>verbs</a:t>
            </a:r>
            <a:r>
              <a:rPr lang="en-US" dirty="0"/>
              <a:t> </a:t>
            </a:r>
          </a:p>
          <a:p>
            <a:r>
              <a:rPr lang="en-US" b="1" dirty="0"/>
              <a:t>To Do #5 </a:t>
            </a:r>
            <a:r>
              <a:rPr lang="en-US" dirty="0"/>
              <a:t>Design a system using UML to handle this problem</a:t>
            </a:r>
          </a:p>
        </p:txBody>
      </p:sp>
    </p:spTree>
    <p:extLst>
      <p:ext uri="{BB962C8B-B14F-4D97-AF65-F5344CB8AC3E}">
        <p14:creationId xmlns:p14="http://schemas.microsoft.com/office/powerpoint/2010/main" val="1822193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4F26885-EDB9-37F3-731E-684B7E14200B}"/>
              </a:ext>
            </a:extLst>
          </p:cNvPr>
          <p:cNvSpPr txBox="1"/>
          <p:nvPr/>
        </p:nvSpPr>
        <p:spPr>
          <a:xfrm>
            <a:off x="239697" y="426128"/>
            <a:ext cx="8327254" cy="3539430"/>
          </a:xfrm>
          <a:prstGeom prst="rect">
            <a:avLst/>
          </a:prstGeom>
          <a:noFill/>
        </p:spPr>
        <p:txBody>
          <a:bodyPr wrap="square">
            <a:spAutoFit/>
          </a:bodyPr>
          <a:lstStyle/>
          <a:p>
            <a:pPr marL="0" indent="0">
              <a:buNone/>
            </a:pPr>
            <a:r>
              <a:rPr lang="en-US" sz="2800" dirty="0"/>
              <a:t>In a particular card game, players have hands of cards.  Each card is worth some points and also has a color (red, blue, green).  During play, players accrue bonuses that mean cards of a particular color are worth bonus points.  During play, sometimes a random card is selected from one player's hand and moved to another player's hand.  At the end of game, it is necessary to compute the total points for each player's hand. </a:t>
            </a:r>
          </a:p>
        </p:txBody>
      </p:sp>
      <p:sp>
        <p:nvSpPr>
          <p:cNvPr id="6" name="TextBox 5">
            <a:extLst>
              <a:ext uri="{FF2B5EF4-FFF2-40B4-BE49-F238E27FC236}">
                <a16:creationId xmlns:a16="http://schemas.microsoft.com/office/drawing/2014/main" id="{B2B9BF50-8528-0049-A691-A38C4E5B5377}"/>
              </a:ext>
            </a:extLst>
          </p:cNvPr>
          <p:cNvSpPr txBox="1"/>
          <p:nvPr/>
        </p:nvSpPr>
        <p:spPr>
          <a:xfrm>
            <a:off x="61696" y="4826675"/>
            <a:ext cx="9020607" cy="2031325"/>
          </a:xfrm>
          <a:prstGeom prst="rect">
            <a:avLst/>
          </a:prstGeom>
          <a:noFill/>
        </p:spPr>
        <p:txBody>
          <a:bodyPr wrap="square">
            <a:spAutoFit/>
          </a:bodyPr>
          <a:lstStyle/>
          <a:p>
            <a:r>
              <a:rPr lang="en-US" b="1" dirty="0"/>
              <a:t>To Do #1 </a:t>
            </a:r>
            <a:r>
              <a:rPr lang="en-US" dirty="0"/>
              <a:t>Identify all the </a:t>
            </a:r>
            <a:r>
              <a:rPr lang="en-US" i="1" u="sng" dirty="0">
                <a:highlight>
                  <a:srgbClr val="FFFF00"/>
                </a:highlight>
              </a:rPr>
              <a:t>primary nouns</a:t>
            </a:r>
          </a:p>
          <a:p>
            <a:pPr marL="742950" lvl="1" indent="-285750">
              <a:buFont typeface="Arial" panose="020B0604020202020204" pitchFamily="34" charset="0"/>
              <a:buChar char="•"/>
            </a:pPr>
            <a:r>
              <a:rPr lang="en-US" dirty="0"/>
              <a:t>A </a:t>
            </a:r>
            <a:r>
              <a:rPr lang="en-US" i="1" dirty="0"/>
              <a:t>primary noun</a:t>
            </a:r>
            <a:r>
              <a:rPr lang="en-US" dirty="0"/>
              <a:t> is a noun in the problem that has </a:t>
            </a:r>
            <a:r>
              <a:rPr lang="en-US" i="1" u="sng" dirty="0"/>
              <a:t>attributes</a:t>
            </a:r>
            <a:r>
              <a:rPr lang="en-US" i="1" dirty="0"/>
              <a:t> (other nouns</a:t>
            </a:r>
            <a:r>
              <a:rPr lang="en-US" dirty="0"/>
              <a:t>)</a:t>
            </a:r>
          </a:p>
          <a:p>
            <a:pPr marL="742950" lvl="1" indent="-285750">
              <a:buFont typeface="Arial" panose="020B0604020202020204" pitchFamily="34" charset="0"/>
              <a:buChar char="•"/>
            </a:pPr>
            <a:r>
              <a:rPr lang="en-US" dirty="0"/>
              <a:t>Nouns that designate</a:t>
            </a:r>
            <a:r>
              <a:rPr lang="en-US" i="1" dirty="0"/>
              <a:t> actors</a:t>
            </a:r>
            <a:r>
              <a:rPr lang="en-US" dirty="0"/>
              <a:t> of the system (i.e. The </a:t>
            </a:r>
            <a:r>
              <a:rPr lang="en-US" i="1" dirty="0"/>
              <a:t>user</a:t>
            </a:r>
            <a:r>
              <a:rPr lang="en-US" dirty="0"/>
              <a:t> can click…) can be </a:t>
            </a:r>
            <a:r>
              <a:rPr lang="en-US" b="1" dirty="0"/>
              <a:t>excluded</a:t>
            </a:r>
            <a:endParaRPr lang="en-US" i="1" dirty="0"/>
          </a:p>
          <a:p>
            <a:r>
              <a:rPr lang="en-US" b="1" dirty="0"/>
              <a:t>To Do #2 </a:t>
            </a:r>
            <a:r>
              <a:rPr lang="en-US" dirty="0"/>
              <a:t>Write down the </a:t>
            </a:r>
            <a:r>
              <a:rPr lang="en-US" i="1" u="sng" dirty="0">
                <a:highlight>
                  <a:srgbClr val="00FF00"/>
                </a:highlight>
              </a:rPr>
              <a:t>attributes</a:t>
            </a:r>
            <a:r>
              <a:rPr lang="en-US" dirty="0"/>
              <a:t> (</a:t>
            </a:r>
            <a:r>
              <a:rPr lang="en-US" i="1" dirty="0"/>
              <a:t>other nouns) </a:t>
            </a:r>
            <a:r>
              <a:rPr lang="en-US" dirty="0"/>
              <a:t>associated with the </a:t>
            </a:r>
            <a:r>
              <a:rPr lang="en-US" i="1" dirty="0"/>
              <a:t>primary nouns</a:t>
            </a:r>
          </a:p>
          <a:p>
            <a:r>
              <a:rPr lang="en-US" b="1" dirty="0"/>
              <a:t>To Do #3 </a:t>
            </a:r>
            <a:r>
              <a:rPr lang="en-US" dirty="0"/>
              <a:t>Identify all the </a:t>
            </a:r>
            <a:r>
              <a:rPr lang="en-US" i="1" dirty="0"/>
              <a:t>verbs</a:t>
            </a:r>
            <a:endParaRPr lang="en-US" dirty="0"/>
          </a:p>
          <a:p>
            <a:r>
              <a:rPr lang="en-US" b="1" dirty="0"/>
              <a:t>To Do #4 </a:t>
            </a:r>
            <a:r>
              <a:rPr lang="en-US" dirty="0"/>
              <a:t>Identify which </a:t>
            </a:r>
            <a:r>
              <a:rPr lang="en-US" i="1" u="sng" dirty="0"/>
              <a:t>primary nouns</a:t>
            </a:r>
            <a:r>
              <a:rPr lang="en-US" dirty="0"/>
              <a:t> are worked on by the </a:t>
            </a:r>
            <a:r>
              <a:rPr lang="en-US" i="1" u="sng" dirty="0">
                <a:highlight>
                  <a:srgbClr val="00FFFF"/>
                </a:highlight>
              </a:rPr>
              <a:t>verbs</a:t>
            </a:r>
            <a:r>
              <a:rPr lang="en-US" dirty="0"/>
              <a:t> </a:t>
            </a:r>
          </a:p>
          <a:p>
            <a:r>
              <a:rPr lang="en-US" b="1" dirty="0"/>
              <a:t>To Do #5 </a:t>
            </a:r>
            <a:r>
              <a:rPr lang="en-US" dirty="0"/>
              <a:t>Design a system using UML to handle this problem</a:t>
            </a:r>
          </a:p>
        </p:txBody>
      </p:sp>
    </p:spTree>
    <p:extLst>
      <p:ext uri="{BB962C8B-B14F-4D97-AF65-F5344CB8AC3E}">
        <p14:creationId xmlns:p14="http://schemas.microsoft.com/office/powerpoint/2010/main" val="1374569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492369"/>
            <a:ext cx="7886700" cy="3501133"/>
          </a:xfrm>
        </p:spPr>
        <p:txBody>
          <a:bodyPr/>
          <a:lstStyle/>
          <a:p>
            <a:pPr marL="0" indent="0">
              <a:buNone/>
            </a:pPr>
            <a:r>
              <a:rPr lang="en-US" dirty="0"/>
              <a:t>In a particular card game, players have hands of cards.  Each card is worth some points and also has a color (red, blue, green).  During play, players accrue bonuses that mean cards of a particular color are worth bonus points.  During play, sometimes a random card is selected from one player's hand and moved to another player's hand.  At the end of game, it is necessary to compute the total points for each player's hand. </a:t>
            </a:r>
          </a:p>
          <a:p>
            <a:pPr marL="0" indent="0">
              <a:buNone/>
            </a:pPr>
            <a:endParaRPr lang="en-US" dirty="0"/>
          </a:p>
          <a:p>
            <a:pPr marL="0" indent="0">
              <a:buNone/>
            </a:pPr>
            <a:r>
              <a:rPr lang="en-US" dirty="0"/>
              <a:t>What is wrong with this design? (Hint: look at and refer to your design principles by number).  I see at least 2 separate categories violated.</a:t>
            </a:r>
          </a:p>
        </p:txBody>
      </p:sp>
      <p:pic>
        <p:nvPicPr>
          <p:cNvPr id="4098" name="Picture 2" descr="https://lh4.googleusercontent.com/N6NtOPFq86twPO1G8_VJtAVmXiWVP40tVlHgAE7Xl7uoXF1qiykzKyppnwxYAfYxu1c9A54i505eLg4K06A0D7RndUaYqZqasLV1SHubMLowpfaUH2iYtJtZKDL-NswjI2vu7dG3">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754" y="3823703"/>
            <a:ext cx="8662941" cy="175600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4">
            <a:extLst>
              <a:ext uri="{FF2B5EF4-FFF2-40B4-BE49-F238E27FC236}">
                <a16:creationId xmlns:a16="http://schemas.microsoft.com/office/drawing/2014/main" id="{54EF093A-1618-302C-50EB-934E8889538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70949" y="5579706"/>
            <a:ext cx="2820745" cy="1128298"/>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le 4">
            <a:extLst>
              <a:ext uri="{FF2B5EF4-FFF2-40B4-BE49-F238E27FC236}">
                <a16:creationId xmlns:a16="http://schemas.microsoft.com/office/drawing/2014/main" id="{4067D82E-0BD0-9ADC-C38C-C2D943DDD760}"/>
              </a:ext>
            </a:extLst>
          </p:cNvPr>
          <p:cNvSpPr/>
          <p:nvPr/>
        </p:nvSpPr>
        <p:spPr>
          <a:xfrm>
            <a:off x="1112046" y="5546456"/>
            <a:ext cx="4708479" cy="100968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PAUSE HERE for a couple minutes!</a:t>
            </a:r>
          </a:p>
          <a:p>
            <a:r>
              <a:rPr lang="en-US" dirty="0"/>
              <a:t>Try to see what you can think might be wrong</a:t>
            </a:r>
          </a:p>
          <a:p>
            <a:r>
              <a:rPr lang="en-US" dirty="0"/>
              <a:t>When you have an idea, then continue</a:t>
            </a:r>
          </a:p>
        </p:txBody>
      </p:sp>
    </p:spTree>
    <p:extLst>
      <p:ext uri="{BB962C8B-B14F-4D97-AF65-F5344CB8AC3E}">
        <p14:creationId xmlns:p14="http://schemas.microsoft.com/office/powerpoint/2010/main" val="1517563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49" y="2745180"/>
            <a:ext cx="7886700" cy="3501133"/>
          </a:xfrm>
        </p:spPr>
        <p:txBody>
          <a:bodyPr/>
          <a:lstStyle/>
          <a:p>
            <a:pPr marL="0" indent="0">
              <a:buNone/>
            </a:pPr>
            <a:r>
              <a:rPr lang="en-US" i="1"/>
              <a:t>My answer (in order of importance)</a:t>
            </a:r>
          </a:p>
          <a:p>
            <a:pPr marL="0" indent="0">
              <a:buNone/>
            </a:pPr>
            <a:r>
              <a:rPr lang="en-US"/>
              <a:t>1a.  The design does not function correctly</a:t>
            </a:r>
          </a:p>
          <a:p>
            <a:pPr marL="0" indent="0">
              <a:buNone/>
            </a:pPr>
            <a:r>
              <a:rPr lang="en-US"/>
              <a:t>The player’s color bonus cannot be preserved if he/she loses all their cards of a particular color</a:t>
            </a:r>
          </a:p>
          <a:p>
            <a:pPr marL="0" indent="0">
              <a:buNone/>
            </a:pPr>
            <a:r>
              <a:rPr lang="en-US"/>
              <a:t>It requires iterating over all objects to get the full set of cards in the players hands to move cards or compute final total</a:t>
            </a:r>
          </a:p>
          <a:p>
            <a:pPr marL="0" indent="0">
              <a:buNone/>
            </a:pPr>
            <a:r>
              <a:rPr lang="en-US"/>
              <a:t>1c. </a:t>
            </a:r>
            <a:r>
              <a:rPr lang="en-US" err="1"/>
              <a:t>Playername</a:t>
            </a:r>
            <a:r>
              <a:rPr lang="en-US"/>
              <a:t> &amp; player color bonus are duplicated across cards</a:t>
            </a:r>
          </a:p>
          <a:p>
            <a:pPr marL="0" indent="0">
              <a:buNone/>
            </a:pPr>
            <a:r>
              <a:rPr lang="en-US"/>
              <a:t>2a.  Player (common noun from problem) not represented</a:t>
            </a:r>
          </a:p>
        </p:txBody>
      </p:sp>
      <p:pic>
        <p:nvPicPr>
          <p:cNvPr id="4098" name="Picture 2" descr="https://lh4.googleusercontent.com/N6NtOPFq86twPO1G8_VJtAVmXiWVP40tVlHgAE7Xl7uoXF1qiykzKyppnwxYAfYxu1c9A54i505eLg4K06A0D7RndUaYqZqasLV1SHubMLowpfaUH2iYtJtZKDL-NswjI2vu7dG3">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529" y="494350"/>
            <a:ext cx="8662941" cy="1756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0017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7928" y="249773"/>
            <a:ext cx="7886700" cy="3501133"/>
          </a:xfrm>
        </p:spPr>
        <p:txBody>
          <a:bodyPr>
            <a:normAutofit/>
          </a:bodyPr>
          <a:lstStyle/>
          <a:p>
            <a:pPr marL="0" indent="0">
              <a:buNone/>
            </a:pPr>
            <a:r>
              <a:rPr lang="en-US" sz="2000"/>
              <a:t>In a particular card game, players have hands of cards.  Each card is worth some points and has a color (red, blue, green).  During play, players accrue bonuses that mean cards of a particular color are worth bonus points.  During play, sometimes a random card is selected from one player's hand and moved to another player's hand.  At the end of game, it is necessary to compute the total points for each player's hand. </a:t>
            </a:r>
          </a:p>
          <a:p>
            <a:pPr marL="0" indent="0">
              <a:buNone/>
            </a:pPr>
            <a:endParaRPr lang="en-US" sz="2000"/>
          </a:p>
          <a:p>
            <a:pPr marL="0" indent="0">
              <a:buNone/>
            </a:pPr>
            <a:r>
              <a:rPr lang="en-US" sz="2000"/>
              <a:t>What is wrong with this design? (Hint: look at and refer to your design guidelines).  I see at least 2 separate categories violated.</a:t>
            </a:r>
          </a:p>
        </p:txBody>
      </p:sp>
      <p:pic>
        <p:nvPicPr>
          <p:cNvPr id="5128" name="Picture 8" descr="https://lh4.googleusercontent.com/PVCeo5nR1R-TMogPVbBE3Z1FZ7s1g2qf0UiLjfjyex27NUmIdzyshYdmEmxmm9w8j94Za8I6iivPqZK618BOeGfGUrV77juM5DXT4SJ29ri-bPm6kKYF8RLYyGrnPzHlBr4Ajt3k">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175" y="3227614"/>
            <a:ext cx="7203686" cy="3594903"/>
          </a:xfrm>
          <a:prstGeom prst="rect">
            <a:avLst/>
          </a:prstGeom>
          <a:noFill/>
          <a:extLst>
            <a:ext uri="{909E8E84-426E-40DD-AFC4-6F175D3DCCD1}">
              <a14:hiddenFill xmlns:a14="http://schemas.microsoft.com/office/drawing/2010/main">
                <a:solidFill>
                  <a:srgbClr val="FFFFFF"/>
                </a:solidFill>
              </a14:hiddenFill>
            </a:ext>
          </a:extLst>
        </p:spPr>
      </p:pic>
      <p:sp>
        <p:nvSpPr>
          <p:cNvPr id="2" name="Rounded Rectangle 4">
            <a:extLst>
              <a:ext uri="{FF2B5EF4-FFF2-40B4-BE49-F238E27FC236}">
                <a16:creationId xmlns:a16="http://schemas.microsoft.com/office/drawing/2014/main" id="{E0A1826C-CB62-8039-02BC-9EA391B253B6}"/>
              </a:ext>
            </a:extLst>
          </p:cNvPr>
          <p:cNvSpPr/>
          <p:nvPr/>
        </p:nvSpPr>
        <p:spPr>
          <a:xfrm>
            <a:off x="4319270" y="4277026"/>
            <a:ext cx="4708479" cy="100968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PAUSE HERE for a couple minutes!</a:t>
            </a:r>
          </a:p>
          <a:p>
            <a:r>
              <a:rPr lang="en-US" dirty="0"/>
              <a:t>Try to see what you can think might be wrong</a:t>
            </a:r>
          </a:p>
          <a:p>
            <a:r>
              <a:rPr lang="en-US" dirty="0"/>
              <a:t>When you have an idea, then continue</a:t>
            </a:r>
          </a:p>
        </p:txBody>
      </p:sp>
    </p:spTree>
    <p:extLst>
      <p:ext uri="{BB962C8B-B14F-4D97-AF65-F5344CB8AC3E}">
        <p14:creationId xmlns:p14="http://schemas.microsoft.com/office/powerpoint/2010/main" val="1987207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49" y="4127500"/>
            <a:ext cx="7886700" cy="2118813"/>
          </a:xfrm>
        </p:spPr>
        <p:txBody>
          <a:bodyPr/>
          <a:lstStyle/>
          <a:p>
            <a:pPr marL="0" indent="0">
              <a:buNone/>
            </a:pPr>
            <a:r>
              <a:rPr lang="en-US" i="1"/>
              <a:t>Some design flaws noticed (in order of importance)</a:t>
            </a:r>
          </a:p>
          <a:p>
            <a:pPr marL="0" indent="0">
              <a:buNone/>
            </a:pPr>
            <a:r>
              <a:rPr lang="en-US"/>
              <a:t>1a.  The design does not function correctly</a:t>
            </a:r>
          </a:p>
          <a:p>
            <a:pPr marL="0" indent="0">
              <a:buNone/>
            </a:pPr>
            <a:r>
              <a:rPr lang="en-US"/>
              <a:t>Once a card is added to a player's hand, its specific point value is lost so the card cannot be randomly moved to another player's hand</a:t>
            </a:r>
          </a:p>
          <a:p>
            <a:pPr marL="0" indent="0">
              <a:buNone/>
            </a:pPr>
            <a:r>
              <a:rPr lang="en-US"/>
              <a:t>2a.  Card (common noun from problem) is not represented</a:t>
            </a:r>
          </a:p>
        </p:txBody>
      </p:sp>
      <p:pic>
        <p:nvPicPr>
          <p:cNvPr id="4" name="Picture 8" descr="https://lh4.googleusercontent.com/PVCeo5nR1R-TMogPVbBE3Z1FZ7s1g2qf0UiLjfjyex27NUmIdzyshYdmEmxmm9w8j94Za8I6iivPqZK618BOeGfGUrV77juM5DXT4SJ29ri-bPm6kKYF8RLYyGrnPzHlBr4Ajt3k">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49" y="128814"/>
            <a:ext cx="7203686" cy="35949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2418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492369"/>
            <a:ext cx="7886700" cy="3501133"/>
          </a:xfrm>
        </p:spPr>
        <p:txBody>
          <a:bodyPr/>
          <a:lstStyle/>
          <a:p>
            <a:pPr marL="0" indent="0">
              <a:buNone/>
            </a:pPr>
            <a:r>
              <a:rPr lang="en-US"/>
              <a:t>In a particular card game, players have hands of cards.  Each card is worth some points and has a color (red, blue, green).  During play, players accrue bonuses that mean cards of a particular color are worth bonus points.  During play, sometimes a random card is selected from one player's hand and moved to another player's hand.  At the end of game, it is necessary to compute the total points for each player's hand. </a:t>
            </a:r>
          </a:p>
          <a:p>
            <a:pPr marL="0" indent="0">
              <a:buNone/>
            </a:pPr>
            <a:endParaRPr lang="en-US"/>
          </a:p>
          <a:p>
            <a:pPr marL="0" indent="0">
              <a:buNone/>
            </a:pPr>
            <a:r>
              <a:rPr lang="en-US"/>
              <a:t>Now design your solution that solves all problems.</a:t>
            </a:r>
          </a:p>
        </p:txBody>
      </p:sp>
      <p:pic>
        <p:nvPicPr>
          <p:cNvPr id="4098" name="Picture 2" descr="https://lh4.googleusercontent.com/N6NtOPFq86twPO1G8_VJtAVmXiWVP40tVlHgAE7Xl7uoXF1qiykzKyppnwxYAfYxu1c9A54i505eLg4K06A0D7RndUaYqZqasLV1SHubMLowpfaUH2iYtJtZKDL-NswjI2vu7dG3">
            <a:hlinkClick r:id="rId2"/>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9248"/>
          <a:stretch/>
        </p:blipFill>
        <p:spPr bwMode="auto">
          <a:xfrm>
            <a:off x="628650" y="3823703"/>
            <a:ext cx="7052665" cy="2353162"/>
          </a:xfrm>
          <a:prstGeom prst="rect">
            <a:avLst/>
          </a:prstGeom>
          <a:noFill/>
          <a:extLst>
            <a:ext uri="{909E8E84-426E-40DD-AFC4-6F175D3DCCD1}">
              <a14:hiddenFill xmlns:a14="http://schemas.microsoft.com/office/drawing/2010/main">
                <a:solidFill>
                  <a:srgbClr val="FFFFFF"/>
                </a:solidFill>
              </a14:hiddenFill>
            </a:ext>
          </a:extLst>
        </p:spPr>
      </p:pic>
      <p:sp>
        <p:nvSpPr>
          <p:cNvPr id="2" name="Rounded Rectangle 4">
            <a:extLst>
              <a:ext uri="{FF2B5EF4-FFF2-40B4-BE49-F238E27FC236}">
                <a16:creationId xmlns:a16="http://schemas.microsoft.com/office/drawing/2014/main" id="{6BE52E26-1657-A893-728C-A4F4737DE68C}"/>
              </a:ext>
            </a:extLst>
          </p:cNvPr>
          <p:cNvSpPr/>
          <p:nvPr/>
        </p:nvSpPr>
        <p:spPr>
          <a:xfrm>
            <a:off x="4154982" y="3428352"/>
            <a:ext cx="4708479" cy="7907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PAUSE HERE for 5-10 minutes!</a:t>
            </a:r>
          </a:p>
          <a:p>
            <a:r>
              <a:rPr lang="en-US" dirty="0"/>
              <a:t>Try to make your own improved design </a:t>
            </a:r>
          </a:p>
          <a:p>
            <a:r>
              <a:rPr lang="en-US" dirty="0"/>
              <a:t>Either paper or using </a:t>
            </a:r>
            <a:r>
              <a:rPr lang="en-US" dirty="0" err="1"/>
              <a:t>plantuml</a:t>
            </a:r>
            <a:r>
              <a:rPr lang="en-US" dirty="0"/>
              <a:t> is OK!</a:t>
            </a:r>
          </a:p>
        </p:txBody>
      </p:sp>
      <p:pic>
        <p:nvPicPr>
          <p:cNvPr id="4" name="Picture 2">
            <a:extLst>
              <a:ext uri="{FF2B5EF4-FFF2-40B4-BE49-F238E27FC236}">
                <a16:creationId xmlns:a16="http://schemas.microsoft.com/office/drawing/2014/main" id="{A5707882-BF1F-6DEF-3589-A1C6B66ED5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4111" y="3347564"/>
            <a:ext cx="2003778" cy="801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2512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 Potential Solution</a:t>
            </a:r>
          </a:p>
        </p:txBody>
      </p:sp>
      <p:pic>
        <p:nvPicPr>
          <p:cNvPr id="7170" name="Picture 2" descr="https://lh5.googleusercontent.com/neINm5Lnc3kDaSRJyG37Ca5aRmKtP2uHSuCKDjT5JfVpgtzNLmu5l4TsTEubpgsgjEodnLHVSBbAmg6aIzoyVEvSWnEsZH8EU1Q5nU3Lr09TuEgFOyxhySngy9vm-9-BYTf4j0In">
            <a:hlinkClick r:id="rId3"/>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90767" y="1690689"/>
            <a:ext cx="7153081" cy="494039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6471276" y="6123207"/>
            <a:ext cx="2620910" cy="369332"/>
          </a:xfrm>
          <a:prstGeom prst="rect">
            <a:avLst/>
          </a:prstGeom>
          <a:noFill/>
        </p:spPr>
        <p:txBody>
          <a:bodyPr wrap="none" rtlCol="0">
            <a:spAutoFit/>
          </a:bodyPr>
          <a:lstStyle/>
          <a:p>
            <a:r>
              <a:rPr lang="en-US" err="1"/>
              <a:t>getPoints</a:t>
            </a:r>
            <a:r>
              <a:rPr lang="en-US"/>
              <a:t>(), </a:t>
            </a:r>
            <a:r>
              <a:rPr lang="en-US" err="1"/>
              <a:t>getColor</a:t>
            </a:r>
            <a:r>
              <a:rPr lang="en-US"/>
              <a:t>() too</a:t>
            </a:r>
          </a:p>
        </p:txBody>
      </p:sp>
      <p:sp>
        <p:nvSpPr>
          <p:cNvPr id="6" name="Rounded Rectangle 5"/>
          <p:cNvSpPr/>
          <p:nvPr/>
        </p:nvSpPr>
        <p:spPr>
          <a:xfrm>
            <a:off x="5662473" y="3429618"/>
            <a:ext cx="3636085" cy="132319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solidFill>
                  <a:schemeClr val="tx1"/>
                </a:solidFill>
              </a:rPr>
              <a:t>Reminder:</a:t>
            </a:r>
          </a:p>
          <a:p>
            <a:pPr algn="ctr"/>
            <a:r>
              <a:rPr lang="en-US">
                <a:solidFill>
                  <a:schemeClr val="tx1"/>
                </a:solidFill>
              </a:rPr>
              <a:t>We </a:t>
            </a:r>
            <a:r>
              <a:rPr lang="en-US" b="1" i="1">
                <a:solidFill>
                  <a:schemeClr val="tx1"/>
                </a:solidFill>
              </a:rPr>
              <a:t>implicitly</a:t>
            </a:r>
            <a:r>
              <a:rPr lang="en-US">
                <a:solidFill>
                  <a:schemeClr val="tx1"/>
                </a:solidFill>
              </a:rPr>
              <a:t> assume there exists:</a:t>
            </a:r>
          </a:p>
          <a:p>
            <a:pPr algn="ctr"/>
            <a:r>
              <a:rPr lang="en-US">
                <a:solidFill>
                  <a:schemeClr val="tx1"/>
                </a:solidFill>
              </a:rPr>
              <a:t>constructors as needed</a:t>
            </a:r>
          </a:p>
          <a:p>
            <a:pPr algn="ctr"/>
            <a:r>
              <a:rPr lang="en-US" i="1">
                <a:solidFill>
                  <a:schemeClr val="tx1"/>
                </a:solidFill>
              </a:rPr>
              <a:t>getters</a:t>
            </a:r>
            <a:r>
              <a:rPr lang="en-US">
                <a:solidFill>
                  <a:schemeClr val="tx1"/>
                </a:solidFill>
              </a:rPr>
              <a:t> and </a:t>
            </a:r>
            <a:r>
              <a:rPr lang="en-US" i="1">
                <a:solidFill>
                  <a:schemeClr val="tx1"/>
                </a:solidFill>
              </a:rPr>
              <a:t>setters</a:t>
            </a:r>
            <a:r>
              <a:rPr lang="en-US">
                <a:solidFill>
                  <a:schemeClr val="tx1"/>
                </a:solidFill>
              </a:rPr>
              <a:t> as needed</a:t>
            </a:r>
          </a:p>
        </p:txBody>
      </p:sp>
      <p:cxnSp>
        <p:nvCxnSpPr>
          <p:cNvPr id="7" name="Straight Arrow Connector 6"/>
          <p:cNvCxnSpPr>
            <a:stCxn id="6" idx="2"/>
          </p:cNvCxnSpPr>
          <p:nvPr/>
        </p:nvCxnSpPr>
        <p:spPr>
          <a:xfrm>
            <a:off x="7480515" y="4752809"/>
            <a:ext cx="182880" cy="1206927"/>
          </a:xfrm>
          <a:prstGeom prst="straightConnector1">
            <a:avLst/>
          </a:prstGeom>
          <a:ln>
            <a:solidFill>
              <a:srgbClr val="FF0000"/>
            </a:solidFill>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2094195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285D81DBE5F5A448E892B34D6B8CF20" ma:contentTypeVersion="7" ma:contentTypeDescription="Create a new document." ma:contentTypeScope="" ma:versionID="5d1eb4e46a89551cacffd71f81775a5c">
  <xsd:schema xmlns:xsd="http://www.w3.org/2001/XMLSchema" xmlns:xs="http://www.w3.org/2001/XMLSchema" xmlns:p="http://schemas.microsoft.com/office/2006/metadata/properties" xmlns:ns2="08600313-7276-4ca7-b5d3-7d86193ee0ac" xmlns:ns3="820f9cb1-409d-4c4b-8197-1d4f7dd48124" targetNamespace="http://schemas.microsoft.com/office/2006/metadata/properties" ma:root="true" ma:fieldsID="88f943689c6eba50ac915d805157f594" ns2:_="" ns3:_="">
    <xsd:import namespace="08600313-7276-4ca7-b5d3-7d86193ee0ac"/>
    <xsd:import namespace="820f9cb1-409d-4c4b-8197-1d4f7dd48124"/>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8600313-7276-4ca7-b5d3-7d86193ee0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71a83542-6b13-4414-947d-2211b265f7bc" ma:termSetId="09814cd3-568e-fe90-9814-8d621ff8fb84" ma:anchorId="fba54fb3-c3e1-fe81-a776-ca4b69148c4d" ma:open="true" ma:isKeyword="false">
      <xsd:complexType>
        <xsd:sequence>
          <xsd:element ref="pc:Terms" minOccurs="0" maxOccurs="1"/>
        </xsd:sequence>
      </xsd:complex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20f9cb1-409d-4c4b-8197-1d4f7dd48124"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5e4b8413-bde8-45bb-ad7f-2c4efb398c4d}" ma:internalName="TaxCatchAll" ma:showField="CatchAllData" ma:web="820f9cb1-409d-4c4b-8197-1d4f7dd4812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820f9cb1-409d-4c4b-8197-1d4f7dd48124" xsi:nil="true"/>
    <lcf76f155ced4ddcb4097134ff3c332f xmlns="08600313-7276-4ca7-b5d3-7d86193ee0ac">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06B0D7FD-3F15-4031-9B74-9BD0678C88D3}">
  <ds:schemaRefs>
    <ds:schemaRef ds:uri="http://schemas.microsoft.com/sharepoint/v3/contenttype/forms"/>
  </ds:schemaRefs>
</ds:datastoreItem>
</file>

<file path=customXml/itemProps2.xml><?xml version="1.0" encoding="utf-8"?>
<ds:datastoreItem xmlns:ds="http://schemas.openxmlformats.org/officeDocument/2006/customXml" ds:itemID="{DFB705E6-53BA-46E9-9674-976275B28AE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8600313-7276-4ca7-b5d3-7d86193ee0ac"/>
    <ds:schemaRef ds:uri="820f9cb1-409d-4c4b-8197-1d4f7dd4812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F4CC81C-03FD-4D6F-AA26-1CFBF0EF6A42}">
  <ds:schemaRefs>
    <ds:schemaRef ds:uri="http://purl.org/dc/terms/"/>
    <ds:schemaRef ds:uri="http://schemas.microsoft.com/office/2006/documentManagement/types"/>
    <ds:schemaRef ds:uri="79ddb764-415a-4c38-83b7-908be6382bea"/>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www.w3.org/XML/1998/namespace"/>
    <ds:schemaRef ds:uri="http://purl.org/dc/dcmitype/"/>
    <ds:schemaRef ds:uri="820f9cb1-409d-4c4b-8197-1d4f7dd48124"/>
    <ds:schemaRef ds:uri="08600313-7276-4ca7-b5d3-7d86193ee0ac"/>
  </ds:schemaRefs>
</ds:datastoreItem>
</file>

<file path=docProps/app.xml><?xml version="1.0" encoding="utf-8"?>
<Properties xmlns="http://schemas.openxmlformats.org/officeDocument/2006/extended-properties" xmlns:vt="http://schemas.openxmlformats.org/officeDocument/2006/docPropsVTypes">
  <Template/>
  <TotalTime>60</TotalTime>
  <Words>936</Words>
  <Application>Microsoft Office PowerPoint</Application>
  <PresentationFormat>On-screen Show (4:3)</PresentationFormat>
  <Paragraphs>59</Paragraphs>
  <Slides>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Design Problem – Card Game</vt:lpstr>
      <vt:lpstr>PowerPoint Presentation</vt:lpstr>
      <vt:lpstr>PowerPoint Presentation</vt:lpstr>
      <vt:lpstr>PowerPoint Presentation</vt:lpstr>
      <vt:lpstr>PowerPoint Presentation</vt:lpstr>
      <vt:lpstr>PowerPoint Presentation</vt:lpstr>
      <vt:lpstr>PowerPoint Presentation</vt:lpstr>
      <vt:lpstr>A Potential Solution</vt:lpstr>
    </vt:vector>
  </TitlesOfParts>
  <Company>RHIT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CSSE 220 Day 10</dc:title>
  <dc:creator>Gregory Aaron Wilkin</dc:creator>
  <cp:lastModifiedBy>Yoder, Jason</cp:lastModifiedBy>
  <cp:revision>24</cp:revision>
  <cp:lastPrinted>2017-12-19T13:04:52Z</cp:lastPrinted>
  <dcterms:created xsi:type="dcterms:W3CDTF">2014-09-24T21:55:27Z</dcterms:created>
  <dcterms:modified xsi:type="dcterms:W3CDTF">2022-12-05T02:57:45Z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0x0101004285D81DBE5F5A448E892B34D6B8CF20</vt:lpwstr>
  </property>
  <property fmtid="{D5CDD505-2E9C-101B-9397-08002B2CF9AE}" pid="3" name="Order">
    <vt:r8>5800</vt:r8>
  </property>
  <property fmtid="{D5CDD505-2E9C-101B-9397-08002B2CF9AE}" pid="4" name="xd_Signature">
    <vt:bool>false</vt:bool>
  </property>
  <property fmtid="{D5CDD505-2E9C-101B-9397-08002B2CF9AE}" pid="5" name="xd_ProgID">
    <vt:lpwstr/>
  </property>
  <property fmtid="{D5CDD505-2E9C-101B-9397-08002B2CF9AE}" pid="6" name="_ExtendedDescription">
    <vt:lpwstr/>
  </property>
  <property fmtid="{D5CDD505-2E9C-101B-9397-08002B2CF9AE}" pid="7" name="TriggerFlowInfo">
    <vt:lpwstr/>
  </property>
  <property fmtid="{D5CDD505-2E9C-101B-9397-08002B2CF9AE}" pid="8" name="_SourceUrl">
    <vt:lpwstr/>
  </property>
  <property fmtid="{D5CDD505-2E9C-101B-9397-08002B2CF9AE}" pid="9" name="_SharedFileIndex">
    <vt:lpwstr/>
  </property>
  <property fmtid="{D5CDD505-2E9C-101B-9397-08002B2CF9AE}" pid="10" name="ComplianceAssetId">
    <vt:lpwstr/>
  </property>
  <property fmtid="{D5CDD505-2E9C-101B-9397-08002B2CF9AE}" pid="11" name="TemplateUrl">
    <vt:lpwstr/>
  </property>
</Properties>
</file>