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54"/>
  </p:notesMasterIdLst>
  <p:handoutMasterIdLst>
    <p:handoutMasterId r:id="rId55"/>
  </p:handoutMasterIdLst>
  <p:sldIdLst>
    <p:sldId id="300" r:id="rId2"/>
    <p:sldId id="318" r:id="rId3"/>
    <p:sldId id="319" r:id="rId4"/>
    <p:sldId id="301" r:id="rId5"/>
    <p:sldId id="311" r:id="rId6"/>
    <p:sldId id="269" r:id="rId7"/>
    <p:sldId id="302" r:id="rId8"/>
    <p:sldId id="310" r:id="rId9"/>
    <p:sldId id="265" r:id="rId10"/>
    <p:sldId id="266" r:id="rId11"/>
    <p:sldId id="268" r:id="rId12"/>
    <p:sldId id="303" r:id="rId13"/>
    <p:sldId id="320" r:id="rId14"/>
    <p:sldId id="270" r:id="rId15"/>
    <p:sldId id="271" r:id="rId16"/>
    <p:sldId id="272" r:id="rId17"/>
    <p:sldId id="273" r:id="rId18"/>
    <p:sldId id="259" r:id="rId19"/>
    <p:sldId id="261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9" r:id="rId42"/>
    <p:sldId id="257" r:id="rId43"/>
    <p:sldId id="314" r:id="rId44"/>
    <p:sldId id="315" r:id="rId45"/>
    <p:sldId id="260" r:id="rId46"/>
    <p:sldId id="263" r:id="rId47"/>
    <p:sldId id="264" r:id="rId48"/>
    <p:sldId id="258" r:id="rId49"/>
    <p:sldId id="316" r:id="rId50"/>
    <p:sldId id="304" r:id="rId51"/>
    <p:sldId id="309" r:id="rId52"/>
    <p:sldId id="317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0" autoAdjust="0"/>
    <p:restoredTop sz="96256" autoAdjust="0"/>
  </p:normalViewPr>
  <p:slideViewPr>
    <p:cSldViewPr snapToObjects="1">
      <p:cViewPr varScale="1">
        <p:scale>
          <a:sx n="124" d="100"/>
          <a:sy n="124" d="100"/>
        </p:scale>
        <p:origin x="58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65" d="100"/>
          <a:sy n="65" d="100"/>
        </p:scale>
        <p:origin x="312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2/24/22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 dirty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</a:t>
            </a:r>
            <a:r>
              <a:rPr lang="en-US" baseline="0" dirty="0"/>
              <a:t> it mean when I write down?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[]      (an array of type </a:t>
            </a:r>
            <a:r>
              <a:rPr lang="en-US" baseline="0" dirty="0" err="1"/>
              <a:t>int</a:t>
            </a:r>
            <a:r>
              <a:rPr lang="en-US" baseline="0" dirty="0"/>
              <a:t>)</a:t>
            </a:r>
          </a:p>
          <a:p>
            <a:r>
              <a:rPr lang="en-US" baseline="0" dirty="0"/>
              <a:t>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___[]      (an array of some? type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Is </a:t>
            </a:r>
            <a:r>
              <a:rPr lang="en-US" baseline="0" dirty="0" err="1"/>
              <a:t>int</a:t>
            </a:r>
            <a:r>
              <a:rPr lang="en-US" baseline="0" dirty="0"/>
              <a:t>[] a type?   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is does this mean?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int</a:t>
            </a:r>
            <a:r>
              <a:rPr lang="en-US" baseline="0" dirty="0"/>
              <a:t>[][]    (an array of </a:t>
            </a:r>
            <a:r>
              <a:rPr lang="en-US" baseline="0" dirty="0" err="1"/>
              <a:t>int</a:t>
            </a:r>
            <a:r>
              <a:rPr lang="en-US" baseline="0" dirty="0"/>
              <a:t> arrays!)</a:t>
            </a:r>
          </a:p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89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refer students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70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  counting the words in constitution,</a:t>
            </a:r>
            <a:r>
              <a:rPr lang="en-US" baseline="0" dirty="0"/>
              <a:t> keep track of the occurrences of each word in the document</a:t>
            </a:r>
          </a:p>
          <a:p>
            <a:endParaRPr lang="en-US" baseline="0" dirty="0"/>
          </a:p>
          <a:p>
            <a:r>
              <a:rPr lang="en-US" baseline="0" dirty="0"/>
              <a:t>Each String should map to some integer!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table on the board showing username to students and attempt to look a student up by their username… if we had an</a:t>
            </a:r>
            <a:r>
              <a:rPr lang="en-US" baseline="0" dirty="0"/>
              <a:t> </a:t>
            </a:r>
            <a:r>
              <a:rPr lang="en-US" baseline="0" dirty="0" err="1"/>
              <a:t>ArrayList</a:t>
            </a:r>
            <a:r>
              <a:rPr lang="en-US" baseline="0" dirty="0"/>
              <a:t> of students we’d have to loop through each and compare the username to find the student we wanted, but if we have them in a </a:t>
            </a:r>
            <a:r>
              <a:rPr lang="en-US" baseline="0" dirty="0" err="1"/>
              <a:t>HashMap</a:t>
            </a:r>
            <a:r>
              <a:rPr lang="en-US" baseline="0" dirty="0"/>
              <a:t>, we just have to look them up by their username. Makes the code simpler and faster</a:t>
            </a:r>
          </a:p>
          <a:p>
            <a:endParaRPr lang="en-US" baseline="0" dirty="0"/>
          </a:p>
          <a:p>
            <a:r>
              <a:rPr lang="en-US" baseline="0" dirty="0"/>
              <a:t>Angle brackets similar to?? </a:t>
            </a:r>
            <a:r>
              <a:rPr lang="en-US" baseline="0" dirty="0" err="1"/>
              <a:t>ArrayList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 err="1"/>
              <a:t>HashMap</a:t>
            </a:r>
            <a:r>
              <a:rPr lang="en-US" baseline="0" dirty="0"/>
              <a:t> very common.  Has TWO TYPES? Why?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</a:t>
            </a:r>
            <a:r>
              <a:rPr lang="en-US" baseline="0"/>
              <a:t>the solution set).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4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groups are finished, ask them to work on the array problems from SVN</a:t>
            </a:r>
          </a:p>
          <a:p>
            <a:r>
              <a:rPr lang="en-US" dirty="0"/>
              <a:t>Once</a:t>
            </a:r>
            <a:r>
              <a:rPr lang="en-US" baseline="0" dirty="0"/>
              <a:t> enough groups are finished, review the quiz questions and pint class to the cheat sheet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6" name="Shape 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defRPr sz="25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2500" dirty="0"/>
          </a:p>
        </p:txBody>
      </p:sp>
    </p:spTree>
    <p:extLst>
      <p:ext uri="{BB962C8B-B14F-4D97-AF65-F5344CB8AC3E}">
        <p14:creationId xmlns:p14="http://schemas.microsoft.com/office/powerpoint/2010/main" val="25374186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to the students that if they feel overwhelmed they are not alone!</a:t>
            </a:r>
          </a:p>
          <a:p>
            <a:endParaRPr lang="en-US" dirty="0"/>
          </a:p>
          <a:p>
            <a:r>
              <a:rPr lang="en-US" dirty="0"/>
              <a:t>Remind them to ask questions and that as a class we can go slower if we need to.</a:t>
            </a:r>
          </a:p>
          <a:p>
            <a:r>
              <a:rPr lang="en-US" dirty="0"/>
              <a:t>As a rule: students really struggle with the enhanced for loop, if there are no questions, people may be scared to ask.</a:t>
            </a:r>
          </a:p>
          <a:p>
            <a:endParaRPr lang="en-US" dirty="0"/>
          </a:p>
          <a:p>
            <a:r>
              <a:rPr lang="en-US" dirty="0"/>
              <a:t>Other topics student</a:t>
            </a:r>
            <a:r>
              <a:rPr lang="en-US" baseline="0" dirty="0"/>
              <a:t> are likely to be confused at this point:</a:t>
            </a:r>
            <a:endParaRPr lang="en-US" dirty="0"/>
          </a:p>
          <a:p>
            <a:endParaRPr lang="en-US" dirty="0"/>
          </a:p>
          <a:p>
            <a:r>
              <a:rPr lang="en-US" dirty="0"/>
              <a:t>different between primitives and classes/objects</a:t>
            </a:r>
          </a:p>
          <a:p>
            <a:r>
              <a:rPr lang="en-US" dirty="0"/>
              <a:t>the idea that memory stores information somewhere and it effectively is an address (null) for objects</a:t>
            </a:r>
          </a:p>
          <a:p>
            <a:r>
              <a:rPr lang="en-US" dirty="0"/>
              <a:t>public vs. private:   could create a little demo class (Person) to show getter and setters with private/public variables (name)   </a:t>
            </a:r>
          </a:p>
          <a:p>
            <a:r>
              <a:rPr lang="en-US" dirty="0"/>
              <a:t>Person p1 = new Person(“Jason”);     p1.name   p1.getName()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individual assignment, pair programming</a:t>
            </a:r>
            <a:r>
              <a:rPr lang="en-US" baseline="0" dirty="0"/>
              <a:t> is not allowed!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vague than top OK</a:t>
            </a:r>
          </a:p>
          <a:p>
            <a:endParaRPr lang="en-US" dirty="0"/>
          </a:p>
          <a:p>
            <a:r>
              <a:rPr lang="en-US" dirty="0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Exam, just immediately F</a:t>
            </a:r>
          </a:p>
          <a:p>
            <a:r>
              <a:rPr lang="en-US" dirty="0"/>
              <a:t>Worse</a:t>
            </a:r>
            <a:r>
              <a:rPr lang="en-US" baseline="0" dirty="0"/>
              <a:t> than a 0% actually negative 100%</a:t>
            </a:r>
          </a:p>
          <a:p>
            <a:r>
              <a:rPr lang="en-US" baseline="0" dirty="0"/>
              <a:t>1 or 2 lines from </a:t>
            </a:r>
            <a:r>
              <a:rPr lang="en-US" baseline="0" dirty="0" err="1"/>
              <a:t>stackoverflow</a:t>
            </a:r>
            <a:r>
              <a:rPr lang="en-US" baseline="0" dirty="0"/>
              <a:t> is ok, but not 8-10</a:t>
            </a:r>
          </a:p>
          <a:p>
            <a:r>
              <a:rPr lang="en-US" baseline="0" dirty="0"/>
              <a:t>Its ok to ask for help when you have one small thing.</a:t>
            </a:r>
          </a:p>
          <a:p>
            <a:r>
              <a:rPr lang="en-US" baseline="0" dirty="0"/>
              <a:t>Unlimited help with Eclipse </a:t>
            </a:r>
            <a:r>
              <a:rPr lang="en-US" baseline="0" dirty="0" err="1"/>
              <a:t>Git</a:t>
            </a:r>
            <a:r>
              <a:rPr lang="en-US" baseline="0" dirty="0"/>
              <a:t> tools </a:t>
            </a:r>
            <a:r>
              <a:rPr lang="en-US" baseline="0" dirty="0" err="1"/>
              <a:t>etc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Make them ask questions (at least one) about academic honesty policy before moving on</a:t>
            </a:r>
          </a:p>
          <a:p>
            <a:endParaRPr lang="en-US" dirty="0"/>
          </a:p>
          <a:p>
            <a:r>
              <a:rPr lang="en-US" dirty="0"/>
              <a:t>Explain the reasoning behind the academic honesty policy:</a:t>
            </a:r>
          </a:p>
          <a:p>
            <a:r>
              <a:rPr lang="en-US" dirty="0"/>
              <a:t>Students need to learn competency, too much help does not prepare them for future courses or career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6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00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February 24,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February 24,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838200"/>
          </a:xfrm>
        </p:spPr>
        <p:txBody>
          <a:bodyPr/>
          <a:lstStyle/>
          <a:p>
            <a:r>
              <a:rPr lang="en-US" dirty="0"/>
              <a:t>2D Arrays and 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487680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Practice2DArraysAndMapsSolution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“So you loop across the array elements, getting each element and seeing if it’s in the </a:t>
            </a:r>
            <a:r>
              <a:rPr lang="en-US" dirty="0" err="1"/>
              <a:t>hashtable</a:t>
            </a:r>
            <a:r>
              <a:rPr lang="en-US" dirty="0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 dirty="0"/>
              <a:t>“So you write a for loop, 1 to array length.  Your key variable is </a:t>
            </a:r>
            <a:r>
              <a:rPr lang="en-US" dirty="0" err="1"/>
              <a:t>gonna</a:t>
            </a:r>
            <a:r>
              <a:rPr lang="en-US" dirty="0"/>
              <a:t> be array[</a:t>
            </a:r>
            <a:r>
              <a:rPr lang="en-US" dirty="0" err="1"/>
              <a:t>i</a:t>
            </a:r>
            <a:r>
              <a:rPr lang="en-US" dirty="0"/>
              <a:t>].  You check if </a:t>
            </a:r>
            <a:r>
              <a:rPr lang="en-US" dirty="0" err="1"/>
              <a:t>hashMap.get</a:t>
            </a:r>
            <a:r>
              <a:rPr lang="en-US" dirty="0"/>
              <a:t>(key) is null, if not,  you get the value with get, then </a:t>
            </a:r>
            <a:r>
              <a:rPr lang="en-US" dirty="0" err="1"/>
              <a:t>hashMap.put</a:t>
            </a:r>
            <a:r>
              <a:rPr lang="en-US" dirty="0"/>
              <a:t>(key, </a:t>
            </a:r>
            <a:r>
              <a:rPr lang="en-US" dirty="0" err="1"/>
              <a:t>oldValue</a:t>
            </a:r>
            <a:r>
              <a:rPr lang="en-US" dirty="0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472971"/>
            <a:ext cx="2743200" cy="1569658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000000"/>
                </a:solidFill>
              </a:rPr>
              <a:t>Giving away the answer.  Cheating.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 dirty="0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 dirty="0"/>
              <a:t>Automatic F in the course</a:t>
            </a:r>
          </a:p>
          <a:p>
            <a:r>
              <a:rPr lang="en-US" dirty="0"/>
              <a:t>Drop 1 letter grade</a:t>
            </a:r>
          </a:p>
          <a:p>
            <a:r>
              <a:rPr lang="en-US" dirty="0"/>
              <a:t>-100% score on assignment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Yes, you can get an automatic F for cheating on one assignment one time.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should always credit anyone you get help from on an assignment.  If you do, it lets me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154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Questions about Academic Integrity Policy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post questions to Piazza relating to academic honesty</a:t>
            </a:r>
          </a:p>
          <a:p>
            <a:r>
              <a:rPr lang="en-US" dirty="0"/>
              <a:t>For example:</a:t>
            </a:r>
          </a:p>
          <a:p>
            <a:pPr lvl="1"/>
            <a:r>
              <a:rPr lang="en-US" dirty="0"/>
              <a:t>Is it OK if I do ___?</a:t>
            </a:r>
          </a:p>
          <a:p>
            <a:pPr lvl="1"/>
            <a:r>
              <a:rPr lang="en-US" dirty="0"/>
              <a:t>Why are we not allowed to do ___?</a:t>
            </a:r>
          </a:p>
          <a:p>
            <a:pPr lvl="1"/>
            <a:r>
              <a:rPr lang="en-US" dirty="0"/>
              <a:t>What should I do if ____?</a:t>
            </a:r>
          </a:p>
        </p:txBody>
      </p:sp>
    </p:spTree>
    <p:extLst>
      <p:ext uri="{BB962C8B-B14F-4D97-AF65-F5344CB8AC3E}">
        <p14:creationId xmlns:p14="http://schemas.microsoft.com/office/powerpoint/2010/main" val="486402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Questions: Post to Piazza</a:t>
            </a:r>
          </a:p>
          <a:p>
            <a:r>
              <a:rPr lang="en-US" strike="sngStrike" dirty="0"/>
              <a:t>Academic Honesty</a:t>
            </a:r>
          </a:p>
          <a:p>
            <a:r>
              <a:rPr lang="en-US" strike="sngStrike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801145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 numbers = { 2, 4, 8, 16};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numbersCount</a:t>
            </a:r>
            <a:r>
              <a:rPr lang="en-US" dirty="0"/>
              <a:t> = </a:t>
            </a:r>
            <a:r>
              <a:rPr lang="en-US" dirty="0" err="1"/>
              <a:t>numbers.length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ArrayList</a:t>
            </a:r>
            <a:r>
              <a:rPr lang="en-US" dirty="0"/>
              <a:t>&lt;String&gt; words = new </a:t>
            </a:r>
            <a:r>
              <a:rPr lang="en-US" dirty="0" err="1"/>
              <a:t>ArrayList</a:t>
            </a:r>
            <a:r>
              <a:rPr lang="en-US" dirty="0"/>
              <a:t>&lt;String&gt;();</a:t>
            </a:r>
          </a:p>
          <a:p>
            <a:pPr marL="0" indent="0">
              <a:buNone/>
            </a:pPr>
            <a:r>
              <a:rPr lang="en-US" dirty="0" err="1"/>
              <a:t>words.add</a:t>
            </a:r>
            <a:r>
              <a:rPr lang="en-US" dirty="0"/>
              <a:t>( “Hello!”);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wordsCount</a:t>
            </a:r>
            <a:r>
              <a:rPr lang="en-US" dirty="0"/>
              <a:t> = </a:t>
            </a:r>
            <a:r>
              <a:rPr lang="en-US" dirty="0" err="1"/>
              <a:t>words.size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String word = “Hello”;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characterCount</a:t>
            </a:r>
            <a:r>
              <a:rPr lang="en-US" dirty="0"/>
              <a:t> = </a:t>
            </a:r>
            <a:r>
              <a:rPr lang="en-US" dirty="0" err="1"/>
              <a:t>word.length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Convenient Syntax</a:t>
            </a:r>
          </a:p>
          <a:p>
            <a:r>
              <a:rPr lang="en-US" dirty="0"/>
              <a:t>for iterating through collections</a:t>
            </a:r>
          </a:p>
          <a:p>
            <a:r>
              <a:rPr lang="en-US" dirty="0"/>
              <a:t>More readable</a:t>
            </a:r>
          </a:p>
          <a:p>
            <a:r>
              <a:rPr lang="en-US" dirty="0"/>
              <a:t>Less Typing</a:t>
            </a:r>
          </a:p>
          <a:p>
            <a:r>
              <a:rPr lang="en-US" dirty="0"/>
              <a:t>Less Error Prone</a:t>
            </a:r>
          </a:p>
          <a:p>
            <a:r>
              <a:rPr lang="en-US" dirty="0"/>
              <a:t>Works for Arrays, </a:t>
            </a:r>
            <a:r>
              <a:rPr lang="en-US" dirty="0" err="1"/>
              <a:t>ArrayList</a:t>
            </a:r>
            <a:r>
              <a:rPr lang="en-US" dirty="0"/>
              <a:t>, Map (later)</a:t>
            </a:r>
          </a:p>
          <a:p>
            <a:r>
              <a:rPr lang="en-US" dirty="0"/>
              <a:t>Similar to Python: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num</a:t>
            </a:r>
            <a:r>
              <a:rPr lang="en-US" dirty="0">
                <a:latin typeface="Consolas" panose="020B0609020204030204" pitchFamily="49" charset="0"/>
              </a:rPr>
              <a:t> in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001000" cy="4525964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Old school</a:t>
            </a:r>
            <a:br>
              <a:rPr sz="3200" dirty="0"/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scores = …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for (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=0;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scores.length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	sum += scores[</a:t>
            </a:r>
            <a:r>
              <a:rPr sz="2400" b="1" dirty="0" err="1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];</a:t>
            </a:r>
            <a:b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4F81BD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 dirty="0"/>
              <a:t>New, whiz-bang, enhanced for loop</a:t>
            </a:r>
            <a:br>
              <a:rPr sz="3200" dirty="0"/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= …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double sum = 0.0;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for (double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 : </a:t>
            </a:r>
            <a:r>
              <a:rPr sz="2400" b="1" dirty="0">
                <a:solidFill>
                  <a:srgbClr val="C3D69B"/>
                </a:solidFill>
                <a:latin typeface="Consolas"/>
                <a:ea typeface="Consolas"/>
                <a:cs typeface="Consolas"/>
                <a:sym typeface="Consolas"/>
              </a:rPr>
              <a:t>scores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	sum += </a:t>
            </a:r>
            <a:r>
              <a:rPr sz="2400" b="1" dirty="0">
                <a:solidFill>
                  <a:srgbClr val="77933C"/>
                </a:solidFill>
                <a:latin typeface="Consolas"/>
                <a:ea typeface="Consolas"/>
                <a:cs typeface="Consolas"/>
                <a:sym typeface="Consolas"/>
              </a:rPr>
              <a:t>score</a:t>
            </a: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sz="2400" b="1" dirty="0">
                <a:solidFill>
                  <a:srgbClr val="9BBB59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0" y="161175"/>
              <a:ext cx="2590800" cy="19636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508000" lvl="0" indent="-508000">
                <a:buSzPct val="100000"/>
                <a:buFont typeface="Wingdings"/>
                <a:buChar char="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/>
              <a:t>Enhanced For and </a:t>
            </a:r>
            <a:r>
              <a:rPr sz="4400" dirty="0" err="1"/>
              <a:t>ArrayList’s</a:t>
            </a:r>
            <a:endParaRPr sz="4400" dirty="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/>
          <a:lstStyle/>
          <a:p>
            <a:pPr lvl="0">
              <a:buClr>
                <a:srgbClr val="9BBB59"/>
              </a:buClr>
              <a:buFont typeface="Wingdings 3"/>
              <a:buChar char=""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ArrayList&lt;State&gt; states = …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for (State state : states) {</a:t>
            </a:r>
          </a:p>
          <a:p>
            <a:pPr lvl="0">
              <a:buSzTx/>
              <a:buNone/>
              <a:defRPr sz="1800"/>
            </a:pP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	    </a:t>
            </a:r>
            <a: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total += state.getElectoralVotes();</a:t>
            </a:r>
            <a:br>
              <a:rPr sz="28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solidFill>
                  <a:srgbClr val="9BBB5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Think of them as an array of arrays</a:t>
            </a:r>
          </a:p>
          <a:p>
            <a:r>
              <a:rPr lang="is-IS" dirty="0"/>
              <a:t>… or</a:t>
            </a:r>
            <a:r>
              <a:rPr lang="en-US" dirty="0"/>
              <a:t> as a grid with rows &amp; columns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Represent 2 dimensional data</a:t>
            </a:r>
          </a:p>
          <a:p>
            <a:pPr lvl="2"/>
            <a:r>
              <a:rPr lang="en-US" dirty="0"/>
              <a:t>Game Boards</a:t>
            </a:r>
          </a:p>
          <a:p>
            <a:pPr lvl="2"/>
            <a:r>
              <a:rPr lang="en-US" dirty="0"/>
              <a:t>Tables</a:t>
            </a:r>
          </a:p>
          <a:p>
            <a:pPr lvl="2"/>
            <a:r>
              <a:rPr lang="en-US" dirty="0"/>
              <a:t>Multiple lists of items</a:t>
            </a:r>
          </a:p>
          <a:p>
            <a:pPr lvl="2"/>
            <a:r>
              <a:rPr lang="en-US" dirty="0"/>
              <a:t>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2D Arrays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Match your data representation as closely as possible to the real-world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r>
              <a:rPr lang="en-US" dirty="0"/>
              <a:t>char[][] </a:t>
            </a:r>
            <a:r>
              <a:rPr lang="en-US" dirty="0" err="1"/>
              <a:t>ticTacToe</a:t>
            </a:r>
            <a:r>
              <a:rPr lang="en-US" dirty="0"/>
              <a:t> = new char[3][3];</a:t>
            </a: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[0]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Gets the first char[] </a:t>
            </a:r>
          </a:p>
          <a:p>
            <a:pPr lvl="1"/>
            <a:r>
              <a:rPr lang="en-US" dirty="0" err="1"/>
              <a:t>ticTacToe</a:t>
            </a:r>
            <a:r>
              <a:rPr lang="en-US" dirty="0"/>
              <a:t>[1][2] </a:t>
            </a:r>
            <a:r>
              <a:rPr lang="en-US" dirty="0">
                <a:sym typeface="Wingdings" panose="05000000000000000000" pitchFamily="2" charset="2"/>
              </a:rPr>
              <a:t>Gets the second array’s third item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457200" y="98718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Pull Latest Version of Code/Slides</a:t>
            </a:r>
          </a:p>
        </p:txBody>
      </p:sp>
      <p:sp>
        <p:nvSpPr>
          <p:cNvPr id="10" name="Text Placeholder 2"/>
          <p:cNvSpPr txBox="1">
            <a:spLocks/>
          </p:cNvSpPr>
          <p:nvPr/>
        </p:nvSpPr>
        <p:spPr>
          <a:xfrm>
            <a:off x="480053" y="2145663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 dirty="0"/>
              <a:t>Team Pull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88C06C-6CDF-4322-8848-73D3BD684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7" y="2186014"/>
            <a:ext cx="4312906" cy="450509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504C0DC-9F1E-4530-AFBD-B78D63354C1A}"/>
              </a:ext>
            </a:extLst>
          </p:cNvPr>
          <p:cNvCxnSpPr/>
          <p:nvPr/>
        </p:nvCxnSpPr>
        <p:spPr>
          <a:xfrm>
            <a:off x="2755365" y="2552063"/>
            <a:ext cx="1280160" cy="358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Shape 52"/>
          <p:cNvSpPr>
            <a:spLocks noGrp="1"/>
          </p:cNvSpPr>
          <p:nvPr>
            <p:ph type="title"/>
          </p:nvPr>
        </p:nvSpPr>
        <p:spPr>
          <a:xfrm>
            <a:off x="685800" y="316736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b="1" dirty="0"/>
              <a:t>CSSE 220</a:t>
            </a:r>
            <a:r>
              <a:rPr lang="en-US" sz="4400" b="1" dirty="0"/>
              <a:t> – every class do this:</a:t>
            </a:r>
            <a:endParaRPr sz="4400" b="1" dirty="0"/>
          </a:p>
        </p:txBody>
      </p:sp>
    </p:spTree>
    <p:extLst>
      <p:ext uri="{BB962C8B-B14F-4D97-AF65-F5344CB8AC3E}">
        <p14:creationId xmlns:p14="http://schemas.microsoft.com/office/powerpoint/2010/main" val="8889472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9800"/>
            <a:ext cx="5632498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74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41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7" y="1417638"/>
            <a:ext cx="7515225" cy="809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77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196503"/>
            <a:ext cx="5638800" cy="453897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47800" y="1417638"/>
            <a:ext cx="647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ticTacToe</a:t>
            </a:r>
            <a:r>
              <a:rPr lang="en-US" dirty="0"/>
              <a:t>[ </a:t>
            </a:r>
            <a:r>
              <a:rPr lang="en-US" dirty="0">
                <a:solidFill>
                  <a:srgbClr val="FF0000"/>
                </a:solidFill>
              </a:rPr>
              <a:t>row</a:t>
            </a:r>
            <a:r>
              <a:rPr lang="en-US" dirty="0"/>
              <a:t> ] [  </a:t>
            </a:r>
            <a:r>
              <a:rPr lang="en-US" dirty="0">
                <a:solidFill>
                  <a:srgbClr val="00B0F0"/>
                </a:solidFill>
              </a:rPr>
              <a:t>column</a:t>
            </a:r>
            <a:r>
              <a:rPr lang="en-US" dirty="0"/>
              <a:t> ]   -&gt; refers to individual cell</a:t>
            </a:r>
          </a:p>
        </p:txBody>
      </p:sp>
    </p:spTree>
    <p:extLst>
      <p:ext uri="{BB962C8B-B14F-4D97-AF65-F5344CB8AC3E}">
        <p14:creationId xmlns:p14="http://schemas.microsoft.com/office/powerpoint/2010/main" val="1078238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</p:spTree>
    <p:extLst>
      <p:ext uri="{BB962C8B-B14F-4D97-AF65-F5344CB8AC3E}">
        <p14:creationId xmlns:p14="http://schemas.microsoft.com/office/powerpoint/2010/main" val="2428748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[ 1 ][  1 ]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3764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890893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183252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090142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2379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718783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0 ]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6684350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557607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0 ]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358265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53083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[ 2 ][  1 ] = ‘O’;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5829983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1249895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2D char array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202795"/>
            <a:ext cx="5636440" cy="45370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76400" y="13716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Consolas" panose="020B0609020204030204" pitchFamily="49" charset="0"/>
              </a:rPr>
              <a:t>ticTacToe</a:t>
            </a:r>
            <a:r>
              <a:rPr lang="en-US" sz="2800" dirty="0">
                <a:latin typeface="Consolas" panose="020B0609020204030204" pitchFamily="49" charset="0"/>
              </a:rPr>
              <a:t>[ 0 ][  2 ] = ‘X’;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05400" y="44196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22178" y="324972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638800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1720" y="3262692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51720" y="5638799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074443" y="5632645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65908" y="3230598"/>
            <a:ext cx="685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7059923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</p:txBody>
      </p:sp>
    </p:spTree>
    <p:extLst>
      <p:ext uri="{BB962C8B-B14F-4D97-AF65-F5344CB8AC3E}">
        <p14:creationId xmlns:p14="http://schemas.microsoft.com/office/powerpoint/2010/main" val="278095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 dimensions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9636" y="1411346"/>
            <a:ext cx="6287164" cy="487958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3276600"/>
            <a:ext cx="19424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 rows</a:t>
            </a:r>
          </a:p>
          <a:p>
            <a:r>
              <a:rPr lang="en-US" sz="2800" dirty="0"/>
              <a:t>4 columns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2678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/>
          <p:nvPr/>
        </p:nvSpPr>
        <p:spPr>
          <a:xfrm>
            <a:off x="1082040" y="6354246"/>
            <a:ext cx="6648450" cy="369332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Import</a:t>
            </a:r>
            <a:r>
              <a:rPr sz="2400" dirty="0">
                <a:solidFill>
                  <a:srgbClr val="FFFFFF"/>
                </a:solidFill>
              </a:rPr>
              <a:t> </a:t>
            </a:r>
            <a:r>
              <a:rPr lang="en-US" sz="2400" i="1" dirty="0">
                <a:solidFill>
                  <a:schemeClr val="bg1"/>
                </a:solidFill>
              </a:rPr>
              <a:t>2DArraysAndMapsInClass</a:t>
            </a:r>
            <a:r>
              <a:rPr sz="2400" i="1" dirty="0">
                <a:solidFill>
                  <a:srgbClr val="FFFFFF"/>
                </a:solidFill>
              </a:rPr>
              <a:t> </a:t>
            </a:r>
            <a:r>
              <a:rPr sz="2400" dirty="0">
                <a:solidFill>
                  <a:srgbClr val="FFFFFF"/>
                </a:solidFill>
              </a:rPr>
              <a:t>from </a:t>
            </a:r>
            <a:r>
              <a:rPr lang="en-US" sz="2400" dirty="0" err="1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repo</a:t>
            </a:r>
            <a:endParaRPr sz="2400" dirty="0">
              <a:solidFill>
                <a:srgbClr val="FFFFFF"/>
              </a:solidFill>
            </a:endParaRPr>
          </a:p>
        </p:txBody>
      </p:sp>
      <p:sp>
        <p:nvSpPr>
          <p:cNvPr id="52" name="Shape 52"/>
          <p:cNvSpPr>
            <a:spLocks noGrp="1"/>
          </p:cNvSpPr>
          <p:nvPr>
            <p:ph type="title"/>
          </p:nvPr>
        </p:nvSpPr>
        <p:spPr>
          <a:xfrm>
            <a:off x="659674" y="0"/>
            <a:ext cx="7772400" cy="654976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>
              <a:defRPr sz="1800"/>
            </a:pPr>
            <a:r>
              <a:rPr sz="4400" dirty="0"/>
              <a:t>CSSE 220</a:t>
            </a:r>
            <a:r>
              <a:rPr lang="en-US" sz="4400" dirty="0"/>
              <a:t> – every class do this:</a:t>
            </a:r>
            <a:endParaRPr sz="44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246" y="2095397"/>
            <a:ext cx="4474544" cy="412783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58" y="2946762"/>
            <a:ext cx="2629988" cy="3081488"/>
          </a:xfrm>
          <a:prstGeom prst="rect">
            <a:avLst/>
          </a:prstGeom>
        </p:spPr>
      </p:pic>
      <p:sp>
        <p:nvSpPr>
          <p:cNvPr id="17" name="Down Arrow 16"/>
          <p:cNvSpPr/>
          <p:nvPr/>
        </p:nvSpPr>
        <p:spPr>
          <a:xfrm>
            <a:off x="2612571" y="2559342"/>
            <a:ext cx="418011" cy="3727543"/>
          </a:xfrm>
          <a:prstGeom prst="downArrow">
            <a:avLst/>
          </a:prstGeom>
          <a:solidFill>
            <a:schemeClr val="accent1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Right Arrow 22"/>
          <p:cNvSpPr/>
          <p:nvPr/>
        </p:nvSpPr>
        <p:spPr>
          <a:xfrm rot="952635">
            <a:off x="2873091" y="2742907"/>
            <a:ext cx="5320556" cy="314793"/>
          </a:xfrm>
          <a:prstGeom prst="rightArrow">
            <a:avLst/>
          </a:prstGeom>
          <a:solidFill>
            <a:srgbClr val="FF0000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2" y="654776"/>
            <a:ext cx="4145280" cy="2308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File-&gt;Import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-&gt;Projects from </a:t>
            </a:r>
            <a:r>
              <a:rPr kumimoji="0" lang="en-US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rgbClr val="000000"/>
                </a:solidFill>
              </a:rPr>
              <a:t>Existing local repository -&gt; 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csse220 [master</a:t>
            </a:r>
            <a:r>
              <a:rPr lang="en-US" dirty="0">
                <a:solidFill>
                  <a:srgbClr val="000000"/>
                </a:solidFill>
              </a:rPr>
              <a:t>] 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Import Existing Eclipse Projects-&gt;Next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u="sng" dirty="0">
                <a:solidFill>
                  <a:srgbClr val="FF0000"/>
                </a:solidFill>
              </a:rPr>
              <a:t>**DESELECT ALL**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b="1" dirty="0">
                <a:solidFill>
                  <a:schemeClr val="tx1"/>
                </a:solidFill>
              </a:rPr>
              <a:t>Search for repo name on slide:</a:t>
            </a:r>
          </a:p>
          <a:p>
            <a:pPr marL="342900" marR="0" indent="-34290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Check projects for the day -&gt; Finish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2931520" y="3683726"/>
            <a:ext cx="1324252" cy="2778035"/>
          </a:xfrm>
          <a:prstGeom prst="straightConnector1">
            <a:avLst/>
          </a:prstGeom>
          <a:noFill/>
          <a:ln w="25400" cap="flat">
            <a:solidFill>
              <a:srgbClr val="4F81BD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669194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through 2D array?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</a:t>
            </a:r>
            <a:r>
              <a:rPr lang="en-US" b="1" dirty="0"/>
              <a:t>new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(int r = 0; r &lt; rows; r ++ ) {</a:t>
            </a:r>
          </a:p>
          <a:p>
            <a:pPr marL="0" indent="0">
              <a:buNone/>
            </a:pPr>
            <a:r>
              <a:rPr lang="en-US" dirty="0"/>
              <a:t>	for (int c = 0; c 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 // end for</a:t>
            </a:r>
          </a:p>
          <a:p>
            <a:pPr marL="0" indent="0">
              <a:buNone/>
            </a:pPr>
            <a:r>
              <a:rPr lang="en-US" dirty="0"/>
              <a:t>} // end for</a:t>
            </a:r>
          </a:p>
        </p:txBody>
      </p:sp>
    </p:spTree>
    <p:extLst>
      <p:ext uri="{BB962C8B-B14F-4D97-AF65-F5344CB8AC3E}">
        <p14:creationId xmlns:p14="http://schemas.microsoft.com/office/powerpoint/2010/main" val="2417768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of iteration?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30643"/>
            <a:ext cx="4724400" cy="3047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[][] </a:t>
            </a:r>
            <a:r>
              <a:rPr lang="en-US" dirty="0" err="1"/>
              <a:t>numArray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[2][4];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rows = </a:t>
            </a:r>
            <a:r>
              <a:rPr lang="en-US" dirty="0" err="1"/>
              <a:t>numArray.length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cols = </a:t>
            </a:r>
            <a:r>
              <a:rPr lang="en-US" dirty="0" err="1"/>
              <a:t>numArray</a:t>
            </a:r>
            <a:r>
              <a:rPr lang="en-US" dirty="0"/>
              <a:t>[0].length;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count = 0;</a:t>
            </a:r>
          </a:p>
          <a:p>
            <a:pPr marL="0" indent="0">
              <a:buNone/>
            </a:pPr>
            <a:r>
              <a:rPr lang="en-US" dirty="0"/>
              <a:t>for (</a:t>
            </a:r>
            <a:r>
              <a:rPr lang="en-US" dirty="0" err="1"/>
              <a:t>int</a:t>
            </a:r>
            <a:r>
              <a:rPr lang="en-US" dirty="0"/>
              <a:t> r=0; r &lt; rows; r ++ ) {</a:t>
            </a:r>
          </a:p>
          <a:p>
            <a:pPr marL="0" indent="0">
              <a:buNone/>
            </a:pPr>
            <a:r>
              <a:rPr lang="en-US" dirty="0"/>
              <a:t>	for (</a:t>
            </a:r>
            <a:r>
              <a:rPr lang="en-US" dirty="0" err="1"/>
              <a:t>int</a:t>
            </a:r>
            <a:r>
              <a:rPr lang="en-US" dirty="0"/>
              <a:t> c=0; c&lt; cols; </a:t>
            </a:r>
            <a:r>
              <a:rPr lang="en-US" dirty="0" err="1"/>
              <a:t>c++</a:t>
            </a:r>
            <a:r>
              <a:rPr lang="en-US" dirty="0"/>
              <a:t>) {</a:t>
            </a:r>
          </a:p>
          <a:p>
            <a:pPr marL="0" indent="0">
              <a:buNone/>
            </a:pPr>
            <a:r>
              <a:rPr lang="en-US" dirty="0"/>
              <a:t>		 </a:t>
            </a:r>
            <a:r>
              <a:rPr lang="en-US" dirty="0" err="1"/>
              <a:t>numArray</a:t>
            </a:r>
            <a:r>
              <a:rPr lang="en-US" dirty="0"/>
              <a:t>[r][c] = count;</a:t>
            </a:r>
          </a:p>
          <a:p>
            <a:pPr marL="0" indent="0">
              <a:buNone/>
            </a:pPr>
            <a:r>
              <a:rPr lang="en-US" dirty="0"/>
              <a:t>		count ++;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2743200"/>
            <a:ext cx="5105402" cy="396240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15547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85033" y="4038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64914" y="40170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11494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11180" y="51001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540061" y="508803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27555" y="510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40480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2D Array sample problems with your partner and make sure you both understand how they work</a:t>
            </a:r>
          </a:p>
          <a:p>
            <a:r>
              <a:rPr lang="en-US" dirty="0"/>
              <a:t>Then use the code as an example to answer the 2D Array quiz questions</a:t>
            </a:r>
          </a:p>
          <a:p>
            <a:r>
              <a:rPr lang="en-US" dirty="0"/>
              <a:t>Then do the 2d sample problems</a:t>
            </a:r>
          </a:p>
          <a:p>
            <a:r>
              <a:rPr lang="en-US" dirty="0"/>
              <a:t>Call me over when you’re finished</a:t>
            </a:r>
          </a:p>
        </p:txBody>
      </p:sp>
    </p:spTree>
    <p:extLst>
      <p:ext uri="{BB962C8B-B14F-4D97-AF65-F5344CB8AC3E}">
        <p14:creationId xmlns:p14="http://schemas.microsoft.com/office/powerpoint/2010/main" val="25220966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648200"/>
          </a:xfrm>
        </p:spPr>
        <p:txBody>
          <a:bodyPr>
            <a:noAutofit/>
          </a:bodyPr>
          <a:lstStyle/>
          <a:p>
            <a:r>
              <a:rPr lang="en-US" sz="2400" dirty="0"/>
              <a:t>Read through the 3 2D Array sample problems make sure you understand how they work</a:t>
            </a:r>
          </a:p>
          <a:p>
            <a:pPr lvl="1"/>
            <a:r>
              <a:rPr lang="en-US" sz="2000" dirty="0"/>
              <a:t>Instructions to see samples on next slide</a:t>
            </a:r>
          </a:p>
          <a:p>
            <a:r>
              <a:rPr lang="en-US" sz="2400" dirty="0"/>
              <a:t>Then use the code as an example to answer the 2D Array quiz questions (on Moodle)</a:t>
            </a:r>
          </a:p>
          <a:p>
            <a:r>
              <a:rPr lang="en-US" sz="2400" dirty="0"/>
              <a:t>Then do the 2d sample problems in the in-class exercise for today</a:t>
            </a:r>
          </a:p>
          <a:p>
            <a:r>
              <a:rPr lang="en-US" sz="2400" dirty="0"/>
              <a:t>Post ANY questions to Piazza </a:t>
            </a:r>
            <a:r>
              <a:rPr lang="en-US" sz="2400" b="1" i="1" u="sng" dirty="0"/>
              <a:t>even including code </a:t>
            </a:r>
            <a:r>
              <a:rPr lang="en-US" sz="2400" dirty="0"/>
              <a:t>since this is purely collaborative exercise and the solution code is available to you</a:t>
            </a:r>
          </a:p>
          <a:p>
            <a:r>
              <a:rPr lang="en-US" sz="2400" dirty="0"/>
              <a:t>Please look to help answer questions other students post</a:t>
            </a:r>
          </a:p>
        </p:txBody>
      </p:sp>
    </p:spTree>
    <p:extLst>
      <p:ext uri="{BB962C8B-B14F-4D97-AF65-F5344CB8AC3E}">
        <p14:creationId xmlns:p14="http://schemas.microsoft.com/office/powerpoint/2010/main" val="39609693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Arrays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52400" y="1199269"/>
            <a:ext cx="4343400" cy="2920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50574" y="4572984"/>
            <a:ext cx="4045226" cy="2022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2203001"/>
            <a:ext cx="3419475" cy="1752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4197" y="4954552"/>
            <a:ext cx="2667000" cy="133898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73"/>
          <a:stretch/>
        </p:blipFill>
        <p:spPr>
          <a:xfrm>
            <a:off x="168965" y="1199269"/>
            <a:ext cx="4343400" cy="292008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24800" t="35443" r="25138"/>
          <a:stretch/>
        </p:blipFill>
        <p:spPr>
          <a:xfrm>
            <a:off x="467139" y="4572984"/>
            <a:ext cx="4045226" cy="20226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6765" y="2203001"/>
            <a:ext cx="3419475" cy="1752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</p:pic>
      <p:sp>
        <p:nvSpPr>
          <p:cNvPr id="12" name="Rectangle 11"/>
          <p:cNvSpPr/>
          <p:nvPr/>
        </p:nvSpPr>
        <p:spPr>
          <a:xfrm>
            <a:off x="2456849" y="202960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893942" y="5162381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83684" y="2520367"/>
            <a:ext cx="56938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63002" y="4700716"/>
            <a:ext cx="5693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3194553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Collection of key-value pairs</a:t>
            </a:r>
          </a:p>
          <a:p>
            <a:pPr lvl="1"/>
            <a:r>
              <a:rPr lang="en-US" dirty="0"/>
              <a:t>Key is the identifier </a:t>
            </a:r>
          </a:p>
          <a:p>
            <a:pPr lvl="2"/>
            <a:r>
              <a:rPr lang="en-US" dirty="0"/>
              <a:t>i.e. A word in a dictionary, or a student ID number, something that uniquely identifies an item</a:t>
            </a:r>
          </a:p>
          <a:p>
            <a:pPr lvl="1"/>
            <a:r>
              <a:rPr lang="en-US" dirty="0"/>
              <a:t>Value is the data for that identifier</a:t>
            </a:r>
          </a:p>
          <a:p>
            <a:pPr lvl="2"/>
            <a:r>
              <a:rPr lang="en-US" dirty="0"/>
              <a:t>i.e. The definition of a word in a dictionary, a Student object for an ID, the value associated with an unique ID</a:t>
            </a:r>
          </a:p>
          <a:p>
            <a:r>
              <a:rPr lang="en-US" dirty="0"/>
              <a:t>Think of this like a dictionary (in some programming languages they’re even called dictionaries)</a:t>
            </a:r>
          </a:p>
          <a:p>
            <a:pPr lvl="1"/>
            <a:r>
              <a:rPr lang="en-US" dirty="0"/>
              <a:t>Key: word</a:t>
            </a:r>
          </a:p>
          <a:p>
            <a:pPr lvl="1"/>
            <a:r>
              <a:rPr lang="en-US" dirty="0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When:</a:t>
            </a:r>
          </a:p>
          <a:p>
            <a:r>
              <a:rPr lang="en-US" dirty="0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/>
              <a:t>Fast access to information based on a unique key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HashMap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</a:t>
            </a:r>
            <a:r>
              <a:rPr lang="en-US" dirty="0" err="1"/>
              <a:t>int</a:t>
            </a:r>
            <a:r>
              <a:rPr lang="en-US" dirty="0"/>
              <a:t> array using a map.</a:t>
            </a:r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groups of two (no more than 3, no one can work alone)</a:t>
            </a:r>
          </a:p>
          <a:p>
            <a:r>
              <a:rPr lang="en-US" dirty="0"/>
              <a:t>Read through the 3 Map sample problems with your partner and make sure you both understand how they work</a:t>
            </a:r>
          </a:p>
          <a:p>
            <a:r>
              <a:rPr lang="en-US" dirty="0"/>
              <a:t>Then use the code as an example to answer the Map quiz questions (on Moodle)</a:t>
            </a:r>
          </a:p>
          <a:p>
            <a:r>
              <a:rPr lang="en-US" dirty="0"/>
              <a:t>Then solve the map problems in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36863792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Read through the 3 Map sample problems 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2913017" cy="804907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551" r="12290" b="685"/>
          <a:stretch/>
        </p:blipFill>
        <p:spPr>
          <a:xfrm>
            <a:off x="2687533" y="780165"/>
            <a:ext cx="1941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6612"/>
          <a:stretch/>
        </p:blipFill>
        <p:spPr>
          <a:xfrm>
            <a:off x="4753665" y="774040"/>
            <a:ext cx="1768491" cy="27327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r="13542"/>
          <a:stretch/>
        </p:blipFill>
        <p:spPr>
          <a:xfrm>
            <a:off x="6646543" y="127148"/>
            <a:ext cx="2351245" cy="33796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453" y="3815652"/>
            <a:ext cx="2193028" cy="2830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146" y="3841799"/>
            <a:ext cx="3145342" cy="28046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066" y="748428"/>
            <a:ext cx="2376080" cy="27839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8253" y="3841800"/>
            <a:ext cx="3119536" cy="287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3797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What if we wanted to make a mini-social network…</a:t>
            </a:r>
          </a:p>
          <a:p>
            <a:pPr marL="0" indent="0">
              <a:buNone/>
            </a:pPr>
            <a:r>
              <a:rPr lang="en-US" dirty="0"/>
              <a:t>Keep track of each student’s (username) friend list?</a:t>
            </a:r>
          </a:p>
          <a:p>
            <a:pPr marL="0" indent="0">
              <a:buNone/>
            </a:pPr>
            <a:r>
              <a:rPr lang="en-US" dirty="0"/>
              <a:t>How could we store that information?</a:t>
            </a:r>
          </a:p>
          <a:p>
            <a:endParaRPr lang="en-US" dirty="0"/>
          </a:p>
          <a:p>
            <a:r>
              <a:rPr lang="en-US" dirty="0" err="1"/>
              <a:t>HashMap</a:t>
            </a:r>
            <a:r>
              <a:rPr lang="en-US" dirty="0"/>
              <a:t>?</a:t>
            </a:r>
          </a:p>
          <a:p>
            <a:r>
              <a:rPr lang="en-US" dirty="0"/>
              <a:t>Type of key?</a:t>
            </a:r>
          </a:p>
          <a:p>
            <a:r>
              <a:rPr lang="en-US" dirty="0"/>
              <a:t>Type of value?</a:t>
            </a:r>
          </a:p>
          <a:p>
            <a:r>
              <a:rPr lang="en-US" dirty="0"/>
              <a:t>Code?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HashMap</a:t>
            </a:r>
            <a:r>
              <a:rPr lang="en-US" dirty="0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&lt;String,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&lt;String&gt;&gt; </a:t>
            </a: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 = new </a:t>
            </a:r>
            <a:r>
              <a:rPr lang="en-US" sz="2400" dirty="0" err="1">
                <a:latin typeface="Consolas" panose="020B0609020204030204" pitchFamily="49" charset="0"/>
              </a:rPr>
              <a:t>HashMap</a:t>
            </a:r>
            <a:r>
              <a:rPr lang="en-US" sz="2400" dirty="0">
                <a:latin typeface="Consolas" panose="020B0609020204030204" pitchFamily="49" charset="0"/>
              </a:rPr>
              <a:t>&lt;</a:t>
            </a:r>
            <a:r>
              <a:rPr lang="en-US" sz="1800" dirty="0">
                <a:latin typeface="Consolas" panose="020B0609020204030204" pitchFamily="49" charset="0"/>
              </a:rPr>
              <a:t>String, </a:t>
            </a:r>
            <a:r>
              <a:rPr lang="en-US" sz="1800" dirty="0" err="1">
                <a:latin typeface="Consolas" panose="020B0609020204030204" pitchFamily="49" charset="0"/>
              </a:rPr>
              <a:t>ArrayList</a:t>
            </a:r>
            <a:r>
              <a:rPr lang="en-US" sz="1800" dirty="0">
                <a:latin typeface="Consolas" panose="020B0609020204030204" pitchFamily="49" charset="0"/>
              </a:rPr>
              <a:t>&lt;String&gt;</a:t>
            </a:r>
            <a:r>
              <a:rPr lang="en-US" sz="2400" dirty="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friendMap.put</a:t>
            </a:r>
            <a:r>
              <a:rPr lang="en-US" sz="2400" dirty="0">
                <a:latin typeface="Consolas" panose="020B0609020204030204" pitchFamily="49" charset="0"/>
              </a:rPr>
              <a:t>("Jason", new </a:t>
            </a: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ArrayList</a:t>
            </a:r>
            <a:r>
              <a:rPr lang="en-US" sz="2400" dirty="0">
                <a:latin typeface="Consolas" panose="020B0609020204030204" pitchFamily="49" charset="0"/>
              </a:rPr>
              <a:t>&lt;String&gt; </a:t>
            </a:r>
            <a:r>
              <a:rPr lang="en-US" sz="2400" dirty="0" err="1">
                <a:latin typeface="Consolas" panose="020B0609020204030204" pitchFamily="49" charset="0"/>
              </a:rPr>
              <a:t>jasonsFriends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jasonsFriends.add</a:t>
            </a:r>
            <a:r>
              <a:rPr lang="en-US" sz="2400" dirty="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friendMap.get</a:t>
            </a:r>
            <a:r>
              <a:rPr lang="en-US" sz="2400" dirty="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97970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/>
              <a:t>friendMap</a:t>
            </a:r>
            <a:r>
              <a:rPr lang="en-US" dirty="0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2286000" y="3856515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866900" y="3463332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friendMap</a:t>
            </a:r>
            <a:r>
              <a:rPr lang="en-US" sz="2400" dirty="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dirty="0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Values  (</a:t>
                      </a:r>
                      <a:r>
                        <a:rPr lang="en-US" dirty="0" err="1"/>
                        <a:t>ArrayList</a:t>
                      </a:r>
                      <a:r>
                        <a:rPr lang="en-US" dirty="0"/>
                        <a:t>&lt;String&gt;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699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Questions: Post to Piazza</a:t>
            </a:r>
          </a:p>
          <a:p>
            <a:r>
              <a:rPr lang="en-US" dirty="0"/>
              <a:t>Academic Honesty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</a:t>
            </a:r>
            <a:r>
              <a:rPr lang="en-US" dirty="0" err="1"/>
              <a:t>Gotchas</a:t>
            </a:r>
            <a:endParaRPr lang="en-US" dirty="0"/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PLEASE </a:t>
            </a:r>
            <a:r>
              <a:rPr lang="en-US" u="sng" dirty="0"/>
              <a:t>Post All Questions to Piazza</a:t>
            </a:r>
          </a:p>
          <a:p>
            <a:pPr lvl="1"/>
            <a:r>
              <a:rPr lang="en-US" dirty="0"/>
              <a:t>If asking a question about an </a:t>
            </a:r>
            <a:r>
              <a:rPr lang="en-US" b="1" dirty="0"/>
              <a:t>individual assignment</a:t>
            </a:r>
            <a:r>
              <a:rPr lang="en-US" dirty="0"/>
              <a:t> (i.e. </a:t>
            </a:r>
            <a:r>
              <a:rPr lang="en-US" b="1" dirty="0"/>
              <a:t>Homework</a:t>
            </a:r>
            <a:r>
              <a:rPr lang="en-US" dirty="0"/>
              <a:t>) and you must share code (Homework) to ask your question:</a:t>
            </a:r>
          </a:p>
          <a:p>
            <a:pPr lvl="1"/>
            <a:r>
              <a:rPr lang="en-US" b="1" dirty="0"/>
              <a:t>Email instructors ONLY </a:t>
            </a:r>
            <a:r>
              <a:rPr lang="en-US" dirty="0"/>
              <a:t>(see below)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Otherwise: please post questions and look to help </a:t>
            </a:r>
            <a:r>
              <a:rPr lang="en-US" i="1" u="sng" dirty="0"/>
              <a:t>provide hints</a:t>
            </a:r>
            <a:r>
              <a:rPr lang="en-US" i="1" dirty="0"/>
              <a:t> </a:t>
            </a:r>
            <a:r>
              <a:rPr lang="en-US" dirty="0"/>
              <a:t>to other students </a:t>
            </a:r>
          </a:p>
          <a:p>
            <a:r>
              <a:rPr lang="en-US" dirty="0"/>
              <a:t>Collaborative (i.e.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Must be completed by 11:55pm EST on the day of the lecture</a:t>
            </a:r>
          </a:p>
          <a:p>
            <a:r>
              <a:rPr lang="en-US" dirty="0"/>
              <a:t>You can post questions relating to this on Moodle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aside: academic honesty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Definitely not OK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Pair programming on an individual assignment</a:t>
            </a:r>
          </a:p>
          <a:p>
            <a:pPr fontAlgn="auto">
              <a:spcAft>
                <a:spcPts val="0"/>
              </a:spcAft>
            </a:pPr>
            <a:r>
              <a:rPr lang="en-US" dirty="0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20472</TotalTime>
  <Words>2831</Words>
  <Application>Microsoft Macintosh PowerPoint</Application>
  <PresentationFormat>On-screen Show (4:3)</PresentationFormat>
  <Paragraphs>419</Paragraphs>
  <Slides>52</Slides>
  <Notes>21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Wingdings</vt:lpstr>
      <vt:lpstr>Wingdings 3</vt:lpstr>
      <vt:lpstr>Office Theme</vt:lpstr>
      <vt:lpstr>CSSE 220</vt:lpstr>
      <vt:lpstr>CSSE 220 – every class do this:</vt:lpstr>
      <vt:lpstr>How to access slides (locally)</vt:lpstr>
      <vt:lpstr>CSSE 220 – every class do this:</vt:lpstr>
      <vt:lpstr>Screenshots</vt:lpstr>
      <vt:lpstr>Today’s Agenda</vt:lpstr>
      <vt:lpstr>Questions: Post to Piazza</vt:lpstr>
      <vt:lpstr>Quizzes</vt:lpstr>
      <vt:lpstr>An aside: academic honesty in CS</vt:lpstr>
      <vt:lpstr>How much help is too much help?</vt:lpstr>
      <vt:lpstr>Penalties – they are severe</vt:lpstr>
      <vt:lpstr>Questions about Academic Integrity Policy</vt:lpstr>
      <vt:lpstr>Today’s Agenda</vt:lpstr>
      <vt:lpstr>Coding Gotchas</vt:lpstr>
      <vt:lpstr>Enhanced For Loops</vt:lpstr>
      <vt:lpstr>Enhanced For Loop and Arrays</vt:lpstr>
      <vt:lpstr>Enhanced For and ArrayList’s</vt:lpstr>
      <vt:lpstr>2D Arrays – What, When, Why, How?</vt:lpstr>
      <vt:lpstr>2D Arrays – What, When, Why, How?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Creating a 2D char array</vt:lpstr>
      <vt:lpstr>2D array dimensions</vt:lpstr>
      <vt:lpstr>2D array dimensions</vt:lpstr>
      <vt:lpstr>Iterate through 2D array?</vt:lpstr>
      <vt:lpstr>Order of iteration?</vt:lpstr>
      <vt:lpstr>2D Arrays</vt:lpstr>
      <vt:lpstr>2D Arrays</vt:lpstr>
      <vt:lpstr>2D Arrays</vt:lpstr>
      <vt:lpstr>Maps – What, When, Why, How?</vt:lpstr>
      <vt:lpstr>Maps – What, When, Why, How?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270</cp:revision>
  <cp:lastPrinted>2012-11-29T20:56:52Z</cp:lastPrinted>
  <dcterms:created xsi:type="dcterms:W3CDTF">2007-11-19T15:20:41Z</dcterms:created>
  <dcterms:modified xsi:type="dcterms:W3CDTF">2022-02-24T20:20:13Z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