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9" r:id="rId3"/>
    <p:sldId id="301" r:id="rId4"/>
    <p:sldId id="302" r:id="rId5"/>
    <p:sldId id="280" r:id="rId6"/>
    <p:sldId id="304" r:id="rId7"/>
    <p:sldId id="281" r:id="rId8"/>
    <p:sldId id="303" r:id="rId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1" autoAdjust="0"/>
    <p:restoredTop sz="73605" autoAdjust="0"/>
  </p:normalViewPr>
  <p:slideViewPr>
    <p:cSldViewPr snapToObjects="1">
      <p:cViewPr varScale="1">
        <p:scale>
          <a:sx n="88" d="100"/>
          <a:sy n="88" d="100"/>
        </p:scale>
        <p:origin x="33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BE96EB-93B8-4333-B3AD-220E79B9E6A1}" type="datetimeFigureOut">
              <a:rPr lang="en-US"/>
              <a:pPr>
                <a:defRPr/>
              </a:pPr>
              <a:t>2/24/22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2C50AB7-F3AB-4F84-9C79-4836E9A7B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F25F1C-F991-4357-B3D3-F6F5DF2944B9}" type="datetimeFigureOut">
              <a:rPr lang="en-US"/>
              <a:pPr>
                <a:defRPr/>
              </a:pPr>
              <a:t>2/24/22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B2F295C-7880-493E-AD25-F933224B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4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No quiz today.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Bring printouts</a:t>
            </a:r>
            <a:r>
              <a:rPr lang="en-US" baseline="0" dirty="0"/>
              <a:t> from the </a:t>
            </a:r>
            <a:r>
              <a:rPr lang="en-US" baseline="0" dirty="0" err="1"/>
              <a:t>MergeSortSimpleSolution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0887-88A3-49D2-A4D8-539F84EF63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on</a:t>
            </a:r>
            <a:r>
              <a:rPr lang="en-US" baseline="0" dirty="0"/>
              <a:t> </a:t>
            </a:r>
            <a:r>
              <a:rPr lang="en-US" baseline="0" dirty="0" err="1"/>
              <a:t>comparable</a:t>
            </a:r>
            <a:r>
              <a:rPr lang="en-US" dirty="0" err="1"/>
              <a:t>.Rectangle</a:t>
            </a:r>
            <a:r>
              <a:rPr lang="en-US" dirty="0"/>
              <a:t> example with class.</a:t>
            </a:r>
          </a:p>
          <a:p>
            <a:endParaRPr lang="en-US" baseline="0" dirty="0"/>
          </a:p>
          <a:p>
            <a:r>
              <a:rPr lang="en-US" baseline="0" dirty="0"/>
              <a:t>Have students complete </a:t>
            </a:r>
            <a:r>
              <a:rPr lang="en-US" baseline="0" dirty="0" err="1"/>
              <a:t>comparable.Person</a:t>
            </a:r>
            <a:r>
              <a:rPr lang="en-US" baseline="0" dirty="0"/>
              <a:t> 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45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The behavior of </a:t>
            </a:r>
            <a:r>
              <a:rPr lang="en-US" dirty="0" err="1"/>
              <a:t>compareTo</a:t>
            </a:r>
            <a:r>
              <a:rPr lang="en-US" dirty="0"/>
              <a:t>() is described</a:t>
            </a:r>
            <a:r>
              <a:rPr lang="en-US" baseline="0" dirty="0"/>
              <a:t> in the Comparable interface.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9877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Might want to ask them  to identify the sort. (</a:t>
            </a:r>
            <a:r>
              <a:rPr lang="en-US" dirty="0"/>
              <a:t>This is selection</a:t>
            </a:r>
            <a:r>
              <a:rPr lang="en-US" baseline="0" dirty="0"/>
              <a:t> sort.)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11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See </a:t>
            </a:r>
            <a:r>
              <a:rPr lang="en-US" dirty="0" err="1"/>
              <a:t>function.FunctionObjects</a:t>
            </a:r>
            <a:r>
              <a:rPr lang="en-US" dirty="0"/>
              <a:t> example, look at docs for Comparator.  Implement one</a:t>
            </a:r>
            <a:r>
              <a:rPr lang="en-US" baseline="0" dirty="0"/>
              <a:t> or two together, then have them work on the rest for awhile.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Comparator is also an interface, like Comparable.  Comparator declares the compare() function while Comparable declares the </a:t>
            </a:r>
            <a:r>
              <a:rPr lang="en-US" baseline="0" dirty="0" err="1"/>
              <a:t>compareTo</a:t>
            </a:r>
            <a:r>
              <a:rPr lang="en-US" baseline="0" dirty="0"/>
              <a:t>() function.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Comparators are primarily used for collection objects to tell them how to order their elements.</a:t>
            </a:r>
            <a:endParaRPr 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4A957-DB2F-4B5C-AC38-D1665CDF117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BEC5E-690C-4AB4-928C-487D416E885B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37E3C-A043-4B73-838C-D58D6053C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F6F6E-B59B-42D3-858A-F971828370DE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913C1-8532-4322-B4F1-1D8EF1002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F5E49-06F8-499B-9323-5754E13ADA58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6C02E-11F4-48EA-948B-D1A36FC11C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8894-81EE-4018-A8EE-23C473FF1C6A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CC7DC-03D2-45BD-B3A5-AC9E21CD8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F7AD5-177F-4F9B-8E88-D9E1D5BE506A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DE133-9EC4-4335-A95D-1D69E0861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7097F-CF2A-49AE-93C9-C3F545CF4066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A3040-3016-44A1-ACF6-3A02DA6C2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C7838-DB83-4531-962D-30E1162AF869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D314A-ED71-4268-96EF-B20E0D3E2D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0BF7B-5508-4535-9478-38601EDABC17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5B7DC-99B0-4254-8C8B-52AC0857FB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A6982-3372-4511-B33E-B75380BE5074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550D0-3932-4239-8291-885EA35836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0E997-7C5F-4BC3-8739-C4F51502AB06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58AD3-D743-4CB8-A92B-A84889554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89702-0E2B-431B-943A-57ABBCFC436C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2A0D-B606-42A1-81F2-75B1FEAEAC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38C57-B6F6-445D-8181-FCFAEF56C004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157917-D36D-4A13-993C-40BE610A3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6/docs/api/java/util/Comparator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Comparable/Comparator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B4DD4-4799-8F40-9B13-E5CF74548A9D}"/>
              </a:ext>
            </a:extLst>
          </p:cNvPr>
          <p:cNvSpPr/>
          <p:nvPr/>
        </p:nvSpPr>
        <p:spPr>
          <a:xfrm>
            <a:off x="304800" y="49911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PracticeMergeSortSimple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PracticeMergeSortSimpleSolution</a:t>
            </a:r>
            <a:endParaRPr lang="en-US" sz="24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Java’s sort functions (Comparable and Comparator)</a:t>
            </a:r>
          </a:p>
          <a:p>
            <a:r>
              <a:rPr lang="en-US" dirty="0"/>
              <a:t>Project worktime</a:t>
            </a:r>
          </a:p>
        </p:txBody>
      </p:sp>
    </p:spTree>
    <p:extLst>
      <p:ext uri="{BB962C8B-B14F-4D97-AF65-F5344CB8AC3E}">
        <p14:creationId xmlns:p14="http://schemas.microsoft.com/office/powerpoint/2010/main" val="69433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Sort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arrays: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Arrays.sort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/>
              <a:t>For </a:t>
            </a:r>
            <a:r>
              <a:rPr lang="en-US" dirty="0" err="1"/>
              <a:t>ArrayLists</a:t>
            </a:r>
            <a:r>
              <a:rPr lang="en-US" dirty="0"/>
              <a:t> or other stuff: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/>
              <a:t>For stuff like Strings and </a:t>
            </a:r>
            <a:r>
              <a:rPr lang="en-US" dirty="0" err="1"/>
              <a:t>ints</a:t>
            </a:r>
            <a:r>
              <a:rPr lang="en-US" dirty="0"/>
              <a:t>, the expected sorting is already built in.  But what if you have a new class you want to sort?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9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Your Object is Sortable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implement the Comparable&lt;</a:t>
            </a:r>
            <a:r>
              <a:rPr lang="en-US" dirty="0" err="1"/>
              <a:t>YourObjectType</a:t>
            </a:r>
            <a:r>
              <a:rPr lang="en-US" dirty="0"/>
              <a:t>&gt; interface</a:t>
            </a:r>
          </a:p>
          <a:p>
            <a:r>
              <a:rPr lang="en-US" dirty="0"/>
              <a:t>You need to implement 1 method: </a:t>
            </a:r>
            <a:r>
              <a:rPr lang="en-US" dirty="0" err="1"/>
              <a:t>compareTo</a:t>
            </a:r>
            <a:r>
              <a:rPr lang="en-US" dirty="0"/>
              <a:t>(other)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126163"/>
            <a:ext cx="442941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Section 10.3 of your text has more details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4896" y="3562290"/>
            <a:ext cx="47756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Requirements: compares data like .equals(), </a:t>
            </a:r>
          </a:p>
          <a:p>
            <a:r>
              <a:rPr lang="en-US" dirty="0"/>
              <a:t>but returns an integer such that:</a:t>
            </a:r>
          </a:p>
          <a:p>
            <a:r>
              <a:rPr lang="en-US" b="1" dirty="0" err="1"/>
              <a:t>a.compareTo</a:t>
            </a:r>
            <a:r>
              <a:rPr lang="en-US" b="1" dirty="0"/>
              <a:t>(b) &lt; 0 </a:t>
            </a:r>
            <a:r>
              <a:rPr lang="en-US" dirty="0"/>
              <a:t>when </a:t>
            </a:r>
            <a:r>
              <a:rPr lang="en-US" b="1" dirty="0"/>
              <a:t>a &lt; b</a:t>
            </a:r>
          </a:p>
          <a:p>
            <a:r>
              <a:rPr lang="en-US" b="1" dirty="0" err="1"/>
              <a:t>a.compareTo</a:t>
            </a:r>
            <a:r>
              <a:rPr lang="en-US" b="1" dirty="0"/>
              <a:t>(b) &gt; 0</a:t>
            </a:r>
            <a:r>
              <a:rPr lang="en-US" dirty="0"/>
              <a:t> when </a:t>
            </a:r>
            <a:r>
              <a:rPr lang="en-US" b="1" dirty="0"/>
              <a:t>a &gt; b</a:t>
            </a:r>
          </a:p>
          <a:p>
            <a:r>
              <a:rPr lang="en-US" b="1" dirty="0" err="1"/>
              <a:t>a.compareTo</a:t>
            </a:r>
            <a:r>
              <a:rPr lang="en-US" b="1" dirty="0"/>
              <a:t>(b) == 0</a:t>
            </a:r>
            <a:r>
              <a:rPr lang="en-US" dirty="0"/>
              <a:t> when </a:t>
            </a:r>
            <a:r>
              <a:rPr lang="en-US" b="1" dirty="0"/>
              <a:t>a == 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09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Sort of a Different Order</a:t>
            </a:r>
          </a:p>
        </p:txBody>
      </p:sp>
      <p:sp>
        <p:nvSpPr>
          <p:cNvPr id="30722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 libraries provide efficient sorting algorithms</a:t>
            </a:r>
          </a:p>
          <a:p>
            <a:pPr lvl="1"/>
            <a:r>
              <a:rPr lang="en-US" dirty="0" err="1">
                <a:latin typeface="Lucida Sans Typewriter" charset="0"/>
              </a:rPr>
              <a:t>Arrays.sort</a:t>
            </a:r>
            <a:r>
              <a:rPr lang="en-US" dirty="0">
                <a:latin typeface="Lucida Sans Typewriter" charset="0"/>
              </a:rPr>
              <a:t>(…) </a:t>
            </a:r>
            <a:r>
              <a:rPr lang="en-US" dirty="0"/>
              <a:t>and </a:t>
            </a:r>
            <a:r>
              <a:rPr lang="en-US" dirty="0" err="1">
                <a:latin typeface="Lucida Sans Typewriter" charset="0"/>
              </a:rPr>
              <a:t>Collections.sort</a:t>
            </a:r>
            <a:r>
              <a:rPr lang="en-US" dirty="0">
                <a:latin typeface="Lucida Sans Typewriter" charset="0"/>
              </a:rPr>
              <a:t>(…)</a:t>
            </a:r>
          </a:p>
          <a:p>
            <a:endParaRPr lang="en-US" dirty="0"/>
          </a:p>
          <a:p>
            <a:r>
              <a:rPr lang="en-US" dirty="0"/>
              <a:t>But suppose we want to sort by something other than the “natural order” given by </a:t>
            </a:r>
            <a:r>
              <a:rPr lang="en-US" dirty="0" err="1">
                <a:latin typeface="Lucida Sans Typewriter" charset="0"/>
              </a:rPr>
              <a:t>compareTo</a:t>
            </a:r>
            <a:r>
              <a:rPr lang="en-US" dirty="0">
                <a:latin typeface="Lucida Sans Typewriter" charset="0"/>
              </a:rPr>
              <a:t>()</a:t>
            </a:r>
          </a:p>
          <a:p>
            <a:endParaRPr lang="en-US" dirty="0">
              <a:latin typeface="Lucida Sans Typewriter" charset="0"/>
            </a:endParaRPr>
          </a:p>
          <a:p>
            <a:r>
              <a:rPr lang="en-US" dirty="0"/>
              <a:t>Look at the ugly code duplication if the way to sort is embedded in the sort (next slide)!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duplication again!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</p:spPr>
        <p:txBody>
          <a:bodyPr/>
          <a:lstStyle/>
          <a:p>
            <a:r>
              <a:rPr lang="en-US" dirty="0"/>
              <a:t>Sort by length of string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199" y="1839912"/>
            <a:ext cx="4187825" cy="3951288"/>
          </a:xfrm>
        </p:spPr>
        <p:txBody>
          <a:bodyPr>
            <a:noAutofit/>
          </a:bodyPr>
          <a:lstStyle/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public void sort(String[] array) {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final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n = </a:t>
            </a:r>
            <a:r>
              <a:rPr lang="en-US" sz="1400" dirty="0" err="1">
                <a:solidFill>
                  <a:srgbClr val="FF0000"/>
                </a:solidFill>
              </a:rPr>
              <a:t>array.length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for (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j= 0; j&lt; n - 1; </a:t>
            </a:r>
            <a:r>
              <a:rPr lang="en-US" sz="1400" dirty="0" err="1">
                <a:solidFill>
                  <a:srgbClr val="FF0000"/>
                </a:solidFill>
              </a:rPr>
              <a:t>j++</a:t>
            </a:r>
            <a:r>
              <a:rPr lang="en-US" sz="1400" dirty="0">
                <a:solidFill>
                  <a:srgbClr val="FF0000"/>
                </a:solidFill>
              </a:rPr>
              <a:t>) {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indexOfSmallestLeft</a:t>
            </a:r>
            <a:r>
              <a:rPr lang="en-US" sz="1400" dirty="0">
                <a:solidFill>
                  <a:srgbClr val="FF0000"/>
                </a:solidFill>
              </a:rPr>
              <a:t> = j;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String </a:t>
            </a:r>
            <a:r>
              <a:rPr lang="en-US" sz="1400" dirty="0" err="1">
                <a:solidFill>
                  <a:srgbClr val="FF0000"/>
                </a:solidFill>
              </a:rPr>
              <a:t>smallestLeft</a:t>
            </a:r>
            <a:r>
              <a:rPr lang="en-US" sz="1400" dirty="0">
                <a:solidFill>
                  <a:srgbClr val="FF0000"/>
                </a:solidFill>
              </a:rPr>
              <a:t> = array[</a:t>
            </a:r>
            <a:r>
              <a:rPr lang="en-US" sz="1400" dirty="0" err="1">
                <a:solidFill>
                  <a:srgbClr val="FF0000"/>
                </a:solidFill>
              </a:rPr>
              <a:t>indexOfSmallestLeft</a:t>
            </a:r>
            <a:r>
              <a:rPr lang="en-US" sz="1400" dirty="0">
                <a:solidFill>
                  <a:srgbClr val="FF0000"/>
                </a:solidFill>
              </a:rPr>
              <a:t>];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for (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 = j+ 1;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 &lt; n;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++) {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b="1" dirty="0">
                <a:solidFill>
                  <a:srgbClr val="FF0000"/>
                </a:solidFill>
              </a:rPr>
              <a:t>            if (</a:t>
            </a:r>
            <a:r>
              <a:rPr lang="en-US" sz="1400" b="1" dirty="0"/>
              <a:t>array[</a:t>
            </a:r>
            <a:r>
              <a:rPr lang="en-US" sz="1400" b="1" dirty="0" err="1"/>
              <a:t>i</a:t>
            </a:r>
            <a:r>
              <a:rPr lang="en-US" sz="1400" b="1" dirty="0"/>
              <a:t>].length() &lt;  </a:t>
            </a:r>
            <a:r>
              <a:rPr lang="en-US" sz="1400" b="1" dirty="0" err="1"/>
              <a:t>smallestLeft.length</a:t>
            </a:r>
            <a:r>
              <a:rPr lang="en-US" sz="1400" b="1" dirty="0"/>
              <a:t>()</a:t>
            </a:r>
            <a:r>
              <a:rPr lang="en-US" sz="1400" dirty="0">
                <a:solidFill>
                  <a:srgbClr val="FF0000"/>
                </a:solidFill>
              </a:rPr>
              <a:t>) {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        </a:t>
            </a:r>
            <a:r>
              <a:rPr lang="en-US" sz="1400" dirty="0" err="1">
                <a:solidFill>
                  <a:srgbClr val="FF0000"/>
                </a:solidFill>
              </a:rPr>
              <a:t>indexOfSmallestLeft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        </a:t>
            </a:r>
            <a:r>
              <a:rPr lang="en-US" sz="1400" dirty="0" err="1">
                <a:solidFill>
                  <a:srgbClr val="FF0000"/>
                </a:solidFill>
              </a:rPr>
              <a:t>smallestLeft</a:t>
            </a:r>
            <a:r>
              <a:rPr lang="en-US" sz="1400" dirty="0">
                <a:solidFill>
                  <a:srgbClr val="FF0000"/>
                </a:solidFill>
              </a:rPr>
              <a:t> = array[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];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    }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}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array[</a:t>
            </a:r>
            <a:r>
              <a:rPr lang="en-US" sz="1400" dirty="0" err="1">
                <a:solidFill>
                  <a:srgbClr val="FF0000"/>
                </a:solidFill>
              </a:rPr>
              <a:t>indexOfSmallestLeft</a:t>
            </a:r>
            <a:r>
              <a:rPr lang="en-US" sz="1400" dirty="0">
                <a:solidFill>
                  <a:srgbClr val="FF0000"/>
                </a:solidFill>
              </a:rPr>
              <a:t>] = array[j];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array[j] = </a:t>
            </a:r>
            <a:r>
              <a:rPr lang="en-US" sz="1400" dirty="0" err="1">
                <a:solidFill>
                  <a:srgbClr val="FF0000"/>
                </a:solidFill>
              </a:rPr>
              <a:t>smallestLeft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24"/>
              </a:spcBef>
              <a:buNone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639762"/>
          </a:xfrm>
        </p:spPr>
        <p:txBody>
          <a:bodyPr/>
          <a:lstStyle/>
          <a:p>
            <a:r>
              <a:rPr lang="en-US" dirty="0"/>
              <a:t>Sort by second character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4" y="1839912"/>
            <a:ext cx="4422775" cy="3951288"/>
          </a:xfrm>
        </p:spPr>
        <p:txBody>
          <a:bodyPr>
            <a:noAutofit/>
          </a:bodyPr>
          <a:lstStyle/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public void sort(String[] array) {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final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n = </a:t>
            </a:r>
            <a:r>
              <a:rPr lang="en-US" sz="1400" dirty="0" err="1">
                <a:solidFill>
                  <a:srgbClr val="FF0000"/>
                </a:solidFill>
              </a:rPr>
              <a:t>array.length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for (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j= 0; j&lt; n - 1; </a:t>
            </a:r>
            <a:r>
              <a:rPr lang="en-US" sz="1400" dirty="0" err="1">
                <a:solidFill>
                  <a:srgbClr val="FF0000"/>
                </a:solidFill>
              </a:rPr>
              <a:t>j++</a:t>
            </a:r>
            <a:r>
              <a:rPr lang="en-US" sz="1400" dirty="0">
                <a:solidFill>
                  <a:srgbClr val="FF0000"/>
                </a:solidFill>
              </a:rPr>
              <a:t>) {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indexOfSmallestLeft</a:t>
            </a:r>
            <a:r>
              <a:rPr lang="en-US" sz="1400" dirty="0">
                <a:solidFill>
                  <a:srgbClr val="FF0000"/>
                </a:solidFill>
              </a:rPr>
              <a:t> = j;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String </a:t>
            </a:r>
            <a:r>
              <a:rPr lang="en-US" sz="1400" dirty="0" err="1">
                <a:solidFill>
                  <a:srgbClr val="FF0000"/>
                </a:solidFill>
              </a:rPr>
              <a:t>smallestLeft</a:t>
            </a:r>
            <a:r>
              <a:rPr lang="en-US" sz="1400" dirty="0">
                <a:solidFill>
                  <a:srgbClr val="FF0000"/>
                </a:solidFill>
              </a:rPr>
              <a:t> = array[</a:t>
            </a:r>
            <a:r>
              <a:rPr lang="en-US" sz="1400" dirty="0" err="1">
                <a:solidFill>
                  <a:srgbClr val="FF0000"/>
                </a:solidFill>
              </a:rPr>
              <a:t>indexOfSmallestLeft</a:t>
            </a:r>
            <a:r>
              <a:rPr lang="en-US" sz="1400" dirty="0">
                <a:solidFill>
                  <a:srgbClr val="FF0000"/>
                </a:solidFill>
              </a:rPr>
              <a:t>];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for (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 = j+ 1;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 &lt; n;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++) {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    if (</a:t>
            </a:r>
            <a:r>
              <a:rPr lang="en-US" sz="1400" b="1" dirty="0"/>
              <a:t>array[</a:t>
            </a:r>
            <a:r>
              <a:rPr lang="en-US" sz="1400" b="1" dirty="0" err="1"/>
              <a:t>i</a:t>
            </a:r>
            <a:r>
              <a:rPr lang="en-US" sz="1400" b="1" dirty="0"/>
              <a:t>].</a:t>
            </a:r>
            <a:r>
              <a:rPr lang="en-US" sz="1400" b="1" dirty="0" err="1"/>
              <a:t>charAt</a:t>
            </a:r>
            <a:r>
              <a:rPr lang="en-US" sz="1400" b="1" dirty="0"/>
              <a:t>(1) &lt;  </a:t>
            </a:r>
            <a:r>
              <a:rPr lang="en-US" sz="1400" b="1" dirty="0" err="1"/>
              <a:t>smallestLeft.charAt</a:t>
            </a:r>
            <a:r>
              <a:rPr lang="en-US" sz="1400" b="1" dirty="0"/>
              <a:t>(1)</a:t>
            </a:r>
            <a:r>
              <a:rPr lang="en-US" sz="1400" dirty="0">
                <a:solidFill>
                  <a:srgbClr val="FF0000"/>
                </a:solidFill>
              </a:rPr>
              <a:t>) {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        </a:t>
            </a:r>
            <a:r>
              <a:rPr lang="en-US" sz="1400" dirty="0" err="1">
                <a:solidFill>
                  <a:srgbClr val="FF0000"/>
                </a:solidFill>
              </a:rPr>
              <a:t>indexOfSmallestLeft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        </a:t>
            </a:r>
            <a:r>
              <a:rPr lang="en-US" sz="1400" dirty="0" err="1">
                <a:solidFill>
                  <a:srgbClr val="FF0000"/>
                </a:solidFill>
              </a:rPr>
              <a:t>smallestLeft</a:t>
            </a:r>
            <a:r>
              <a:rPr lang="en-US" sz="1400" dirty="0">
                <a:solidFill>
                  <a:srgbClr val="FF0000"/>
                </a:solidFill>
              </a:rPr>
              <a:t> = array[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];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    }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}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array[</a:t>
            </a:r>
            <a:r>
              <a:rPr lang="en-US" sz="1400" dirty="0" err="1">
                <a:solidFill>
                  <a:srgbClr val="FF0000"/>
                </a:solidFill>
              </a:rPr>
              <a:t>indexOfSmallestLeft</a:t>
            </a:r>
            <a:r>
              <a:rPr lang="en-US" sz="1400" dirty="0">
                <a:solidFill>
                  <a:srgbClr val="FF0000"/>
                </a:solidFill>
              </a:rPr>
              <a:t>] = array[j];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    array[j] = </a:t>
            </a:r>
            <a:r>
              <a:rPr lang="en-US" sz="1400" dirty="0" err="1">
                <a:solidFill>
                  <a:srgbClr val="FF0000"/>
                </a:solidFill>
              </a:rPr>
              <a:t>smallestLeft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6126163"/>
            <a:ext cx="73152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 close! Can we let the “way to sort” be a parameter to the method?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1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Solution: Function Objects</a:t>
            </a:r>
          </a:p>
        </p:txBody>
      </p:sp>
      <p:sp>
        <p:nvSpPr>
          <p:cNvPr id="3174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Objects defined to just “wrap up” functions so we can pass them to other (library) code</a:t>
            </a:r>
          </a:p>
          <a:p>
            <a:endParaRPr lang="en-US" dirty="0"/>
          </a:p>
          <a:p>
            <a:r>
              <a:rPr lang="en-US" dirty="0"/>
              <a:t>For sorting we can create a function object that implements </a:t>
            </a:r>
            <a:r>
              <a:rPr lang="en-US" dirty="0">
                <a:latin typeface="Lucida Sans Typewriter" charset="0"/>
                <a:hlinkClick r:id="rId3"/>
              </a:rPr>
              <a:t>Comparator</a:t>
            </a:r>
            <a:endParaRPr lang="en-US" dirty="0">
              <a:latin typeface="Lucida Sans Typewriter" charset="0"/>
            </a:endParaRPr>
          </a:p>
          <a:p>
            <a:pPr marL="457200" lvl="1" indent="0">
              <a:buNone/>
            </a:pPr>
            <a:r>
              <a:rPr lang="en-US" sz="2200" dirty="0" err="1">
                <a:latin typeface="Lucida Sans Typewriter" charset="0"/>
              </a:rPr>
              <a:t>Arrays.sort</a:t>
            </a:r>
            <a:r>
              <a:rPr lang="en-US" sz="2200" dirty="0">
                <a:latin typeface="Lucida Sans Typewriter" charset="0"/>
              </a:rPr>
              <a:t>(people, </a:t>
            </a:r>
            <a:r>
              <a:rPr lang="en-US" sz="2200" b="1" dirty="0">
                <a:solidFill>
                  <a:srgbClr val="FF0000"/>
                </a:solidFill>
                <a:latin typeface="Lucida Sans Typewriter" charset="0"/>
              </a:rPr>
              <a:t>new </a:t>
            </a:r>
            <a:r>
              <a:rPr lang="en-US" sz="2200" b="1" dirty="0" err="1">
                <a:solidFill>
                  <a:srgbClr val="FF0000"/>
                </a:solidFill>
                <a:latin typeface="Lucida Sans Typewriter" charset="0"/>
              </a:rPr>
              <a:t>ByAgeComparator</a:t>
            </a:r>
            <a:r>
              <a:rPr lang="en-US" sz="2200" b="1" dirty="0">
                <a:solidFill>
                  <a:srgbClr val="FF0000"/>
                </a:solidFill>
                <a:latin typeface="Lucida Sans Typewriter" charset="0"/>
              </a:rPr>
              <a:t>()</a:t>
            </a:r>
            <a:r>
              <a:rPr lang="en-US" sz="2200" dirty="0">
                <a:latin typeface="Lucida Sans Typewriter" charset="0"/>
              </a:rPr>
              <a:t>)</a:t>
            </a:r>
            <a:endParaRPr lang="en-US" dirty="0">
              <a:latin typeface="Lucida Sans Typewriter" charset="0"/>
            </a:endParaRPr>
          </a:p>
          <a:p>
            <a:endParaRPr lang="en-US" dirty="0"/>
          </a:p>
          <a:p>
            <a:r>
              <a:rPr lang="en-US" dirty="0"/>
              <a:t>What goes into the </a:t>
            </a:r>
            <a:r>
              <a:rPr lang="en-US" dirty="0" err="1"/>
              <a:t>ByAgeComparator</a:t>
            </a:r>
            <a:r>
              <a:rPr lang="en-US" dirty="0"/>
              <a:t> class? </a:t>
            </a:r>
          </a:p>
          <a:p>
            <a:r>
              <a:rPr lang="en-US" dirty="0"/>
              <a:t>Let’s try it! </a:t>
            </a:r>
          </a:p>
          <a:p>
            <a:r>
              <a:rPr lang="en-US" dirty="0"/>
              <a:t>Examples on next slide if you </a:t>
            </a:r>
            <a:r>
              <a:rPr lang="en-US"/>
              <a:t>get stuck</a:t>
            </a:r>
            <a:endParaRPr lang="en-US" dirty="0">
              <a:latin typeface="Lucida Sans Typewriter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String[]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colors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dirty="0">
                <a:solidFill>
                  <a:srgbClr val="931A68"/>
                </a:solidFill>
                <a:latin typeface="Monaco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String[] {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"red"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"orange"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"yellow"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"green"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"blue"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"indigo"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"violet"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};  </a:t>
            </a:r>
            <a:endParaRPr lang="en-US" sz="1100" dirty="0">
              <a:solidFill>
                <a:srgbClr val="3933FF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1100" dirty="0" err="1">
                <a:latin typeface="Monaco" charset="0"/>
              </a:rPr>
              <a:t>Arrays.sort</a:t>
            </a:r>
            <a:r>
              <a:rPr lang="en-US" sz="1100" dirty="0">
                <a:latin typeface="Monaco" charset="0"/>
              </a:rPr>
              <a:t>(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colors</a:t>
            </a:r>
            <a:r>
              <a:rPr lang="en-US" sz="1100" dirty="0"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sz="1100" dirty="0" err="1">
                <a:latin typeface="Monaco" charset="0"/>
              </a:rPr>
              <a:t>System.</a:t>
            </a:r>
            <a:r>
              <a:rPr lang="en-US" sz="1100" dirty="0" err="1">
                <a:solidFill>
                  <a:srgbClr val="0326CC"/>
                </a:solidFill>
                <a:latin typeface="Monaco" charset="0"/>
              </a:rPr>
              <a:t>out</a:t>
            </a:r>
            <a:r>
              <a:rPr lang="en-US" sz="1100" dirty="0" err="1">
                <a:latin typeface="Monaco" charset="0"/>
              </a:rPr>
              <a:t>.println</a:t>
            </a:r>
            <a:r>
              <a:rPr lang="en-US" sz="1100" dirty="0">
                <a:latin typeface="Monaco" charset="0"/>
              </a:rPr>
              <a:t>(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"Sort [default]: "</a:t>
            </a:r>
            <a:r>
              <a:rPr lang="en-US" sz="1100" dirty="0">
                <a:latin typeface="Monaco" charset="0"/>
              </a:rPr>
              <a:t> + </a:t>
            </a:r>
            <a:r>
              <a:rPr lang="en-US" sz="1100" dirty="0" err="1">
                <a:latin typeface="Monaco" charset="0"/>
              </a:rPr>
              <a:t>Arrays.toString</a:t>
            </a:r>
            <a:r>
              <a:rPr lang="en-US" sz="1100" dirty="0">
                <a:latin typeface="Monaco" charset="0"/>
              </a:rPr>
              <a:t>(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colors</a:t>
            </a:r>
            <a:r>
              <a:rPr lang="en-US" sz="1100" dirty="0">
                <a:latin typeface="Monaco" charset="0"/>
              </a:rPr>
              <a:t>));</a:t>
            </a:r>
          </a:p>
          <a:p>
            <a:pPr marL="0" indent="0">
              <a:buNone/>
            </a:pPr>
            <a:endParaRPr lang="en-US" sz="1100" dirty="0">
              <a:latin typeface="Monaco" charset="0"/>
            </a:endParaRPr>
          </a:p>
          <a:p>
            <a:pPr marL="0" indent="0">
              <a:buNone/>
            </a:pPr>
            <a:r>
              <a:rPr lang="en-US" sz="1100" dirty="0">
                <a:latin typeface="Monaco" charset="0"/>
              </a:rPr>
              <a:t>Comparator&lt;String&gt; </a:t>
            </a:r>
            <a:r>
              <a:rPr lang="en-US" sz="1100" dirty="0" err="1">
                <a:solidFill>
                  <a:srgbClr val="7E504F"/>
                </a:solidFill>
                <a:latin typeface="Monaco" charset="0"/>
              </a:rPr>
              <a:t>bySecondLetter</a:t>
            </a:r>
            <a:r>
              <a:rPr lang="en-US" sz="1100" dirty="0">
                <a:latin typeface="Monaco" charset="0"/>
              </a:rPr>
              <a:t> = </a:t>
            </a:r>
            <a:r>
              <a:rPr lang="en-US" sz="1100" dirty="0">
                <a:solidFill>
                  <a:srgbClr val="931A68"/>
                </a:solidFill>
                <a:latin typeface="Monaco" charset="0"/>
              </a:rPr>
              <a:t>new</a:t>
            </a:r>
            <a:r>
              <a:rPr lang="en-US" sz="1100" dirty="0">
                <a:latin typeface="Monaco" charset="0"/>
              </a:rPr>
              <a:t> Comparator&lt;String&gt;() {</a:t>
            </a:r>
          </a:p>
          <a:p>
            <a:pPr marL="400050" lvl="1" indent="0">
              <a:buNone/>
            </a:pPr>
            <a:r>
              <a:rPr lang="en-US" sz="1100" dirty="0">
                <a:solidFill>
                  <a:srgbClr val="777777"/>
                </a:solidFill>
                <a:latin typeface="Monaco" charset="0"/>
              </a:rPr>
              <a:t>@Override</a:t>
            </a:r>
          </a:p>
          <a:p>
            <a:pPr marL="400050" lvl="1" indent="0">
              <a:buNone/>
            </a:pPr>
            <a:r>
              <a:rPr lang="en-US" sz="1100" dirty="0">
                <a:solidFill>
                  <a:srgbClr val="931A68"/>
                </a:solidFill>
                <a:latin typeface="Monaco" charset="0"/>
              </a:rPr>
              <a:t>public</a:t>
            </a:r>
            <a:r>
              <a:rPr lang="en-US" sz="1100" dirty="0">
                <a:latin typeface="Monaco" charset="0"/>
              </a:rPr>
              <a:t> </a:t>
            </a:r>
            <a:r>
              <a:rPr lang="en-US" sz="1100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sz="1100" dirty="0">
                <a:latin typeface="Monaco" charset="0"/>
              </a:rPr>
              <a:t> compare(String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s1</a:t>
            </a:r>
            <a:r>
              <a:rPr lang="en-US" sz="1100" dirty="0">
                <a:latin typeface="Monaco" charset="0"/>
              </a:rPr>
              <a:t>, String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s2</a:t>
            </a:r>
            <a:r>
              <a:rPr lang="en-US" sz="1100" dirty="0">
                <a:latin typeface="Monaco" charset="0"/>
              </a:rPr>
              <a:t>) {</a:t>
            </a:r>
          </a:p>
          <a:p>
            <a:pPr marL="800100" lvl="2" indent="0">
              <a:buNone/>
            </a:pPr>
            <a:r>
              <a:rPr lang="en-US" sz="1100" dirty="0">
                <a:solidFill>
                  <a:srgbClr val="931A68"/>
                </a:solidFill>
                <a:latin typeface="Monaco" charset="0"/>
              </a:rPr>
              <a:t>char</a:t>
            </a:r>
            <a:r>
              <a:rPr lang="en-US" sz="1100" dirty="0">
                <a:latin typeface="Monaco" charset="0"/>
              </a:rPr>
              <a:t>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first</a:t>
            </a:r>
            <a:r>
              <a:rPr lang="en-US" sz="1100" dirty="0">
                <a:latin typeface="Monaco" charset="0"/>
              </a:rPr>
              <a:t> =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s1</a:t>
            </a:r>
            <a:r>
              <a:rPr lang="en-US" sz="1100" dirty="0">
                <a:latin typeface="Monaco" charset="0"/>
              </a:rPr>
              <a:t>.charAt(1);</a:t>
            </a:r>
          </a:p>
          <a:p>
            <a:pPr marL="800100" lvl="2" indent="0">
              <a:buNone/>
            </a:pPr>
            <a:r>
              <a:rPr lang="en-US" sz="1100" dirty="0">
                <a:solidFill>
                  <a:srgbClr val="931A68"/>
                </a:solidFill>
                <a:latin typeface="Monaco" charset="0"/>
              </a:rPr>
              <a:t>char</a:t>
            </a:r>
            <a:r>
              <a:rPr lang="en-US" sz="1100" dirty="0">
                <a:latin typeface="Monaco" charset="0"/>
              </a:rPr>
              <a:t>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second</a:t>
            </a:r>
            <a:r>
              <a:rPr lang="en-US" sz="1100" dirty="0">
                <a:latin typeface="Monaco" charset="0"/>
              </a:rPr>
              <a:t> =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s2</a:t>
            </a:r>
            <a:r>
              <a:rPr lang="en-US" sz="1100" dirty="0">
                <a:latin typeface="Monaco" charset="0"/>
              </a:rPr>
              <a:t>.charAt(1);</a:t>
            </a:r>
          </a:p>
          <a:p>
            <a:pPr marL="800100" lvl="2" indent="0">
              <a:buNone/>
            </a:pPr>
            <a:r>
              <a:rPr lang="en-US" sz="1100" dirty="0">
                <a:solidFill>
                  <a:srgbClr val="931A68"/>
                </a:solidFill>
                <a:latin typeface="Monaco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first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-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second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;</a:t>
            </a:r>
            <a:endParaRPr lang="en-US" sz="1100" dirty="0">
              <a:solidFill>
                <a:srgbClr val="7E504F"/>
              </a:solidFill>
              <a:latin typeface="Monaco" charset="0"/>
            </a:endParaRPr>
          </a:p>
          <a:p>
            <a:pPr marL="400050" lvl="1" indent="0">
              <a:buNone/>
            </a:pPr>
            <a:r>
              <a:rPr lang="en-US" sz="1100" dirty="0">
                <a:latin typeface="Monaco" charset="0"/>
              </a:rPr>
              <a:t>}</a:t>
            </a:r>
          </a:p>
          <a:p>
            <a:pPr marL="0" indent="0">
              <a:buNone/>
            </a:pPr>
            <a:r>
              <a:rPr lang="en-US" sz="1100" dirty="0">
                <a:latin typeface="Monaco" charset="0"/>
              </a:rPr>
              <a:t>};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Arrays.sort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colors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 err="1">
                <a:solidFill>
                  <a:srgbClr val="7E504F"/>
                </a:solidFill>
                <a:latin typeface="Monaco" charset="0"/>
              </a:rPr>
              <a:t>bySecondLetter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);</a:t>
            </a:r>
            <a:endParaRPr lang="en-US" sz="1100" dirty="0">
              <a:solidFill>
                <a:srgbClr val="7E504F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1100" dirty="0" err="1">
                <a:latin typeface="Monaco" charset="0"/>
              </a:rPr>
              <a:t>System.</a:t>
            </a:r>
            <a:r>
              <a:rPr lang="en-US" sz="1100" dirty="0" err="1">
                <a:solidFill>
                  <a:srgbClr val="0326CC"/>
                </a:solidFill>
                <a:latin typeface="Monaco" charset="0"/>
              </a:rPr>
              <a:t>out</a:t>
            </a:r>
            <a:r>
              <a:rPr lang="en-US" sz="1100" dirty="0" err="1">
                <a:latin typeface="Monaco" charset="0"/>
              </a:rPr>
              <a:t>.println</a:t>
            </a:r>
            <a:r>
              <a:rPr lang="en-US" sz="1100" dirty="0">
                <a:latin typeface="Monaco" charset="0"/>
              </a:rPr>
              <a:t>(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"Sort [second letter]: "</a:t>
            </a:r>
            <a:r>
              <a:rPr lang="en-US" sz="1100" dirty="0">
                <a:latin typeface="Monaco" charset="0"/>
              </a:rPr>
              <a:t> + </a:t>
            </a:r>
            <a:r>
              <a:rPr lang="en-US" sz="1100" dirty="0" err="1">
                <a:latin typeface="Monaco" charset="0"/>
              </a:rPr>
              <a:t>Arrays.toString</a:t>
            </a:r>
            <a:r>
              <a:rPr lang="en-US" sz="1100" dirty="0">
                <a:latin typeface="Monaco" charset="0"/>
              </a:rPr>
              <a:t>(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colors</a:t>
            </a:r>
            <a:r>
              <a:rPr lang="en-US" sz="1100" dirty="0">
                <a:latin typeface="Monaco" charset="0"/>
              </a:rPr>
              <a:t>));</a:t>
            </a:r>
          </a:p>
          <a:p>
            <a:pPr marL="0" indent="0">
              <a:buNone/>
            </a:pPr>
            <a:r>
              <a:rPr lang="en-US" sz="1100" dirty="0">
                <a:latin typeface="Monaco" charset="0"/>
              </a:rPr>
              <a:t>Comparator&lt;String&gt; </a:t>
            </a:r>
            <a:r>
              <a:rPr lang="en-US" sz="1100" dirty="0" err="1">
                <a:solidFill>
                  <a:srgbClr val="7E504F"/>
                </a:solidFill>
                <a:latin typeface="Monaco" charset="0"/>
              </a:rPr>
              <a:t>byFirstEPosition</a:t>
            </a:r>
            <a:r>
              <a:rPr lang="en-US" sz="1100" dirty="0">
                <a:latin typeface="Monaco" charset="0"/>
              </a:rPr>
              <a:t> = </a:t>
            </a:r>
            <a:r>
              <a:rPr lang="en-US" sz="1100" dirty="0">
                <a:solidFill>
                  <a:srgbClr val="931A68"/>
                </a:solidFill>
                <a:latin typeface="Monaco" charset="0"/>
              </a:rPr>
              <a:t>new</a:t>
            </a:r>
            <a:r>
              <a:rPr lang="en-US" sz="1100" dirty="0">
                <a:latin typeface="Monaco" charset="0"/>
              </a:rPr>
              <a:t> Comparator&lt;String&gt;() {</a:t>
            </a:r>
          </a:p>
          <a:p>
            <a:pPr marL="400050" lvl="1" indent="0">
              <a:buNone/>
            </a:pPr>
            <a:r>
              <a:rPr lang="en-US" sz="1100" dirty="0">
                <a:solidFill>
                  <a:srgbClr val="777777"/>
                </a:solidFill>
                <a:latin typeface="Monaco" charset="0"/>
              </a:rPr>
              <a:t>@Override</a:t>
            </a:r>
          </a:p>
          <a:p>
            <a:pPr marL="400050" lvl="1" indent="0">
              <a:buNone/>
            </a:pPr>
            <a:r>
              <a:rPr lang="en-US" sz="1100" dirty="0">
                <a:solidFill>
                  <a:srgbClr val="931A68"/>
                </a:solidFill>
                <a:latin typeface="Monaco" charset="0"/>
              </a:rPr>
              <a:t>public</a:t>
            </a:r>
            <a:r>
              <a:rPr lang="en-US" sz="1100" dirty="0">
                <a:latin typeface="Monaco" charset="0"/>
              </a:rPr>
              <a:t> </a:t>
            </a:r>
            <a:r>
              <a:rPr lang="en-US" sz="1100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sz="1100" dirty="0">
                <a:latin typeface="Monaco" charset="0"/>
              </a:rPr>
              <a:t> compare(String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s1</a:t>
            </a:r>
            <a:r>
              <a:rPr lang="en-US" sz="1100" dirty="0">
                <a:latin typeface="Monaco" charset="0"/>
              </a:rPr>
              <a:t>, String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s2</a:t>
            </a:r>
            <a:r>
              <a:rPr lang="en-US" sz="1100" dirty="0">
                <a:latin typeface="Monaco" charset="0"/>
              </a:rPr>
              <a:t>) {</a:t>
            </a:r>
          </a:p>
          <a:p>
            <a:pPr marL="800100" lvl="2" indent="0">
              <a:buNone/>
            </a:pPr>
            <a:r>
              <a:rPr lang="en-US" sz="1100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sz="1100" dirty="0">
                <a:latin typeface="Monaco" charset="0"/>
              </a:rPr>
              <a:t>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first</a:t>
            </a:r>
            <a:r>
              <a:rPr lang="en-US" sz="1100" dirty="0">
                <a:latin typeface="Monaco" charset="0"/>
              </a:rPr>
              <a:t> =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s1</a:t>
            </a:r>
            <a:r>
              <a:rPr lang="en-US" sz="1100" dirty="0">
                <a:latin typeface="Monaco" charset="0"/>
              </a:rPr>
              <a:t>.indexOf(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"e"</a:t>
            </a:r>
            <a:r>
              <a:rPr lang="en-US" sz="1100" dirty="0">
                <a:latin typeface="Monaco" charset="0"/>
              </a:rPr>
              <a:t>);</a:t>
            </a:r>
          </a:p>
          <a:p>
            <a:pPr marL="800100" lvl="2" indent="0">
              <a:buNone/>
            </a:pPr>
            <a:r>
              <a:rPr lang="en-US" sz="1100" dirty="0" err="1">
                <a:solidFill>
                  <a:srgbClr val="931A68"/>
                </a:solidFill>
                <a:latin typeface="Monaco" charset="0"/>
              </a:rPr>
              <a:t>int</a:t>
            </a:r>
            <a:r>
              <a:rPr lang="en-US" sz="1100" dirty="0">
                <a:latin typeface="Monaco" charset="0"/>
              </a:rPr>
              <a:t>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second</a:t>
            </a:r>
            <a:r>
              <a:rPr lang="en-US" sz="1100" dirty="0">
                <a:latin typeface="Monaco" charset="0"/>
              </a:rPr>
              <a:t> =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s2</a:t>
            </a:r>
            <a:r>
              <a:rPr lang="en-US" sz="1100" dirty="0">
                <a:latin typeface="Monaco" charset="0"/>
              </a:rPr>
              <a:t>.indexOf(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"e"</a:t>
            </a:r>
            <a:r>
              <a:rPr lang="en-US" sz="1100" dirty="0">
                <a:latin typeface="Monaco" charset="0"/>
              </a:rPr>
              <a:t>);</a:t>
            </a:r>
          </a:p>
          <a:p>
            <a:pPr marL="800100" lvl="2" indent="0">
              <a:buNone/>
            </a:pPr>
            <a:r>
              <a:rPr lang="en-US" sz="1100" dirty="0">
                <a:solidFill>
                  <a:srgbClr val="931A68"/>
                </a:solidFill>
                <a:latin typeface="Monaco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first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- 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second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;</a:t>
            </a:r>
            <a:endParaRPr lang="en-US" sz="1100" dirty="0">
              <a:solidFill>
                <a:srgbClr val="7E504F"/>
              </a:solidFill>
              <a:latin typeface="Monaco" charset="0"/>
            </a:endParaRPr>
          </a:p>
          <a:p>
            <a:pPr marL="400050" lvl="1" indent="0">
              <a:buNone/>
            </a:pPr>
            <a:r>
              <a:rPr lang="en-US" sz="1100" dirty="0">
                <a:latin typeface="Monaco" charset="0"/>
              </a:rPr>
              <a:t>}</a:t>
            </a:r>
          </a:p>
          <a:p>
            <a:pPr marL="0" indent="0">
              <a:buNone/>
            </a:pPr>
            <a:r>
              <a:rPr lang="en-US" sz="1100" dirty="0">
                <a:latin typeface="Monaco" charset="0"/>
              </a:rPr>
              <a:t>};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000000"/>
                </a:solidFill>
                <a:latin typeface="Monaco" charset="0"/>
              </a:rPr>
              <a:t>Arrays.sort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colors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dirty="0" err="1">
                <a:solidFill>
                  <a:srgbClr val="7E504F"/>
                </a:solidFill>
                <a:latin typeface="Monaco" charset="0"/>
              </a:rPr>
              <a:t>byFirstEPosition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);</a:t>
            </a:r>
            <a:endParaRPr lang="en-US" sz="1100" dirty="0">
              <a:solidFill>
                <a:srgbClr val="7E504F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sz="1100" dirty="0" err="1">
                <a:latin typeface="Monaco" charset="0"/>
              </a:rPr>
              <a:t>System.</a:t>
            </a:r>
            <a:r>
              <a:rPr lang="en-US" sz="1100" dirty="0" err="1">
                <a:solidFill>
                  <a:srgbClr val="0326CC"/>
                </a:solidFill>
                <a:latin typeface="Monaco" charset="0"/>
              </a:rPr>
              <a:t>out</a:t>
            </a:r>
            <a:r>
              <a:rPr lang="en-US" sz="1100" dirty="0" err="1">
                <a:latin typeface="Monaco" charset="0"/>
              </a:rPr>
              <a:t>.println</a:t>
            </a:r>
            <a:r>
              <a:rPr lang="en-US" sz="1100" dirty="0">
                <a:latin typeface="Monaco" charset="0"/>
              </a:rPr>
              <a:t>(</a:t>
            </a:r>
            <a:r>
              <a:rPr lang="en-US" sz="1100" dirty="0">
                <a:solidFill>
                  <a:srgbClr val="3933FF"/>
                </a:solidFill>
                <a:latin typeface="Monaco" charset="0"/>
              </a:rPr>
              <a:t>"Sort [first e position]: "</a:t>
            </a:r>
            <a:r>
              <a:rPr lang="en-US" sz="1100" dirty="0">
                <a:latin typeface="Monaco" charset="0"/>
              </a:rPr>
              <a:t> + </a:t>
            </a:r>
            <a:r>
              <a:rPr lang="en-US" sz="1100" dirty="0" err="1">
                <a:latin typeface="Monaco" charset="0"/>
              </a:rPr>
              <a:t>Arrays.toString</a:t>
            </a:r>
            <a:r>
              <a:rPr lang="en-US" sz="1100" dirty="0">
                <a:latin typeface="Monaco" charset="0"/>
              </a:rPr>
              <a:t>(</a:t>
            </a:r>
            <a:r>
              <a:rPr lang="en-US" sz="1100" dirty="0">
                <a:solidFill>
                  <a:srgbClr val="7E504F"/>
                </a:solidFill>
                <a:latin typeface="Monaco" charset="0"/>
              </a:rPr>
              <a:t>colors</a:t>
            </a:r>
            <a:r>
              <a:rPr lang="en-US" sz="1100" dirty="0">
                <a:latin typeface="Monaco" charset="0"/>
              </a:rPr>
              <a:t>));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83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8411</TotalTime>
  <Words>895</Words>
  <Application>Microsoft Macintosh PowerPoint</Application>
  <PresentationFormat>On-screen Show (4:3)</PresentationFormat>
  <Paragraphs>118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Lucida Sans Typewriter</vt:lpstr>
      <vt:lpstr>Monaco</vt:lpstr>
      <vt:lpstr>Office Theme</vt:lpstr>
      <vt:lpstr>CSSE 220</vt:lpstr>
      <vt:lpstr>Today’s Plan</vt:lpstr>
      <vt:lpstr>How to Sort in Java</vt:lpstr>
      <vt:lpstr>When Your Object is Sortable</vt:lpstr>
      <vt:lpstr>A Sort of a Different Order</vt:lpstr>
      <vt:lpstr>Code duplication again!</vt:lpstr>
      <vt:lpstr>Solution: Function Objects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Hollingsworth, Joseph</cp:lastModifiedBy>
  <cp:revision>922</cp:revision>
  <cp:lastPrinted>2008-10-29T02:15:06Z</cp:lastPrinted>
  <dcterms:created xsi:type="dcterms:W3CDTF">2011-01-13T14:36:30Z</dcterms:created>
  <dcterms:modified xsi:type="dcterms:W3CDTF">2022-02-24T20:38:14Z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