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6" r:id="rId3"/>
    <p:sldId id="304" r:id="rId4"/>
    <p:sldId id="298" r:id="rId5"/>
    <p:sldId id="307" r:id="rId6"/>
    <p:sldId id="297" r:id="rId7"/>
    <p:sldId id="299" r:id="rId8"/>
    <p:sldId id="308" r:id="rId9"/>
    <p:sldId id="300" r:id="rId10"/>
    <p:sldId id="306" r:id="rId11"/>
    <p:sldId id="305" r:id="rId12"/>
    <p:sldId id="301" r:id="rId13"/>
    <p:sldId id="302" r:id="rId14"/>
    <p:sldId id="303" r:id="rId15"/>
    <p:sldId id="312" r:id="rId16"/>
    <p:sldId id="309" r:id="rId17"/>
    <p:sldId id="310" r:id="rId18"/>
    <p:sldId id="311" r:id="rId19"/>
    <p:sldId id="294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095" autoAdjust="0"/>
  </p:normalViewPr>
  <p:slideViewPr>
    <p:cSldViewPr snapToObjects="1">
      <p:cViewPr varScale="1">
        <p:scale>
          <a:sx n="94" d="100"/>
          <a:sy n="94" d="100"/>
        </p:scale>
        <p:origin x="26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drawing a single diagram on the board showing separate thread of execution</a:t>
            </a:r>
            <a:r>
              <a:rPr lang="en-US" baseline="0" dirty="0"/>
              <a:t> as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students: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Imagine a list gets changed while you try to move through it,</a:t>
            </a:r>
            <a:r>
              <a:rPr lang="en-US" baseline="0" dirty="0"/>
              <a:t> what could go wrong?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Read from bad location in memory, get into infinite loop, double visit, skip,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In this exercise, we develop each of these ideas.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loop with button input to advance one tick.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button with a timer.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button change the direction of motion.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Add falling raindrops.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box "catch" drops that hit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21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89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Can live-code a 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quick example to save a list of numbers or a simple game Level to a file, then read them/it back in again. There is an example in the solution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935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989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0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  <p:sldLayoutId id="21474846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>
          <a:xfrm>
            <a:off x="1371600" y="3116264"/>
            <a:ext cx="6400800" cy="1752600"/>
          </a:xfrm>
        </p:spPr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Main Game Loop with Timers 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File IO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Exception Introduction</a:t>
            </a:r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68FD9-82ED-694F-B79E-3B9B47C01CBD}"/>
              </a:ext>
            </a:extLst>
          </p:cNvPr>
          <p:cNvSpPr/>
          <p:nvPr/>
        </p:nvSpPr>
        <p:spPr>
          <a:xfrm>
            <a:off x="381000" y="5207003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PracticeEventBasedGameLoop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PracticeEventBasedGameLoopSolution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877"/>
            <a:ext cx="7069645" cy="45886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4935414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You can meet virtually to discuss and create design</a:t>
            </a:r>
          </a:p>
          <a:p>
            <a:r>
              <a:rPr lang="en-US" dirty="0"/>
              <a:t>2. We suggest you screen share and allow remote control via MS Teams</a:t>
            </a:r>
          </a:p>
        </p:txBody>
      </p:sp>
    </p:spTree>
    <p:extLst>
      <p:ext uri="{BB962C8B-B14F-4D97-AF65-F5344CB8AC3E}">
        <p14:creationId xmlns:p14="http://schemas.microsoft.com/office/powerpoint/2010/main" val="144836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4363"/>
          </a:xfrm>
        </p:spPr>
        <p:txBody>
          <a:bodyPr>
            <a:normAutofit/>
          </a:bodyPr>
          <a:lstStyle/>
          <a:p>
            <a:r>
              <a:rPr lang="en-US" sz="2800" dirty="0"/>
              <a:t>We will show you how to read/write with files so you can get started on this early if you want.</a:t>
            </a:r>
          </a:p>
          <a:p>
            <a:r>
              <a:rPr lang="en-US" sz="2800" dirty="0"/>
              <a:t>We will talk more about Exceptions after Exam2</a:t>
            </a:r>
          </a:p>
          <a:p>
            <a:r>
              <a:rPr lang="en-US" sz="2800" dirty="0"/>
              <a:t>There will be a separate training video for working remotely together and using </a:t>
            </a:r>
            <a:r>
              <a:rPr lang="en-US" sz="2800" dirty="0" err="1"/>
              <a:t>git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8077200" cy="214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9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and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22560" y="2932200"/>
            <a:ext cx="4570920" cy="14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 &amp; writing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unexpected happens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18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println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 kind to your OS: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close()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all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Letting users choose: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 the unexpected: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Exception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handling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examples when you need to…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359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 a level loader</a:t>
            </a:r>
          </a:p>
        </p:txBody>
      </p:sp>
    </p:spTree>
    <p:extLst>
      <p:ext uri="{BB962C8B-B14F-4D97-AF65-F5344CB8AC3E}">
        <p14:creationId xmlns:p14="http://schemas.microsoft.com/office/powerpoint/2010/main" val="386962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What, When, Why, How?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Examples from today’s class:</a:t>
            </a: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742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What, When, Why, How?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529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How?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(catching) an exception: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that could throw an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ExceptionType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to handle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caught you can: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Recover from the error OR exit gracefully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027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219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has two sorts of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isn’t ignoring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</a:t>
            </a: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Example: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RunTimeException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</a:p>
          <a:p>
            <a:pPr marL="801720" lvl="1" indent="-284760"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Example: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Checkered Past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154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Preparation/Kickoff</a:t>
            </a:r>
          </a:p>
          <a:p>
            <a:pPr lvl="1"/>
            <a:r>
              <a:rPr lang="en-US" dirty="0"/>
              <a:t>Learn how to avoid common project errors</a:t>
            </a:r>
          </a:p>
          <a:p>
            <a:pPr lvl="1"/>
            <a:r>
              <a:rPr lang="en-US" dirty="0"/>
              <a:t>Learn how to setup a timer to create events</a:t>
            </a:r>
          </a:p>
          <a:p>
            <a:pPr lvl="2"/>
            <a:r>
              <a:rPr lang="en-US" dirty="0"/>
              <a:t>Practice with live-coding</a:t>
            </a:r>
          </a:p>
          <a:p>
            <a:pPr lvl="1"/>
            <a:r>
              <a:rPr lang="en-US" dirty="0"/>
              <a:t>Practice interaction between game elements</a:t>
            </a:r>
          </a:p>
          <a:p>
            <a:pPr lvl="1"/>
            <a:r>
              <a:rPr lang="en-US" dirty="0"/>
              <a:t>Learn how to read and write from files</a:t>
            </a:r>
          </a:p>
          <a:p>
            <a:pPr lvl="2"/>
            <a:r>
              <a:rPr lang="en-US" dirty="0"/>
              <a:t>Practice with live-coding</a:t>
            </a:r>
          </a:p>
          <a:p>
            <a:pPr lvl="2"/>
            <a:r>
              <a:rPr lang="en-US" dirty="0"/>
              <a:t>Required for Milestone 1</a:t>
            </a:r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56" y="1392238"/>
            <a:ext cx="8413044" cy="4779962"/>
          </a:xfrm>
        </p:spPr>
        <p:txBody>
          <a:bodyPr>
            <a:normAutofit fontScale="92500"/>
          </a:bodyPr>
          <a:lstStyle/>
          <a:p>
            <a:r>
              <a:rPr lang="en-US" dirty="0"/>
              <a:t>Computers can run more than one thread of execution at the same time</a:t>
            </a:r>
          </a:p>
          <a:p>
            <a:pPr lvl="1"/>
            <a:r>
              <a:rPr lang="en-US" dirty="0"/>
              <a:t>Even single core processor can simulate this by timesharing (more about this in future courses)</a:t>
            </a:r>
          </a:p>
          <a:p>
            <a:r>
              <a:rPr lang="en-US" dirty="0"/>
              <a:t>Main starts every Java program</a:t>
            </a:r>
          </a:p>
          <a:p>
            <a:r>
              <a:rPr lang="en-US" dirty="0"/>
              <a:t>Graphics start a </a:t>
            </a:r>
            <a:r>
              <a:rPr lang="en-US" i="1" dirty="0"/>
              <a:t>separate</a:t>
            </a:r>
            <a:r>
              <a:rPr lang="en-US" dirty="0"/>
              <a:t> thread</a:t>
            </a:r>
          </a:p>
          <a:p>
            <a:r>
              <a:rPr lang="en-US" dirty="0"/>
              <a:t>Multiple threads can create very painful problems </a:t>
            </a:r>
          </a:p>
          <a:p>
            <a:pPr lvl="1"/>
            <a:r>
              <a:rPr lang="en-US" dirty="0"/>
              <a:t>Can be hard to debug (race conditions)</a:t>
            </a:r>
          </a:p>
          <a:p>
            <a:pPr lvl="1"/>
            <a:r>
              <a:rPr lang="en-US" dirty="0"/>
              <a:t>Example include </a:t>
            </a:r>
            <a:r>
              <a:rPr lang="en-US" dirty="0" err="1"/>
              <a:t>ConcurrentModificationExceptions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3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and Graphics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Every program starts in main and begins executing one statement at a time</a:t>
            </a:r>
          </a:p>
          <a:p>
            <a:r>
              <a:rPr lang="en-US" sz="1800" dirty="0"/>
              <a:t>When we create a JFrame there is a second thread that runs at the same time (in parallel) and it will continue to run even if our main thread completes.</a:t>
            </a:r>
          </a:p>
          <a:p>
            <a:r>
              <a:rPr lang="en-US" sz="1800" dirty="0"/>
              <a:t>The setting for JFrame </a:t>
            </a:r>
            <a:r>
              <a:rPr lang="en-US" sz="1800" dirty="0" err="1"/>
              <a:t>setDefaultCloseOperation</a:t>
            </a:r>
            <a:r>
              <a:rPr lang="en-US" sz="1800" dirty="0"/>
              <a:t>() determines if the thread continues to run after closing the window.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10200" y="2286000"/>
            <a:ext cx="0" cy="2514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315200" y="3200400"/>
            <a:ext cx="0" cy="25146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10200" y="3200400"/>
            <a:ext cx="1905000" cy="21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1915795"/>
            <a:ext cx="1981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2700" y="2705009"/>
            <a:ext cx="25330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Java Graphics Thread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1264" y="5941497"/>
            <a:ext cx="32569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JFrame.EXIT_ON_CLOSE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Modification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Happens when you try to change something that is being used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Removing something from a list while the list is itself being iterated through (drawing/updating)</a:t>
            </a:r>
          </a:p>
          <a:p>
            <a:r>
              <a:rPr lang="en-US" dirty="0"/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43300" y="4583759"/>
            <a:ext cx="0" cy="203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460442" y="4765403"/>
            <a:ext cx="0" cy="185137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543300" y="4765403"/>
            <a:ext cx="1905000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8900" y="4213554"/>
            <a:ext cx="1981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0442" y="4396071"/>
            <a:ext cx="25330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Java Graphics Thread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3854" y="5572602"/>
            <a:ext cx="222236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myList.remove</a:t>
            </a:r>
            <a:r>
              <a:rPr lang="en-US" dirty="0"/>
              <a:t>(0);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2585" y="5290141"/>
            <a:ext cx="2533023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(Item </a:t>
            </a:r>
            <a:r>
              <a:rPr lang="en-US" dirty="0" err="1"/>
              <a:t>item</a:t>
            </a:r>
            <a:r>
              <a:rPr lang="en-US" dirty="0"/>
              <a:t>: </a:t>
            </a:r>
            <a:r>
              <a:rPr lang="en-US" dirty="0" err="1"/>
              <a:t>myList</a:t>
            </a:r>
            <a:r>
              <a:rPr lang="en-US" dirty="0"/>
              <a:t>){</a:t>
            </a:r>
          </a:p>
          <a:p>
            <a:r>
              <a:rPr lang="en-US" dirty="0"/>
              <a:t>   </a:t>
            </a:r>
            <a:r>
              <a:rPr lang="en-US" dirty="0" err="1"/>
              <a:t>item.draw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Oval 15"/>
          <p:cNvSpPr/>
          <p:nvPr/>
        </p:nvSpPr>
        <p:spPr>
          <a:xfrm>
            <a:off x="5368332" y="5657175"/>
            <a:ext cx="184220" cy="189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56215" y="5674546"/>
            <a:ext cx="184220" cy="18926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6" idx="2"/>
          </p:cNvCxnSpPr>
          <p:nvPr/>
        </p:nvCxnSpPr>
        <p:spPr>
          <a:xfrm flipV="1">
            <a:off x="3640435" y="5751806"/>
            <a:ext cx="1727897" cy="173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7-Point Star 20"/>
          <p:cNvSpPr/>
          <p:nvPr/>
        </p:nvSpPr>
        <p:spPr>
          <a:xfrm>
            <a:off x="4211935" y="5446638"/>
            <a:ext cx="685800" cy="627705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a thread that waits/sleeps</a:t>
            </a:r>
          </a:p>
          <a:p>
            <a:r>
              <a:rPr lang="en-US" dirty="0"/>
              <a:t>Creates events periodically</a:t>
            </a:r>
          </a:p>
          <a:p>
            <a:r>
              <a:rPr lang="en-US" dirty="0"/>
              <a:t>Allows main thread to finish</a:t>
            </a:r>
          </a:p>
          <a:p>
            <a:r>
              <a:rPr lang="en-US" dirty="0"/>
              <a:t>Designed to work in same thread as graphics</a:t>
            </a:r>
          </a:p>
          <a:p>
            <a:r>
              <a:rPr lang="en-US" dirty="0"/>
              <a:t>Superior approach for </a:t>
            </a:r>
            <a:r>
              <a:rPr lang="en-US" dirty="0" err="1"/>
              <a:t>ArcadeGame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38602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95400" y="1619834"/>
            <a:ext cx="0" cy="154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00400" y="2534234"/>
            <a:ext cx="0" cy="432376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95400" y="2534234"/>
            <a:ext cx="1905000" cy="21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1249629"/>
            <a:ext cx="1981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47900" y="2038843"/>
            <a:ext cx="25330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Java Graphics Thread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43000" y="3015734"/>
            <a:ext cx="304800" cy="2286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0400" y="2895600"/>
            <a:ext cx="93282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7200" y="2884268"/>
            <a:ext cx="3810000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advanceOneTick</a:t>
            </a:r>
            <a:r>
              <a:rPr lang="en-US" dirty="0"/>
              <a:t>() {    </a:t>
            </a:r>
          </a:p>
          <a:p>
            <a:r>
              <a:rPr lang="en-US" dirty="0"/>
              <a:t>    </a:t>
            </a:r>
            <a:r>
              <a:rPr lang="en-US" dirty="0" err="1"/>
              <a:t>myComponent.updateState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myComponent.drawScreen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00400" y="4236997"/>
            <a:ext cx="93282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200" y="4225665"/>
            <a:ext cx="3810000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advanceOneTick</a:t>
            </a:r>
            <a:r>
              <a:rPr lang="en-US" dirty="0"/>
              <a:t>() {    </a:t>
            </a:r>
          </a:p>
          <a:p>
            <a:r>
              <a:rPr lang="en-US" dirty="0"/>
              <a:t>    </a:t>
            </a:r>
            <a:r>
              <a:rPr lang="en-US" dirty="0" err="1"/>
              <a:t>myComponent.updateState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myComponent.drawScreen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00400" y="5567062"/>
            <a:ext cx="93282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7200" y="5555730"/>
            <a:ext cx="3810000" cy="12003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advanceOneTick</a:t>
            </a:r>
            <a:r>
              <a:rPr lang="en-US" dirty="0"/>
              <a:t>() {    </a:t>
            </a:r>
          </a:p>
          <a:p>
            <a:r>
              <a:rPr lang="en-US" dirty="0"/>
              <a:t>    </a:t>
            </a:r>
            <a:r>
              <a:rPr lang="en-US" dirty="0" err="1"/>
              <a:t>myComponent.updateState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myComponent.drawScreen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1679" y="3706988"/>
            <a:ext cx="1447800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tick of the game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565679" y="3015735"/>
            <a:ext cx="406121" cy="1009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65679" y="4024741"/>
            <a:ext cx="558521" cy="200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5679" y="3979285"/>
            <a:ext cx="558521" cy="1587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8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13297</TotalTime>
  <Words>863</Words>
  <Application>Microsoft Macintosh PowerPoint</Application>
  <PresentationFormat>On-screen Show (4:3)</PresentationFormat>
  <Paragraphs>139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Lucida Sans Typewriter</vt:lpstr>
      <vt:lpstr>Times New Roman</vt:lpstr>
      <vt:lpstr>Wingdings</vt:lpstr>
      <vt:lpstr>Office Theme</vt:lpstr>
      <vt:lpstr>CSSE 220</vt:lpstr>
      <vt:lpstr>Objectives</vt:lpstr>
      <vt:lpstr>Final Project Introduction</vt:lpstr>
      <vt:lpstr>Threads</vt:lpstr>
      <vt:lpstr>Main and Graphics Threads</vt:lpstr>
      <vt:lpstr>Concurrent Modification Exceptions</vt:lpstr>
      <vt:lpstr>Timer</vt:lpstr>
      <vt:lpstr>Timer</vt:lpstr>
      <vt:lpstr>Live-coding</vt:lpstr>
      <vt:lpstr>PowerPoint Presentation</vt:lpstr>
      <vt:lpstr>PowerPoint Presentation</vt:lpstr>
      <vt:lpstr>PowerPoint Presentation</vt:lpstr>
      <vt:lpstr>PowerPoint Presentation</vt:lpstr>
      <vt:lpstr>Live code a level loader</vt:lpstr>
      <vt:lpstr>PowerPoint Presentation</vt:lpstr>
      <vt:lpstr>PowerPoint Presentation</vt:lpstr>
      <vt:lpstr>PowerPoint Presentation</vt:lpstr>
      <vt:lpstr>PowerPoint Presentation</vt:lpstr>
      <vt:lpstr>Team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1075</cp:revision>
  <cp:lastPrinted>2015-10-26T14:31:05Z</cp:lastPrinted>
  <dcterms:created xsi:type="dcterms:W3CDTF">2011-02-07T04:01:01Z</dcterms:created>
  <dcterms:modified xsi:type="dcterms:W3CDTF">2022-02-24T20:33:26Z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