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51" r:id="rId1"/>
  </p:sldMasterIdLst>
  <p:notesMasterIdLst>
    <p:notesMasterId r:id="rId23"/>
  </p:notesMasterIdLst>
  <p:handoutMasterIdLst>
    <p:handoutMasterId r:id="rId24"/>
  </p:handoutMasterIdLst>
  <p:sldIdLst>
    <p:sldId id="256" r:id="rId2"/>
    <p:sldId id="368" r:id="rId3"/>
    <p:sldId id="369" r:id="rId4"/>
    <p:sldId id="370" r:id="rId5"/>
    <p:sldId id="371" r:id="rId6"/>
    <p:sldId id="386" r:id="rId7"/>
    <p:sldId id="373" r:id="rId8"/>
    <p:sldId id="372" r:id="rId9"/>
    <p:sldId id="374" r:id="rId10"/>
    <p:sldId id="375" r:id="rId11"/>
    <p:sldId id="376" r:id="rId12"/>
    <p:sldId id="387" r:id="rId13"/>
    <p:sldId id="391" r:id="rId14"/>
    <p:sldId id="377" r:id="rId15"/>
    <p:sldId id="378" r:id="rId16"/>
    <p:sldId id="380" r:id="rId17"/>
    <p:sldId id="389" r:id="rId18"/>
    <p:sldId id="379" r:id="rId19"/>
    <p:sldId id="388" r:id="rId20"/>
    <p:sldId id="381" r:id="rId21"/>
    <p:sldId id="390" r:id="rId22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EE7D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51" autoAdjust="0"/>
    <p:restoredTop sz="94422" autoAdjust="0"/>
  </p:normalViewPr>
  <p:slideViewPr>
    <p:cSldViewPr snapToObjects="1">
      <p:cViewPr varScale="1">
        <p:scale>
          <a:sx n="116" d="100"/>
          <a:sy n="116" d="100"/>
        </p:scale>
        <p:origin x="896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96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7" tIns="46580" rIns="93157" bIns="46580" numCol="1" anchor="t" anchorCtr="0" compatLnSpc="1">
            <a:prstTxWarp prst="textNoShape">
              <a:avLst/>
            </a:prstTxWarp>
          </a:bodyPr>
          <a:lstStyle>
            <a:lvl1pPr defTabSz="913525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972256" y="0"/>
            <a:ext cx="3036623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7" tIns="46580" rIns="93157" bIns="46580" numCol="1" anchor="t" anchorCtr="0" compatLnSpc="1">
            <a:prstTxWarp prst="textNoShape">
              <a:avLst/>
            </a:prstTxWarp>
          </a:bodyPr>
          <a:lstStyle>
            <a:lvl1pPr algn="r" defTabSz="913525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D184755D-2083-4E78-A15A-12BCB3E43BAF}" type="datetimeFigureOut">
              <a:rPr lang="en-US"/>
              <a:pPr>
                <a:defRPr/>
              </a:pPr>
              <a:t>2/24/22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121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7" tIns="46580" rIns="93157" bIns="46580" numCol="1" anchor="b" anchorCtr="0" compatLnSpc="1">
            <a:prstTxWarp prst="textNoShape">
              <a:avLst/>
            </a:prstTxWarp>
          </a:bodyPr>
          <a:lstStyle>
            <a:lvl1pPr defTabSz="913525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972256" y="8829121"/>
            <a:ext cx="3036623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7" tIns="46580" rIns="93157" bIns="46580" numCol="1" anchor="b" anchorCtr="0" compatLnSpc="1">
            <a:prstTxWarp prst="textNoShape">
              <a:avLst/>
            </a:prstTxWarp>
          </a:bodyPr>
          <a:lstStyle>
            <a:lvl1pPr algn="r" defTabSz="913525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466E5494-E446-4433-8013-DBDE64CEAD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4900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7" tIns="46580" rIns="93157" bIns="46580" numCol="1" anchor="t" anchorCtr="0" compatLnSpc="1">
            <a:prstTxWarp prst="textNoShape">
              <a:avLst/>
            </a:prstTxWarp>
          </a:bodyPr>
          <a:lstStyle>
            <a:lvl1pPr defTabSz="913525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970734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7" tIns="46580" rIns="93157" bIns="46580" numCol="1" anchor="t" anchorCtr="0" compatLnSpc="1">
            <a:prstTxWarp prst="textNoShape">
              <a:avLst/>
            </a:prstTxWarp>
          </a:bodyPr>
          <a:lstStyle>
            <a:lvl1pPr algn="r" defTabSz="913525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975D8C37-1815-4FAF-9DC3-E6CC2A524965}" type="datetimeFigureOut">
              <a:rPr lang="en-US"/>
              <a:pPr>
                <a:defRPr/>
              </a:pPr>
              <a:t>2/24/22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8500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808" tIns="44904" rIns="89808" bIns="44904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01345" y="4416098"/>
            <a:ext cx="5607711" cy="4183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7" tIns="46580" rIns="93157" bIns="46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121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7" tIns="46580" rIns="93157" bIns="46580" numCol="1" anchor="b" anchorCtr="0" compatLnSpc="1">
            <a:prstTxWarp prst="textNoShape">
              <a:avLst/>
            </a:prstTxWarp>
          </a:bodyPr>
          <a:lstStyle>
            <a:lvl1pPr defTabSz="913525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970734" y="8829121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7" tIns="46580" rIns="93157" bIns="46580" numCol="1" anchor="b" anchorCtr="0" compatLnSpc="1">
            <a:prstTxWarp prst="textNoShape">
              <a:avLst/>
            </a:prstTxWarp>
          </a:bodyPr>
          <a:lstStyle>
            <a:lvl1pPr algn="r" defTabSz="913525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3A187583-0EC9-4694-9EAD-0DA64A2767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304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Bring hard copy of </a:t>
            </a:r>
            <a:r>
              <a:rPr lang="en-US" dirty="0" err="1"/>
              <a:t>CheckingAccount</a:t>
            </a:r>
            <a:r>
              <a:rPr lang="en-US" dirty="0"/>
              <a:t>, </a:t>
            </a:r>
            <a:r>
              <a:rPr lang="en-US" dirty="0" err="1"/>
              <a:t>ChessPiece</a:t>
            </a:r>
            <a:r>
              <a:rPr lang="en-US" dirty="0"/>
              <a:t>, King, Queen, etc.</a:t>
            </a:r>
          </a:p>
          <a:p>
            <a:pPr eaLnBrk="1" hangingPunct="1">
              <a:spcBef>
                <a:spcPct val="0"/>
              </a:spcBef>
            </a:pPr>
            <a:r>
              <a:rPr lang="en-US" dirty="0"/>
              <a:t>Bring photocopy of Big</a:t>
            </a:r>
            <a:r>
              <a:rPr lang="en-US" baseline="0" dirty="0"/>
              <a:t> Java, </a:t>
            </a:r>
            <a:r>
              <a:rPr lang="en-US" dirty="0"/>
              <a:t>Figure 3,</a:t>
            </a:r>
            <a:r>
              <a:rPr lang="en-US" baseline="0" dirty="0"/>
              <a:t> page 422</a:t>
            </a:r>
            <a:endParaRPr lang="en-US" dirty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957318-F2D6-4424-86CA-EC3D1642FA8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9709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Start to implement </a:t>
            </a:r>
            <a:r>
              <a:rPr lang="en-US" dirty="0" err="1"/>
              <a:t>CheckingAccount</a:t>
            </a:r>
            <a:r>
              <a:rPr lang="en-US" dirty="0"/>
              <a:t>, just create class,</a:t>
            </a:r>
            <a:r>
              <a:rPr lang="en-US" baseline="0" dirty="0"/>
              <a:t> but do not add methods yet.</a:t>
            </a:r>
            <a:endParaRPr lang="en-US" dirty="0"/>
          </a:p>
          <a:p>
            <a:endParaRPr lang="en-US" dirty="0"/>
          </a:p>
          <a:p>
            <a:r>
              <a:rPr lang="en-US" dirty="0"/>
              <a:t>Draw UML diagram with details (See Figure on</a:t>
            </a:r>
            <a:r>
              <a:rPr lang="en-US" baseline="0" dirty="0"/>
              <a:t> page 443</a:t>
            </a:r>
            <a:r>
              <a:rPr lang="en-US" dirty="0"/>
              <a:t>)  on board first [keep this, you’ll need it later]</a:t>
            </a:r>
          </a:p>
          <a:p>
            <a:endParaRPr lang="en-US" dirty="0"/>
          </a:p>
          <a:p>
            <a:r>
              <a:rPr lang="en-US" dirty="0"/>
              <a:t>Use no-</a:t>
            </a:r>
            <a:r>
              <a:rPr lang="en-US" dirty="0" err="1"/>
              <a:t>arg</a:t>
            </a:r>
            <a:r>
              <a:rPr lang="en-US" dirty="0"/>
              <a:t> constructor initially. We’ll add</a:t>
            </a:r>
            <a:r>
              <a:rPr lang="en-US" baseline="0" dirty="0"/>
              <a:t> the argument later.</a:t>
            </a:r>
            <a:endParaRPr lang="en-US" dirty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F75752-6D26-48BC-AC88-4E3BADE4DD7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6672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Discuss super method calls.</a:t>
            </a:r>
          </a:p>
          <a:p>
            <a:endParaRPr lang="en-US" dirty="0"/>
          </a:p>
          <a:p>
            <a:r>
              <a:rPr lang="en-US" dirty="0"/>
              <a:t>Add </a:t>
            </a:r>
            <a:r>
              <a:rPr lang="en-US" dirty="0" err="1"/>
              <a:t>CheckingAccount</a:t>
            </a:r>
            <a:r>
              <a:rPr lang="en-US" dirty="0"/>
              <a:t>(double) constructor</a:t>
            </a: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2AAE34-BB19-4F3D-9984-C1B088AF47B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3668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Override:</a:t>
            </a:r>
          </a:p>
          <a:p>
            <a:endParaRPr lang="en-US" dirty="0"/>
          </a:p>
          <a:p>
            <a:r>
              <a:rPr lang="en-US" dirty="0"/>
              <a:t>deposit( amount )</a:t>
            </a:r>
          </a:p>
          <a:p>
            <a:r>
              <a:rPr lang="en-US" dirty="0"/>
              <a:t>withdraw(</a:t>
            </a:r>
            <a:r>
              <a:rPr lang="en-US" baseline="0" dirty="0"/>
              <a:t> </a:t>
            </a:r>
            <a:r>
              <a:rPr lang="en-US" dirty="0"/>
              <a:t>amount )</a:t>
            </a:r>
          </a:p>
          <a:p>
            <a:r>
              <a:rPr lang="en-US" dirty="0" err="1"/>
              <a:t>deductFees</a:t>
            </a:r>
            <a:r>
              <a:rPr lang="en-US" dirty="0"/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87583-0EC9-4694-9EAD-0DA64A27677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4906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Draw B&amp;P diagrams.  Show calls.</a:t>
            </a:r>
          </a:p>
          <a:p>
            <a:r>
              <a:rPr lang="en-US" dirty="0"/>
              <a:t>Why not? Because </a:t>
            </a:r>
            <a:r>
              <a:rPr lang="en-US" dirty="0" err="1"/>
              <a:t>BankAccount</a:t>
            </a:r>
            <a:r>
              <a:rPr lang="en-US" dirty="0"/>
              <a:t> doesn’t have an </a:t>
            </a:r>
            <a:r>
              <a:rPr lang="en-US" dirty="0" err="1"/>
              <a:t>deductFees</a:t>
            </a:r>
            <a:r>
              <a:rPr lang="en-US" dirty="0"/>
              <a:t>() method!</a:t>
            </a: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F60CBC-2A70-49D3-9866-05F00BCCB9E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7829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Suggest</a:t>
            </a:r>
            <a:r>
              <a:rPr lang="en-US" baseline="0" dirty="0"/>
              <a:t> d</a:t>
            </a:r>
            <a:r>
              <a:rPr lang="en-US" dirty="0"/>
              <a:t>rawing B&amp;P diagram and trace calls as practice for the exam.</a:t>
            </a: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88C4F2-B63F-49B5-8554-101017854A6D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2970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z="1400" baseline="0" dirty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2993E5-32C8-4EC2-BBC6-DB69025B612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1263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Walk through the Chess example in Inheritance project. Start by showing the King and </a:t>
            </a:r>
            <a:r>
              <a:rPr lang="en-US" baseline="0" dirty="0" err="1"/>
              <a:t>ChessPiece</a:t>
            </a:r>
            <a:r>
              <a:rPr lang="en-US" baseline="0" dirty="0"/>
              <a:t> interface. Implement the queen, and note to the students how we end up copying a lot of code from the King into the Queen, there has to be a better way…</a:t>
            </a:r>
          </a:p>
          <a:p>
            <a:endParaRPr lang="en-US" baseline="0" dirty="0"/>
          </a:p>
          <a:p>
            <a:r>
              <a:rPr lang="en-US" baseline="0" dirty="0"/>
              <a:t>It works well to just make the </a:t>
            </a:r>
            <a:r>
              <a:rPr lang="en-US" baseline="0" dirty="0" err="1"/>
              <a:t>ChessPiece</a:t>
            </a:r>
            <a:r>
              <a:rPr lang="en-US" baseline="0" dirty="0"/>
              <a:t> a class first and put in a </a:t>
            </a:r>
            <a:r>
              <a:rPr lang="en-US" baseline="0" dirty="0" err="1"/>
              <a:t>System.err.println</a:t>
            </a:r>
            <a:r>
              <a:rPr lang="en-US" baseline="0" dirty="0"/>
              <a:t>(“Implement this method!”) then show them if we forget to implement a method (Queen’s </a:t>
            </a:r>
            <a:r>
              <a:rPr lang="en-US" baseline="0" dirty="0" err="1"/>
              <a:t>checkMove</a:t>
            </a:r>
            <a:r>
              <a:rPr lang="en-US" baseline="0" dirty="0"/>
              <a:t>) we see that message at runtime.</a:t>
            </a:r>
          </a:p>
          <a:p>
            <a:endParaRPr lang="en-US" baseline="0" dirty="0"/>
          </a:p>
          <a:p>
            <a:r>
              <a:rPr lang="en-US" sz="1400" baseline="0" dirty="0"/>
              <a:t>At this point, they should see the justification for an abstract class, show that on next slide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87583-0EC9-4694-9EAD-0DA64A27677E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948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main reason for using Abstract classes is to force programmers to create</a:t>
            </a:r>
            <a:r>
              <a:rPr lang="en-US" baseline="0" dirty="0"/>
              <a:t> subclasses. Declaring certain methods abstract prevents you from coming up with useless default methods that others might inherit by accident.</a:t>
            </a:r>
          </a:p>
          <a:p>
            <a:endParaRPr lang="en-US" baseline="0" dirty="0"/>
          </a:p>
          <a:p>
            <a:r>
              <a:rPr lang="en-US" baseline="0" dirty="0"/>
              <a:t>This also allows code reuse when only a few methods of an interface differ in implementation. </a:t>
            </a:r>
          </a:p>
          <a:p>
            <a:endParaRPr lang="en-US" baseline="0" dirty="0"/>
          </a:p>
          <a:p>
            <a:r>
              <a:rPr lang="en-US" sz="1200" baseline="0" dirty="0"/>
              <a:t>Make the </a:t>
            </a:r>
            <a:r>
              <a:rPr lang="en-US" sz="1200" baseline="0" dirty="0" err="1"/>
              <a:t>ChessPiece</a:t>
            </a:r>
            <a:r>
              <a:rPr lang="en-US" sz="1200" baseline="0" dirty="0"/>
              <a:t> abstract, and pull the items that don’t change into the new abstract class, and leave the other methods abstract (see solution code). Walk students through this refactor for King/Queen, then have them implement the other pieces. Remind them that the Pawn is actually the hardest, and to do </a:t>
            </a:r>
            <a:r>
              <a:rPr lang="en-US" baseline="0" dirty="0"/>
              <a:t>that LAST. </a:t>
            </a:r>
          </a:p>
          <a:p>
            <a:endParaRPr lang="en-US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87583-0EC9-4694-9EAD-0DA64A27677E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1021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Emphasize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doing Pawn last it requires several things (</a:t>
            </a:r>
            <a:r>
              <a:rPr lang="en-US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hasMoved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field) and needs to override the </a:t>
            </a:r>
            <a:r>
              <a:rPr lang="en-US" sz="12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checkAttack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method which is not obvious without looking at more code than they usually have to look at for the rest of the classes.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@Override </a:t>
            </a:r>
          </a:p>
          <a:p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</a:t>
            </a:r>
            <a:r>
              <a:rPr lang="en-US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boolean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checkAttack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dx, </a:t>
            </a:r>
            <a:r>
              <a:rPr lang="en-US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dy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ChessPiece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piece) {</a:t>
            </a:r>
          </a:p>
          <a:p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(</a:t>
            </a:r>
            <a:r>
              <a:rPr lang="en-US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this.isWhite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== </a:t>
            </a:r>
            <a:r>
              <a:rPr lang="en-US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piece.isWhite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()) {</a:t>
            </a:r>
          </a:p>
          <a:p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 false;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(!</a:t>
            </a:r>
            <a:r>
              <a:rPr lang="en-US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movedCorrectDirection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dy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)) {</a:t>
            </a:r>
          </a:p>
          <a:p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 false;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dx =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Math.abs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(dx);</a:t>
            </a:r>
          </a:p>
          <a:p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dy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Math.abs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dy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);</a:t>
            </a:r>
          </a:p>
          <a:p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return dx == 1 &amp;&amp; </a:t>
            </a:r>
            <a:r>
              <a:rPr lang="en-US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dy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== 1;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87583-0EC9-4694-9EAD-0DA64A27677E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8522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87583-0EC9-4694-9EAD-0DA64A27677E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970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9247D9-907D-412C-BCC1-5896E9FEDD1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655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- animated bullets</a:t>
            </a: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1ABF6A-382B-4F4B-90A1-319474DFB21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8303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Draw a Venn diagram here showing the set of all SavingsAccounts is a subset of the set of all BankAccounts.  Subclass is like subset.</a:t>
            </a:r>
          </a:p>
          <a:p>
            <a:r>
              <a:rPr lang="en-US"/>
              <a:t>(Also inheritance flows down, so subclasses are below superclasses.)</a:t>
            </a: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A26CBE-175B-4D78-98E5-F4A9240C5EA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345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[Show code example here, just looking at code for </a:t>
            </a:r>
            <a:r>
              <a:rPr lang="en-US" dirty="0" err="1"/>
              <a:t>BankAccount</a:t>
            </a:r>
            <a:r>
              <a:rPr lang="en-US" dirty="0"/>
              <a:t> and </a:t>
            </a:r>
            <a:r>
              <a:rPr lang="en-US" dirty="0" err="1"/>
              <a:t>SavingsAccount</a:t>
            </a:r>
            <a:r>
              <a:rPr lang="en-US" dirty="0"/>
              <a:t> (not writing it live)]</a:t>
            </a: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CE116A-8D8C-4A53-8193-C79E6772096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2329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a main method:</a:t>
            </a:r>
          </a:p>
          <a:p>
            <a:endParaRPr lang="en-US" sz="12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static void main(String[] </a:t>
            </a:r>
            <a:r>
              <a:rPr lang="en-US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args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{</a:t>
            </a:r>
          </a:p>
          <a:p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SavingsAccount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 </a:t>
            </a:r>
            <a:r>
              <a:rPr lang="en-US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SavingsAccount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(5);</a:t>
            </a:r>
          </a:p>
          <a:p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sa.deposit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(100);</a:t>
            </a:r>
          </a:p>
          <a:p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sz="1200" b="1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out.println</a:t>
            </a:r>
            <a:r>
              <a:rPr lang="en-US" sz="1200" b="1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b="1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sa.getBalance</a:t>
            </a:r>
            <a:r>
              <a:rPr lang="en-US" sz="1200" b="1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);</a:t>
            </a:r>
          </a:p>
          <a:p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sa.addInterest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();</a:t>
            </a:r>
          </a:p>
          <a:p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sz="1200" b="1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out.println</a:t>
            </a:r>
            <a:r>
              <a:rPr lang="en-US" sz="1200" b="1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b="1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sa.getBalance</a:t>
            </a:r>
            <a:r>
              <a:rPr lang="en-US" sz="1200" b="1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 );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Ask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students, “H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ow does </a:t>
            </a:r>
            <a:r>
              <a:rPr lang="en-US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know its starting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balance?”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87583-0EC9-4694-9EAD-0DA64A27677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5409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will implement </a:t>
            </a:r>
            <a:r>
              <a:rPr lang="en-US" dirty="0" err="1"/>
              <a:t>CheckingAccount</a:t>
            </a:r>
            <a:r>
              <a:rPr lang="en-US" baseline="0" dirty="0"/>
              <a:t> in a </a:t>
            </a:r>
            <a:r>
              <a:rPr lang="en-US" baseline="0"/>
              <a:t>little while.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A187583-0EC9-4694-9EAD-0DA64A27677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0847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Advanced code sometimes has deep inheritance hierarchies</a:t>
            </a:r>
          </a:p>
          <a:p>
            <a:r>
              <a:rPr lang="en-US" dirty="0"/>
              <a:t>Trace through a few paths asking students what might be inherited and what might be added at each level (See</a:t>
            </a:r>
            <a:r>
              <a:rPr lang="en-US" baseline="0" dirty="0"/>
              <a:t> Figure 1 - 3, pages 422 - 3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Every </a:t>
            </a:r>
            <a:r>
              <a:rPr lang="en-US" dirty="0" err="1"/>
              <a:t>JComponent</a:t>
            </a:r>
            <a:r>
              <a:rPr lang="en-US" dirty="0"/>
              <a:t> has a width and a height, so the</a:t>
            </a:r>
            <a:r>
              <a:rPr lang="en-US" baseline="0" dirty="0"/>
              <a:t> </a:t>
            </a:r>
            <a:r>
              <a:rPr lang="en-US" baseline="0" dirty="0" err="1"/>
              <a:t>JComponent</a:t>
            </a:r>
            <a:r>
              <a:rPr lang="en-US" baseline="0" dirty="0"/>
              <a:t> class has a </a:t>
            </a:r>
            <a:r>
              <a:rPr lang="en-US" baseline="0" dirty="0" err="1"/>
              <a:t>getWidth</a:t>
            </a:r>
            <a:r>
              <a:rPr lang="en-US" baseline="0" dirty="0"/>
              <a:t>() and a </a:t>
            </a:r>
            <a:r>
              <a:rPr lang="en-US" baseline="0" dirty="0" err="1"/>
              <a:t>getHeight</a:t>
            </a:r>
            <a:r>
              <a:rPr lang="en-US" baseline="0" dirty="0"/>
              <a:t>() method.</a:t>
            </a:r>
          </a:p>
          <a:p>
            <a:endParaRPr lang="en-US" baseline="0" dirty="0"/>
          </a:p>
          <a:p>
            <a:r>
              <a:rPr lang="en-US" baseline="0" dirty="0"/>
              <a:t>Every </a:t>
            </a:r>
            <a:r>
              <a:rPr lang="en-US" baseline="0" dirty="0" err="1"/>
              <a:t>JButton</a:t>
            </a:r>
            <a:r>
              <a:rPr lang="en-US" baseline="0" dirty="0"/>
              <a:t> can have text or an icon on it, so the </a:t>
            </a:r>
            <a:r>
              <a:rPr lang="en-US" baseline="0" dirty="0" err="1"/>
              <a:t>AbstractButton</a:t>
            </a:r>
            <a:r>
              <a:rPr lang="en-US" baseline="0" dirty="0"/>
              <a:t> class has a </a:t>
            </a:r>
            <a:r>
              <a:rPr lang="en-US" baseline="0" dirty="0" err="1"/>
              <a:t>setText</a:t>
            </a:r>
            <a:r>
              <a:rPr lang="en-US" baseline="0" dirty="0"/>
              <a:t>() and a </a:t>
            </a:r>
            <a:r>
              <a:rPr lang="en-US" baseline="0" dirty="0" err="1"/>
              <a:t>setIcon</a:t>
            </a:r>
            <a:r>
              <a:rPr lang="en-US" baseline="0" dirty="0"/>
              <a:t>() method.</a:t>
            </a:r>
            <a:endParaRPr lang="en-US" dirty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0DD58A-E7F9-4DAF-8A80-6658051FAE3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6814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25268C4-EF31-4B3E-B203-B8DB2EAD44A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356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D7653D9-4690-439F-9AB7-DB1A2AAA78D3}" type="datetime2">
              <a:rPr lang="en-US" smtClean="0"/>
              <a:pPr>
                <a:defRPr/>
              </a:pPr>
              <a:t>Thursday, February 24,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C4F6E3-AEAB-490F-94DF-58338847954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568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FA18366-BF24-4613-8FED-CA818E6D4477}" type="datetime2">
              <a:rPr lang="en-US" smtClean="0"/>
              <a:pPr>
                <a:defRPr/>
              </a:pPr>
              <a:t>Thursday, February 24,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803D57-373B-4F0D-B05A-B8082F91568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07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A47346-F063-481E-A86A-41BD06C43298}" type="datetime2">
              <a:rPr lang="en-US" smtClean="0"/>
              <a:pPr>
                <a:defRPr/>
              </a:pPr>
              <a:t>Thursday, February 24,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FC9157-32CE-4916-8093-BFDE56DFB0D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571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3B8731-4EFC-479C-A7C9-026151864EE8}" type="datetime2">
              <a:rPr lang="en-US" smtClean="0"/>
              <a:pPr>
                <a:defRPr/>
              </a:pPr>
              <a:t>Thursday, February 24,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990282-8062-4273-9F07-599A313EBCD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101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123CBDE-6397-40B8-BCC4-2A8AF6618F34}" type="datetime2">
              <a:rPr lang="en-US" smtClean="0"/>
              <a:pPr>
                <a:defRPr/>
              </a:pPr>
              <a:t>Thursday, February 24,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2178AF-D2B4-4A07-ACA1-D2BF4B37B5E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804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464C111-18F6-4A24-8976-49396BFA8EF2}" type="datetime2">
              <a:rPr lang="en-US" smtClean="0"/>
              <a:pPr>
                <a:defRPr/>
              </a:pPr>
              <a:t>Thursday, February 24,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419513-1C4C-4968-BA21-20417918839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285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93CD23E-6C8D-45CB-BC3E-8DD3561F842A}" type="datetime2">
              <a:rPr lang="en-US" smtClean="0"/>
              <a:pPr>
                <a:defRPr/>
              </a:pPr>
              <a:t>Thursday, February 24,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E7C3EA-5B8B-4C8A-999C-888DFF1E68E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891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9B72ED1-ED88-4B41-A8C3-B18B662B8B90}" type="datetime2">
              <a:rPr lang="en-US" smtClean="0"/>
              <a:pPr>
                <a:defRPr/>
              </a:pPr>
              <a:t>Thursday, February 24, 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532257-2EEB-4A36-B5C4-9C4A7F1C50D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320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DD68C66-E7B6-4C99-A1F9-9976E1949B1A}" type="datetime2">
              <a:rPr lang="en-US" smtClean="0"/>
              <a:pPr>
                <a:defRPr/>
              </a:pPr>
              <a:t>Thursday, February 24, 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6F40FA-9170-44FD-AFAC-69ADFB377AB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882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D3E2C5D-F413-4AEC-A4BC-39DF47ABD9FD}" type="datetime2">
              <a:rPr lang="en-US" smtClean="0"/>
              <a:pPr>
                <a:defRPr/>
              </a:pPr>
              <a:t>Thursday, February 24,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526979-BFCF-4BF5-B677-EA86DE1B42A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126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53A144D-5F63-4A2D-9E44-D40037CB6000}" type="datetime2">
              <a:rPr lang="en-US" smtClean="0"/>
              <a:pPr>
                <a:defRPr/>
              </a:pPr>
              <a:t>Thursday, February 24,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62EF4B-3459-4A1A-A9F2-72414015F72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812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7E089E1-7597-4F62-8647-1221879FBF32}" type="datetime2">
              <a:rPr lang="en-US" smtClean="0"/>
              <a:pPr>
                <a:defRPr/>
              </a:pPr>
              <a:t>Thursday, February 24,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7B04DC7-7A80-4E55-ADE6-967D940C8C3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523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52" r:id="rId1"/>
    <p:sldLayoutId id="2147484253" r:id="rId2"/>
    <p:sldLayoutId id="2147484254" r:id="rId3"/>
    <p:sldLayoutId id="2147484255" r:id="rId4"/>
    <p:sldLayoutId id="2147484256" r:id="rId5"/>
    <p:sldLayoutId id="2147484257" r:id="rId6"/>
    <p:sldLayoutId id="2147484258" r:id="rId7"/>
    <p:sldLayoutId id="2147484259" r:id="rId8"/>
    <p:sldLayoutId id="2147484260" r:id="rId9"/>
    <p:sldLayoutId id="2147484261" r:id="rId10"/>
    <p:sldLayoutId id="214748426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www.plantuml.com/plantuml/uml/dP71Ri8m38RFyLFaMAJn2XEbQYKkJ6gv8o_nQ4HnKUAEmxPtNpCYBPsq2xtP_zVVl-DD4FGoNGOm0uQWjyZdqfXnOj4Ve5vnG3O4AkiNgsNfs8d3ONj7Pz7ITGnE2hn4VMxSdFJMu-stSo99V7GJZnpUo2VzIO_IayzchE0BKi0EtnsVGX9q3EbOo5EG5eL0BO72eyHCQEqkOSMFMxAhUZBdcSzsRjgwFXxQSj-LrM7tikz0PTMngUkK68suaQlu7wZSwC5NqUcpP2SZ3L6uH_spydgwhZ-Vyqj1FlmVP4DivpD_0m00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www.plantuml.com/plantuml/img/TLBBJiCm4BpxArOzfQZq0r0L5H0I721IEN1sugLTOQyhsob2mByJv-MKm2N9pkniFBFU-Y1Tg8qM_etuA9qquCE7nkRfg6ePKMdfFTnW2CJxHqdyAG0EafN6MsjCyv5LtNi9Lt2of4R-dlQ7HfYL6AwDhJdCEfvgKw8xwra13s31Cq6XrDq9EIgiKeMBnGh-_y7EQfr5zBbnn7lnBSJ42gpNEQIHCseytepfhPtXbpaiBXOnAY7IqARzAs_1SLg2-Z494EA10xfNMM6iOREXeSxpc3mez9MZOo3BsNBqrH3aNuXtw6iT8b5Qgr5oPDw9ktWYhcnTQen1T9jD9st7JmA6FnDEoj5FAqohd2vmeeI9jFVT2eTRygjpYwpY1Vm1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hyperlink" Target="http://www.plantuml.com/plantuml/img/bP0n3i8m34Ltdo9YIX5S0HKG8rHYOGwD1H69Wn87X2hkJafRwC324dyxzlENuyNGLGNbHEI7nVm6KtDo5g2ChC9RrbR5A5R8REYqLOP40tKA0Octdl01PqNQujexbuMikrZqvRstLWx9BhaZXeoIH-Ibyubu9cWeLZJqLLflRaXjezUw2cqo4v-P0fxGs_eGiwaH2DIx4Kmy6DfZJ9Pbo4uwMS3TK8UI8zPtQvC7U_aVQNob-K9CffEHmr-_tvrG8kdstYy0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lantuml.com/plantuml/uml/NP113e8m44NNz1GiIo8dC378pgsUO6n7Q2m3wGooKEykrHh1PUU__BxyYWM2Z9rNnWDpNWDTzyRq8qb-LzaPF931hSeMWIxMJqTE7FZwmywXnQ5d9ngwcC-7oKbh0qo_IuEI-DWc0OWl65A-oNjfCIp-ADHJ9SCJt1mr_9MCbeu40x8SGQBgcj0194g1jOV4wNVTNr4v3kLZjnn0LKXsdkO5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CSSE 220</a:t>
            </a:r>
            <a:endParaRPr lang="en-US" dirty="0"/>
          </a:p>
        </p:txBody>
      </p:sp>
      <p:sp>
        <p:nvSpPr>
          <p:cNvPr id="9219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R="0" eaLnBrk="1" hangingPunct="1">
              <a:lnSpc>
                <a:spcPct val="90000"/>
              </a:lnSpc>
            </a:pPr>
            <a:r>
              <a:rPr lang="en-US" sz="2500"/>
              <a:t>Inheritance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943F6A-D22C-8C41-A224-BD57A5FC8A41}"/>
              </a:ext>
            </a:extLst>
          </p:cNvPr>
          <p:cNvSpPr/>
          <p:nvPr/>
        </p:nvSpPr>
        <p:spPr>
          <a:xfrm>
            <a:off x="304800" y="4991100"/>
            <a:ext cx="8534400" cy="12954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FFFFFF"/>
                </a:solidFill>
              </a:rPr>
              <a:t>The </a:t>
            </a:r>
            <a:r>
              <a:rPr lang="en-US" sz="2400" i="1" dirty="0">
                <a:solidFill>
                  <a:srgbClr val="FFFFFF"/>
                </a:solidFill>
              </a:rPr>
              <a:t>git</a:t>
            </a:r>
            <a:r>
              <a:rPr lang="en-US" sz="2400" dirty="0">
                <a:solidFill>
                  <a:srgbClr val="FFFFFF"/>
                </a:solidFill>
              </a:rPr>
              <a:t> projects for today are: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PracticeInheritance</a:t>
            </a: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PracticeInheritanceSolution</a:t>
            </a:r>
            <a:endParaRPr lang="en-US" sz="2400" i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With Fields, Subclasses: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b="1" dirty="0">
                <a:solidFill>
                  <a:schemeClr val="accent3"/>
                </a:solidFill>
              </a:rPr>
              <a:t>ALWAYS inherit</a:t>
            </a:r>
            <a:r>
              <a:rPr lang="en-US" dirty="0"/>
              <a:t> all fields </a:t>
            </a:r>
            <a:r>
              <a:rPr lang="en-US" dirty="0">
                <a:solidFill>
                  <a:schemeClr val="accent3"/>
                </a:solidFill>
              </a:rPr>
              <a:t>unchanged</a:t>
            </a:r>
          </a:p>
          <a:p>
            <a:pPr lvl="1">
              <a:defRPr/>
            </a:pPr>
            <a:r>
              <a:rPr lang="en-US" dirty="0">
                <a:solidFill>
                  <a:schemeClr val="accent3"/>
                </a:solidFill>
              </a:rPr>
              <a:t>Only have access to protected, public, and package level fields</a:t>
            </a:r>
          </a:p>
          <a:p>
            <a:pPr lvl="1">
              <a:defRPr/>
            </a:pPr>
            <a:endParaRPr lang="en-US" dirty="0">
              <a:solidFill>
                <a:schemeClr val="accent3"/>
              </a:solidFill>
            </a:endParaRPr>
          </a:p>
          <a:p>
            <a:pPr>
              <a:defRPr/>
            </a:pPr>
            <a:r>
              <a:rPr lang="en-US" b="1" dirty="0">
                <a:solidFill>
                  <a:schemeClr val="accent3"/>
                </a:solidFill>
              </a:rPr>
              <a:t>Can add</a:t>
            </a:r>
            <a:r>
              <a:rPr lang="en-US" dirty="0"/>
              <a:t> entirely new fields not in superclass</a:t>
            </a:r>
          </a:p>
        </p:txBody>
      </p:sp>
      <p:sp>
        <p:nvSpPr>
          <p:cNvPr id="4" name="Line Callout 2 3"/>
          <p:cNvSpPr/>
          <p:nvPr/>
        </p:nvSpPr>
        <p:spPr>
          <a:xfrm>
            <a:off x="2133600" y="4495800"/>
            <a:ext cx="4267200" cy="14478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3089"/>
              <a:gd name="adj6" fmla="val -4541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/>
              <a:t>DANGER!  Don’t use the same name as a </a:t>
            </a:r>
            <a:r>
              <a:rPr lang="en-US" sz="2800" dirty="0" err="1"/>
              <a:t>superclass</a:t>
            </a:r>
            <a:r>
              <a:rPr lang="en-US" sz="2800" dirty="0"/>
              <a:t> field!</a:t>
            </a:r>
          </a:p>
        </p:txBody>
      </p:sp>
      <p:sp>
        <p:nvSpPr>
          <p:cNvPr id="6" name="Rectangle 9"/>
          <p:cNvSpPr>
            <a:spLocks/>
          </p:cNvSpPr>
          <p:nvPr/>
        </p:nvSpPr>
        <p:spPr bwMode="auto">
          <a:xfrm>
            <a:off x="8432800" y="6334564"/>
            <a:ext cx="558800" cy="4191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800" dirty="0">
                <a:solidFill>
                  <a:schemeClr val="bg1"/>
                </a:solidFill>
                <a:cs typeface="Arial" pitchFamily="34" charset="0"/>
                <a:sym typeface="Arial" pitchFamily="34" charset="0"/>
              </a:rPr>
              <a:t>Q4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Super Calls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Calling </a:t>
            </a:r>
            <a:r>
              <a:rPr lang="en-US" dirty="0" err="1"/>
              <a:t>superclass</a:t>
            </a:r>
            <a:r>
              <a:rPr lang="en-US" dirty="0"/>
              <a:t> </a:t>
            </a:r>
            <a:r>
              <a:rPr lang="en-US" b="1" dirty="0">
                <a:solidFill>
                  <a:schemeClr val="accent3"/>
                </a:solidFill>
              </a:rPr>
              <a:t>method</a:t>
            </a:r>
            <a:r>
              <a:rPr lang="en-US" dirty="0"/>
              <a:t>:</a:t>
            </a:r>
          </a:p>
          <a:p>
            <a:pPr lvl="1">
              <a:defRPr/>
            </a:pPr>
            <a:r>
              <a:rPr lang="en-US" b="1" dirty="0" err="1">
                <a:solidFill>
                  <a:schemeClr val="accent3"/>
                </a:solidFill>
                <a:latin typeface="Lucida Sans Typewriter" pitchFamily="49" charset="0"/>
              </a:rPr>
              <a:t>super.methodName</a:t>
            </a:r>
            <a:r>
              <a:rPr lang="en-US" b="1" dirty="0">
                <a:solidFill>
                  <a:schemeClr val="accent3"/>
                </a:solidFill>
                <a:latin typeface="Lucida Sans Typewriter" pitchFamily="49" charset="0"/>
              </a:rPr>
              <a:t>(</a:t>
            </a:r>
            <a:r>
              <a:rPr lang="en-US" b="1" dirty="0" err="1">
                <a:solidFill>
                  <a:schemeClr val="accent3"/>
                </a:solidFill>
                <a:latin typeface="Lucida Sans Typewriter" pitchFamily="49" charset="0"/>
              </a:rPr>
              <a:t>args</a:t>
            </a:r>
            <a:r>
              <a:rPr lang="en-US" b="1" dirty="0">
                <a:solidFill>
                  <a:schemeClr val="accent3"/>
                </a:solidFill>
                <a:latin typeface="Lucida Sans Typewriter" pitchFamily="49" charset="0"/>
              </a:rPr>
              <a:t>);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Calling </a:t>
            </a:r>
            <a:r>
              <a:rPr lang="en-US" dirty="0" err="1"/>
              <a:t>superclass</a:t>
            </a:r>
            <a:r>
              <a:rPr lang="en-US" dirty="0"/>
              <a:t> </a:t>
            </a:r>
            <a:r>
              <a:rPr lang="en-US" b="1" dirty="0">
                <a:solidFill>
                  <a:schemeClr val="accent3"/>
                </a:solidFill>
              </a:rPr>
              <a:t>constructor</a:t>
            </a:r>
            <a:r>
              <a:rPr lang="en-US" dirty="0"/>
              <a:t>:</a:t>
            </a:r>
          </a:p>
          <a:p>
            <a:pPr lvl="1">
              <a:defRPr/>
            </a:pPr>
            <a:r>
              <a:rPr lang="en-US" b="1" dirty="0">
                <a:solidFill>
                  <a:schemeClr val="accent3"/>
                </a:solidFill>
                <a:latin typeface="Lucida Sans Typewriter" pitchFamily="49" charset="0"/>
              </a:rPr>
              <a:t>super(</a:t>
            </a:r>
            <a:r>
              <a:rPr lang="en-US" b="1" dirty="0" err="1">
                <a:solidFill>
                  <a:schemeClr val="accent3"/>
                </a:solidFill>
                <a:latin typeface="Lucida Sans Typewriter" pitchFamily="49" charset="0"/>
              </a:rPr>
              <a:t>args</a:t>
            </a:r>
            <a:r>
              <a:rPr lang="en-US" b="1" dirty="0">
                <a:solidFill>
                  <a:schemeClr val="accent3"/>
                </a:solidFill>
                <a:latin typeface="Lucida Sans Typewriter" pitchFamily="49" charset="0"/>
              </a:rPr>
              <a:t>);</a:t>
            </a:r>
          </a:p>
        </p:txBody>
      </p:sp>
      <p:sp>
        <p:nvSpPr>
          <p:cNvPr id="4" name="Line Callout 2 3"/>
          <p:cNvSpPr/>
          <p:nvPr/>
        </p:nvSpPr>
        <p:spPr>
          <a:xfrm>
            <a:off x="5546811" y="5337614"/>
            <a:ext cx="3200400" cy="1206500"/>
          </a:xfrm>
          <a:prstGeom prst="borderCallout2">
            <a:avLst>
              <a:gd name="adj1" fmla="val 27579"/>
              <a:gd name="adj2" fmla="val -1170"/>
              <a:gd name="adj3" fmla="val -21758"/>
              <a:gd name="adj4" fmla="val -18637"/>
              <a:gd name="adj5" fmla="val -55778"/>
              <a:gd name="adj6" fmla="val -519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/>
              <a:t>Must be the first line of the subclass constructor</a:t>
            </a:r>
          </a:p>
        </p:txBody>
      </p:sp>
      <p:sp>
        <p:nvSpPr>
          <p:cNvPr id="6" name="Rectangle 9"/>
          <p:cNvSpPr>
            <a:spLocks/>
          </p:cNvSpPr>
          <p:nvPr/>
        </p:nvSpPr>
        <p:spPr bwMode="auto">
          <a:xfrm>
            <a:off x="8432800" y="6334564"/>
            <a:ext cx="558800" cy="4191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800" dirty="0">
                <a:solidFill>
                  <a:schemeClr val="bg1"/>
                </a:solidFill>
                <a:cs typeface="Arial" pitchFamily="34" charset="0"/>
                <a:sym typeface="Arial" pitchFamily="34" charset="0"/>
              </a:rPr>
              <a:t>Q5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Code </a:t>
            </a:r>
            <a:r>
              <a:rPr lang="en-US" dirty="0" err="1"/>
              <a:t>CheckingAccount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special type of </a:t>
            </a:r>
            <a:r>
              <a:rPr lang="en-US" sz="2400" dirty="0" err="1"/>
              <a:t>BankAccount</a:t>
            </a:r>
            <a:endParaRPr lang="en-US" sz="2400" dirty="0"/>
          </a:p>
          <a:p>
            <a:r>
              <a:rPr lang="en-US" sz="2400" dirty="0"/>
              <a:t>Has 3 free transactions each month</a:t>
            </a:r>
          </a:p>
          <a:p>
            <a:pPr lvl="1"/>
            <a:r>
              <a:rPr lang="en-US" sz="2000" dirty="0"/>
              <a:t>Withdraw</a:t>
            </a:r>
          </a:p>
          <a:p>
            <a:pPr lvl="1"/>
            <a:r>
              <a:rPr lang="en-US" sz="2000" dirty="0"/>
              <a:t>Deposit</a:t>
            </a:r>
          </a:p>
          <a:p>
            <a:r>
              <a:rPr lang="en-US" sz="2400" dirty="0"/>
              <a:t>Every additional transaction (beyond) costs $1.50</a:t>
            </a:r>
          </a:p>
          <a:p>
            <a:pPr lvl="1"/>
            <a:r>
              <a:rPr lang="en-US" sz="2000" dirty="0"/>
              <a:t>4 cost $1.50</a:t>
            </a:r>
          </a:p>
          <a:p>
            <a:pPr lvl="1"/>
            <a:r>
              <a:rPr lang="en-US" sz="2000" dirty="0"/>
              <a:t>5 cost $3.00</a:t>
            </a:r>
          </a:p>
          <a:p>
            <a:r>
              <a:rPr lang="en-US" sz="2400" dirty="0"/>
              <a:t>At end of each month fees are deducted (all together)</a:t>
            </a:r>
          </a:p>
          <a:p>
            <a:pPr lvl="1"/>
            <a:r>
              <a:rPr lang="en-US" sz="2000" dirty="0"/>
              <a:t>Transaction count is reset at this time</a:t>
            </a:r>
          </a:p>
        </p:txBody>
      </p:sp>
    </p:spTree>
    <p:extLst>
      <p:ext uri="{BB962C8B-B14F-4D97-AF65-F5344CB8AC3E}">
        <p14:creationId xmlns:p14="http://schemas.microsoft.com/office/powerpoint/2010/main" val="4000348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to Implement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hlinkClick r:id="rId2"/>
              </a:rPr>
              <a:t>plantuml</a:t>
            </a:r>
            <a:endParaRPr lang="en-US" dirty="0"/>
          </a:p>
        </p:txBody>
      </p:sp>
      <p:pic>
        <p:nvPicPr>
          <p:cNvPr id="2054" name="Picture 6" descr="PlantUML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752600"/>
            <a:ext cx="5081588" cy="4732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26469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Polymorphism and Subclasses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 dirty="0"/>
              <a:t>A subclass instance </a:t>
            </a:r>
            <a:r>
              <a:rPr lang="en-US" b="1" dirty="0"/>
              <a:t>is a</a:t>
            </a:r>
            <a:r>
              <a:rPr lang="en-US" dirty="0"/>
              <a:t> </a:t>
            </a:r>
            <a:r>
              <a:rPr lang="en-US" dirty="0" err="1"/>
              <a:t>superclass</a:t>
            </a:r>
            <a:r>
              <a:rPr lang="en-US" dirty="0"/>
              <a:t> instance</a:t>
            </a:r>
          </a:p>
          <a:p>
            <a:pPr lvl="1">
              <a:defRPr/>
            </a:pPr>
            <a:r>
              <a:rPr lang="en-US" dirty="0"/>
              <a:t>Polymorphism still works!</a:t>
            </a:r>
          </a:p>
          <a:p>
            <a:pPr lvl="1">
              <a:defRPr/>
            </a:pPr>
            <a:r>
              <a:rPr lang="en-US" b="1" dirty="0" err="1">
                <a:solidFill>
                  <a:schemeClr val="accent3"/>
                </a:solidFill>
                <a:latin typeface="Lucida Sans Typewriter" pitchFamily="49" charset="0"/>
              </a:rPr>
              <a:t>BankAccount</a:t>
            </a:r>
            <a:r>
              <a:rPr lang="en-US" b="1" dirty="0">
                <a:solidFill>
                  <a:schemeClr val="accent3"/>
                </a:solidFill>
                <a:latin typeface="Lucida Sans Typewriter" pitchFamily="49" charset="0"/>
              </a:rPr>
              <a:t> </a:t>
            </a:r>
            <a:r>
              <a:rPr lang="en-US" b="1" dirty="0" err="1">
                <a:solidFill>
                  <a:schemeClr val="accent3"/>
                </a:solidFill>
                <a:latin typeface="Lucida Sans Typewriter" pitchFamily="49" charset="0"/>
              </a:rPr>
              <a:t>ba</a:t>
            </a:r>
            <a:r>
              <a:rPr lang="en-US" b="1" dirty="0">
                <a:solidFill>
                  <a:schemeClr val="accent3"/>
                </a:solidFill>
                <a:latin typeface="Lucida Sans Typewriter" pitchFamily="49" charset="0"/>
              </a:rPr>
              <a:t> = new </a:t>
            </a:r>
            <a:r>
              <a:rPr lang="en-US" b="1" dirty="0" err="1">
                <a:solidFill>
                  <a:schemeClr val="accent3"/>
                </a:solidFill>
                <a:latin typeface="Lucida Sans Typewriter" pitchFamily="49" charset="0"/>
              </a:rPr>
              <a:t>CheckingAccount</a:t>
            </a:r>
            <a:r>
              <a:rPr lang="en-US" b="1" dirty="0">
                <a:solidFill>
                  <a:schemeClr val="accent3"/>
                </a:solidFill>
                <a:latin typeface="Lucida Sans Typewriter" pitchFamily="49" charset="0"/>
              </a:rPr>
              <a:t>();</a:t>
            </a:r>
            <a:br>
              <a:rPr lang="en-US" b="1" dirty="0">
                <a:solidFill>
                  <a:schemeClr val="accent3"/>
                </a:solidFill>
                <a:latin typeface="Lucida Sans Typewriter" pitchFamily="49" charset="0"/>
              </a:rPr>
            </a:br>
            <a:r>
              <a:rPr lang="en-US" b="1" dirty="0">
                <a:solidFill>
                  <a:schemeClr val="accent3"/>
                </a:solidFill>
                <a:latin typeface="Lucida Sans Typewriter" pitchFamily="49" charset="0"/>
              </a:rPr>
              <a:t>ba.deposit(100);</a:t>
            </a:r>
          </a:p>
          <a:p>
            <a:pPr lvl="1"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But not the other way around!</a:t>
            </a:r>
          </a:p>
          <a:p>
            <a:pPr lvl="1">
              <a:defRPr/>
            </a:pPr>
            <a:r>
              <a:rPr lang="en-US" b="1" dirty="0" err="1">
                <a:solidFill>
                  <a:schemeClr val="accent2"/>
                </a:solidFill>
                <a:latin typeface="Lucida Sans Typewriter" pitchFamily="49" charset="0"/>
              </a:rPr>
              <a:t>CheckingAccount</a:t>
            </a:r>
            <a:r>
              <a:rPr lang="en-US" b="1" dirty="0">
                <a:solidFill>
                  <a:schemeClr val="accent2"/>
                </a:solidFill>
                <a:latin typeface="Lucida Sans Typewriter" pitchFamily="49" charset="0"/>
              </a:rPr>
              <a:t> ca = new </a:t>
            </a:r>
            <a:r>
              <a:rPr lang="en-US" b="1" dirty="0" err="1">
                <a:solidFill>
                  <a:schemeClr val="accent2"/>
                </a:solidFill>
                <a:latin typeface="Lucida Sans Typewriter" pitchFamily="49" charset="0"/>
              </a:rPr>
              <a:t>BankAccount</a:t>
            </a:r>
            <a:r>
              <a:rPr lang="en-US" b="1" dirty="0">
                <a:solidFill>
                  <a:schemeClr val="accent2"/>
                </a:solidFill>
                <a:latin typeface="Lucida Sans Typewriter" pitchFamily="49" charset="0"/>
              </a:rPr>
              <a:t>();</a:t>
            </a:r>
            <a:br>
              <a:rPr lang="en-US" b="1" dirty="0">
                <a:solidFill>
                  <a:schemeClr val="accent2"/>
                </a:solidFill>
                <a:latin typeface="Lucida Sans Typewriter" pitchFamily="49" charset="0"/>
              </a:rPr>
            </a:br>
            <a:r>
              <a:rPr lang="en-US" b="1" dirty="0" err="1">
                <a:solidFill>
                  <a:schemeClr val="accent2"/>
                </a:solidFill>
                <a:latin typeface="Lucida Sans Typewriter" pitchFamily="49" charset="0"/>
              </a:rPr>
              <a:t>ca.deductFees</a:t>
            </a:r>
            <a:r>
              <a:rPr lang="en-US" b="1" dirty="0">
                <a:solidFill>
                  <a:schemeClr val="accent2"/>
                </a:solidFill>
                <a:latin typeface="Lucida Sans Typewriter" pitchFamily="49" charset="0"/>
              </a:rPr>
              <a:t>();</a:t>
            </a:r>
          </a:p>
          <a:p>
            <a:pPr lvl="1"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Why not?</a:t>
            </a:r>
          </a:p>
        </p:txBody>
      </p:sp>
      <p:sp>
        <p:nvSpPr>
          <p:cNvPr id="4" name="Line Callout 2 3"/>
          <p:cNvSpPr/>
          <p:nvPr/>
        </p:nvSpPr>
        <p:spPr>
          <a:xfrm>
            <a:off x="5334000" y="4991100"/>
            <a:ext cx="1905000" cy="10160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56448"/>
              <a:gd name="adj6" fmla="val -58870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/>
              <a:t>BOOM!</a:t>
            </a:r>
          </a:p>
        </p:txBody>
      </p:sp>
      <p:sp>
        <p:nvSpPr>
          <p:cNvPr id="7" name="Rectangle 9"/>
          <p:cNvSpPr>
            <a:spLocks/>
          </p:cNvSpPr>
          <p:nvPr/>
        </p:nvSpPr>
        <p:spPr bwMode="auto">
          <a:xfrm>
            <a:off x="8432800" y="6334564"/>
            <a:ext cx="558800" cy="4191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800" dirty="0">
                <a:solidFill>
                  <a:schemeClr val="bg1"/>
                </a:solidFill>
                <a:cs typeface="Arial" pitchFamily="34" charset="0"/>
                <a:sym typeface="Arial" pitchFamily="34" charset="0"/>
              </a:rPr>
              <a:t>Q6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Another Example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Can use:</a:t>
            </a:r>
          </a:p>
          <a:p>
            <a:pPr lvl="1">
              <a:defRPr/>
            </a:pPr>
            <a:r>
              <a:rPr lang="en-US" sz="2000" b="1" dirty="0">
                <a:solidFill>
                  <a:schemeClr val="accent3"/>
                </a:solidFill>
                <a:latin typeface="Lucida Sans Typewriter" pitchFamily="49" charset="0"/>
              </a:rPr>
              <a:t>public void transfer(double amount, </a:t>
            </a:r>
            <a:r>
              <a:rPr lang="en-US" sz="2000" b="1" dirty="0" err="1">
                <a:solidFill>
                  <a:schemeClr val="accent3"/>
                </a:solidFill>
                <a:latin typeface="Lucida Sans Typewriter" pitchFamily="49" charset="0"/>
              </a:rPr>
              <a:t>BankAccount</a:t>
            </a:r>
            <a:r>
              <a:rPr lang="en-US" sz="2000" b="1" dirty="0">
                <a:solidFill>
                  <a:schemeClr val="accent3"/>
                </a:solidFill>
                <a:latin typeface="Lucida Sans Typewriter" pitchFamily="49" charset="0"/>
              </a:rPr>
              <a:t> o){</a:t>
            </a:r>
            <a:br>
              <a:rPr lang="en-US" sz="2000" b="1" dirty="0">
                <a:solidFill>
                  <a:schemeClr val="accent3"/>
                </a:solidFill>
                <a:latin typeface="Lucida Sans Typewriter" pitchFamily="49" charset="0"/>
              </a:rPr>
            </a:br>
            <a:r>
              <a:rPr lang="en-US" sz="2000" b="1" dirty="0">
                <a:solidFill>
                  <a:schemeClr val="accent3"/>
                </a:solidFill>
                <a:latin typeface="Lucida Sans Typewriter" pitchFamily="49" charset="0"/>
              </a:rPr>
              <a:t>    </a:t>
            </a:r>
            <a:r>
              <a:rPr lang="en-US" sz="2000" b="1" dirty="0" err="1">
                <a:solidFill>
                  <a:schemeClr val="accent3"/>
                </a:solidFill>
                <a:latin typeface="Lucida Sans Typewriter" pitchFamily="49" charset="0"/>
              </a:rPr>
              <a:t>this.withdraw</a:t>
            </a:r>
            <a:r>
              <a:rPr lang="en-US" sz="2000" b="1" dirty="0">
                <a:solidFill>
                  <a:schemeClr val="accent3"/>
                </a:solidFill>
                <a:latin typeface="Lucida Sans Typewriter" pitchFamily="49" charset="0"/>
              </a:rPr>
              <a:t>(amount);</a:t>
            </a:r>
            <a:br>
              <a:rPr lang="en-US" sz="2000" b="1" dirty="0">
                <a:solidFill>
                  <a:schemeClr val="accent3"/>
                </a:solidFill>
                <a:latin typeface="Lucida Sans Typewriter" pitchFamily="49" charset="0"/>
              </a:rPr>
            </a:br>
            <a:r>
              <a:rPr lang="en-US" sz="2000" b="1" dirty="0">
                <a:solidFill>
                  <a:schemeClr val="accent3"/>
                </a:solidFill>
                <a:latin typeface="Lucida Sans Typewriter" pitchFamily="49" charset="0"/>
              </a:rPr>
              <a:t>    </a:t>
            </a:r>
            <a:r>
              <a:rPr lang="en-US" sz="2000" b="1" dirty="0" err="1">
                <a:solidFill>
                  <a:schemeClr val="accent3"/>
                </a:solidFill>
                <a:latin typeface="Lucida Sans Typewriter" pitchFamily="49" charset="0"/>
              </a:rPr>
              <a:t>o.deposit</a:t>
            </a:r>
            <a:r>
              <a:rPr lang="en-US" sz="2000" b="1" dirty="0">
                <a:solidFill>
                  <a:schemeClr val="accent3"/>
                </a:solidFill>
                <a:latin typeface="Lucida Sans Typewriter" pitchFamily="49" charset="0"/>
              </a:rPr>
              <a:t>(amount);</a:t>
            </a:r>
            <a:br>
              <a:rPr lang="en-US" sz="2000" b="1" dirty="0">
                <a:solidFill>
                  <a:schemeClr val="accent3"/>
                </a:solidFill>
                <a:latin typeface="Lucida Sans Typewriter" pitchFamily="49" charset="0"/>
              </a:rPr>
            </a:br>
            <a:r>
              <a:rPr lang="en-US" sz="2000" b="1" dirty="0">
                <a:solidFill>
                  <a:schemeClr val="accent3"/>
                </a:solidFill>
                <a:latin typeface="Lucida Sans Typewriter" pitchFamily="49" charset="0"/>
              </a:rPr>
              <a:t>}</a:t>
            </a:r>
            <a:br>
              <a:rPr lang="en-US" dirty="0"/>
            </a:br>
            <a:r>
              <a:rPr lang="en-US" dirty="0"/>
              <a:t>in </a:t>
            </a:r>
            <a:r>
              <a:rPr lang="en-US" dirty="0" err="1"/>
              <a:t>BankAccount</a:t>
            </a:r>
            <a:endParaRPr lang="en-US" dirty="0"/>
          </a:p>
          <a:p>
            <a:pPr>
              <a:defRPr/>
            </a:pPr>
            <a:r>
              <a:rPr lang="en-US" dirty="0"/>
              <a:t>To transfer between different accounts:</a:t>
            </a:r>
          </a:p>
          <a:p>
            <a:pPr lvl="1">
              <a:defRPr/>
            </a:pPr>
            <a:r>
              <a:rPr lang="en-US" sz="2000" b="1" dirty="0" err="1">
                <a:solidFill>
                  <a:schemeClr val="accent3"/>
                </a:solidFill>
                <a:latin typeface="Lucida Sans Typewriter" pitchFamily="49" charset="0"/>
              </a:rPr>
              <a:t>SavingsAccount</a:t>
            </a:r>
            <a:r>
              <a:rPr lang="en-US" sz="2000" b="1" dirty="0">
                <a:solidFill>
                  <a:schemeClr val="accent3"/>
                </a:solidFill>
                <a:latin typeface="Lucida Sans Typewriter" pitchFamily="49" charset="0"/>
              </a:rPr>
              <a:t> </a:t>
            </a:r>
            <a:r>
              <a:rPr lang="en-US" sz="2000" b="1" dirty="0" err="1">
                <a:solidFill>
                  <a:schemeClr val="accent3"/>
                </a:solidFill>
                <a:latin typeface="Lucida Sans Typewriter" pitchFamily="49" charset="0"/>
              </a:rPr>
              <a:t>sa</a:t>
            </a:r>
            <a:r>
              <a:rPr lang="en-US" sz="2000" b="1" dirty="0">
                <a:solidFill>
                  <a:schemeClr val="accent3"/>
                </a:solidFill>
                <a:latin typeface="Lucida Sans Typewriter" pitchFamily="49" charset="0"/>
              </a:rPr>
              <a:t> = …;</a:t>
            </a:r>
          </a:p>
          <a:p>
            <a:pPr lvl="1">
              <a:defRPr/>
            </a:pPr>
            <a:r>
              <a:rPr lang="en-US" sz="2000" b="1" dirty="0" err="1">
                <a:solidFill>
                  <a:schemeClr val="accent3"/>
                </a:solidFill>
                <a:latin typeface="Lucida Sans Typewriter" pitchFamily="49" charset="0"/>
              </a:rPr>
              <a:t>CheckingAccount</a:t>
            </a:r>
            <a:r>
              <a:rPr lang="en-US" sz="2000" b="1" dirty="0">
                <a:solidFill>
                  <a:schemeClr val="accent3"/>
                </a:solidFill>
                <a:latin typeface="Lucida Sans Typewriter" pitchFamily="49" charset="0"/>
              </a:rPr>
              <a:t> ca = …;</a:t>
            </a:r>
          </a:p>
          <a:p>
            <a:pPr lvl="1">
              <a:defRPr/>
            </a:pPr>
            <a:r>
              <a:rPr lang="en-US" sz="2000" b="1" dirty="0" err="1">
                <a:solidFill>
                  <a:schemeClr val="accent3"/>
                </a:solidFill>
                <a:latin typeface="Lucida Sans Typewriter" pitchFamily="49" charset="0"/>
              </a:rPr>
              <a:t>sa.transfer</a:t>
            </a:r>
            <a:r>
              <a:rPr lang="en-US" sz="2000" b="1" dirty="0">
                <a:solidFill>
                  <a:schemeClr val="accent3"/>
                </a:solidFill>
                <a:latin typeface="Lucida Sans Typewriter" pitchFamily="49" charset="0"/>
              </a:rPr>
              <a:t>(100, ca);</a:t>
            </a:r>
            <a:endParaRPr lang="en-US" sz="20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Access Modifiers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1">
              <a:defRPr/>
            </a:pPr>
            <a:r>
              <a:rPr lang="en-US" b="1" dirty="0">
                <a:solidFill>
                  <a:schemeClr val="accent3"/>
                </a:solidFill>
                <a:latin typeface="Lucida Sans Typewriter" pitchFamily="49" charset="0"/>
              </a:rPr>
              <a:t>public</a:t>
            </a:r>
            <a:r>
              <a:rPr lang="en-US" dirty="0"/>
              <a:t>—any code can see it</a:t>
            </a:r>
          </a:p>
          <a:p>
            <a:pPr lvl="1">
              <a:defRPr/>
            </a:pPr>
            <a:r>
              <a:rPr lang="en-US" b="1" dirty="0">
                <a:solidFill>
                  <a:schemeClr val="accent3"/>
                </a:solidFill>
                <a:latin typeface="Lucida Sans Typewriter" pitchFamily="49" charset="0"/>
              </a:rPr>
              <a:t>protected</a:t>
            </a:r>
            <a:r>
              <a:rPr lang="en-US" dirty="0"/>
              <a:t>— package and subclasses can see it</a:t>
            </a:r>
          </a:p>
          <a:p>
            <a:pPr lvl="1">
              <a:defRPr/>
            </a:pPr>
            <a:r>
              <a:rPr lang="en-US" b="1" dirty="0">
                <a:solidFill>
                  <a:schemeClr val="accent3"/>
                </a:solidFill>
                <a:latin typeface="Lucida Sans Typewriter" pitchFamily="49" charset="0"/>
              </a:rPr>
              <a:t>default</a:t>
            </a:r>
            <a:r>
              <a:rPr lang="en-US" dirty="0"/>
              <a:t>—anything in the package can see it</a:t>
            </a:r>
            <a:endParaRPr lang="en-US" b="1" dirty="0">
              <a:solidFill>
                <a:schemeClr val="accent3"/>
              </a:solidFill>
              <a:latin typeface="Lucida Sans Typewriter" pitchFamily="49" charset="0"/>
            </a:endParaRPr>
          </a:p>
          <a:p>
            <a:pPr lvl="1">
              <a:defRPr/>
            </a:pPr>
            <a:r>
              <a:rPr lang="en-US" b="1" dirty="0">
                <a:solidFill>
                  <a:schemeClr val="accent3"/>
                </a:solidFill>
                <a:latin typeface="Lucida Sans Typewriter" pitchFamily="49" charset="0"/>
              </a:rPr>
              <a:t>private</a:t>
            </a:r>
            <a:r>
              <a:rPr lang="en-US" dirty="0"/>
              <a:t>—only the class itself can see it</a:t>
            </a:r>
          </a:p>
          <a:p>
            <a:pPr lvl="1"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Notes:</a:t>
            </a:r>
          </a:p>
          <a:p>
            <a:pPr lvl="1">
              <a:defRPr/>
            </a:pPr>
            <a:r>
              <a:rPr lang="en-US" b="1" dirty="0"/>
              <a:t>default</a:t>
            </a:r>
            <a:r>
              <a:rPr lang="en-US" dirty="0"/>
              <a:t> (i.e., no modifier)—only code </a:t>
            </a:r>
            <a:br>
              <a:rPr lang="en-US" dirty="0"/>
            </a:br>
            <a:r>
              <a:rPr lang="en-US" dirty="0"/>
              <a:t>in the same </a:t>
            </a:r>
            <a:r>
              <a:rPr lang="en-US" b="1" dirty="0">
                <a:solidFill>
                  <a:schemeClr val="accent3"/>
                </a:solidFill>
              </a:rPr>
              <a:t>package</a:t>
            </a:r>
            <a:r>
              <a:rPr lang="en-US" dirty="0"/>
              <a:t> can see it</a:t>
            </a:r>
          </a:p>
          <a:p>
            <a:pPr lvl="2">
              <a:defRPr/>
            </a:pPr>
            <a:r>
              <a:rPr lang="en-US" dirty="0"/>
              <a:t>good choice for classes</a:t>
            </a:r>
          </a:p>
          <a:p>
            <a:pPr lvl="1">
              <a:defRPr/>
            </a:pPr>
            <a:r>
              <a:rPr lang="en-US" b="1" dirty="0">
                <a:solidFill>
                  <a:schemeClr val="accent3"/>
                </a:solidFill>
                <a:latin typeface="Lucida Sans Typewriter" pitchFamily="49" charset="0"/>
              </a:rPr>
              <a:t>protected</a:t>
            </a:r>
            <a:r>
              <a:rPr lang="en-US" dirty="0"/>
              <a:t>—like default, but </a:t>
            </a:r>
            <a:br>
              <a:rPr lang="en-US" dirty="0"/>
            </a:br>
            <a:r>
              <a:rPr lang="en-US" dirty="0"/>
              <a:t>subclasses also have access</a:t>
            </a:r>
          </a:p>
          <a:p>
            <a:pPr lvl="2">
              <a:defRPr/>
            </a:pPr>
            <a:r>
              <a:rPr lang="en-US" dirty="0"/>
              <a:t>sometimes useful for helper methods</a:t>
            </a:r>
          </a:p>
        </p:txBody>
      </p:sp>
      <p:sp>
        <p:nvSpPr>
          <p:cNvPr id="5" name="Right Brace 4"/>
          <p:cNvSpPr/>
          <p:nvPr/>
        </p:nvSpPr>
        <p:spPr>
          <a:xfrm>
            <a:off x="6553200" y="3505200"/>
            <a:ext cx="533400" cy="2501900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7162800" y="3733800"/>
            <a:ext cx="1371600" cy="20574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dirty="0"/>
              <a:t>Bad for fields!</a:t>
            </a:r>
          </a:p>
        </p:txBody>
      </p:sp>
      <p:sp>
        <p:nvSpPr>
          <p:cNvPr id="8" name="Rectangle 9"/>
          <p:cNvSpPr>
            <a:spLocks/>
          </p:cNvSpPr>
          <p:nvPr/>
        </p:nvSpPr>
        <p:spPr bwMode="auto">
          <a:xfrm>
            <a:off x="8432800" y="6334564"/>
            <a:ext cx="558800" cy="4191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800" dirty="0">
                <a:solidFill>
                  <a:schemeClr val="bg1"/>
                </a:solidFill>
                <a:cs typeface="Arial" pitchFamily="34" charset="0"/>
                <a:sym typeface="Arial" pitchFamily="34" charset="0"/>
              </a:rPr>
              <a:t>Q7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look at </a:t>
            </a:r>
            <a:r>
              <a:rPr lang="en-US" dirty="0" err="1"/>
              <a:t>chessPieces</a:t>
            </a:r>
            <a:r>
              <a:rPr lang="en-US" dirty="0"/>
              <a:t>/</a:t>
            </a:r>
            <a:r>
              <a:rPr lang="en-US" dirty="0" err="1"/>
              <a:t>chessSupport</a:t>
            </a:r>
            <a:endParaRPr lang="en-US" dirty="0"/>
          </a:p>
          <a:p>
            <a:pPr lvl="1"/>
            <a:r>
              <a:rPr lang="en-US" dirty="0"/>
              <a:t>Let’s Look at King and </a:t>
            </a:r>
            <a:r>
              <a:rPr lang="en-US" dirty="0" err="1"/>
              <a:t>ChessPiece</a:t>
            </a:r>
            <a:endParaRPr lang="en-US" dirty="0"/>
          </a:p>
          <a:p>
            <a:pPr lvl="1"/>
            <a:r>
              <a:rPr lang="en-US" dirty="0" err="1"/>
              <a:t>StandardBoardProvider</a:t>
            </a:r>
            <a:r>
              <a:rPr lang="en-US" dirty="0"/>
              <a:t> (uncomment King lines)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0902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accent3"/>
                </a:solidFill>
              </a:rPr>
              <a:t>Abstract</a:t>
            </a:r>
            <a:r>
              <a:rPr lang="en-US" dirty="0"/>
              <a:t> Classes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 dirty="0"/>
              <a:t>Hybrid of </a:t>
            </a:r>
            <a:r>
              <a:rPr lang="en-US" dirty="0" err="1"/>
              <a:t>superclasses</a:t>
            </a:r>
            <a:r>
              <a:rPr lang="en-US" dirty="0"/>
              <a:t> and interfaces</a:t>
            </a:r>
          </a:p>
          <a:p>
            <a:pPr lvl="1">
              <a:defRPr/>
            </a:pPr>
            <a:r>
              <a:rPr lang="en-US" dirty="0"/>
              <a:t>Like regular </a:t>
            </a:r>
            <a:r>
              <a:rPr lang="en-US" dirty="0" err="1"/>
              <a:t>superclasses</a:t>
            </a:r>
            <a:r>
              <a:rPr lang="en-US" dirty="0"/>
              <a:t>:</a:t>
            </a:r>
          </a:p>
          <a:p>
            <a:pPr lvl="2">
              <a:defRPr/>
            </a:pPr>
            <a:r>
              <a:rPr lang="en-US" dirty="0"/>
              <a:t>Provide implementation of some methods</a:t>
            </a:r>
          </a:p>
          <a:p>
            <a:pPr lvl="1">
              <a:defRPr/>
            </a:pPr>
            <a:r>
              <a:rPr lang="en-US" dirty="0"/>
              <a:t>Like interfaces</a:t>
            </a:r>
          </a:p>
          <a:p>
            <a:pPr lvl="2">
              <a:defRPr/>
            </a:pPr>
            <a:r>
              <a:rPr lang="en-US" dirty="0"/>
              <a:t>Just provide signatures and docs of other methods</a:t>
            </a:r>
          </a:p>
          <a:p>
            <a:pPr lvl="2">
              <a:defRPr/>
            </a:pPr>
            <a:r>
              <a:rPr lang="en-US" dirty="0"/>
              <a:t>Can’t be instantiated</a:t>
            </a:r>
          </a:p>
          <a:p>
            <a:pPr>
              <a:defRPr/>
            </a:pPr>
            <a:r>
              <a:rPr lang="en-US" dirty="0"/>
              <a:t>Example:</a:t>
            </a:r>
          </a:p>
          <a:p>
            <a:pPr lvl="1">
              <a:defRPr/>
            </a:pPr>
            <a:r>
              <a:rPr lang="en-US" b="1" dirty="0">
                <a:latin typeface="Lucida Sans Typewriter" pitchFamily="49" charset="0"/>
              </a:rPr>
              <a:t>public </a:t>
            </a:r>
            <a:r>
              <a:rPr lang="en-US" b="1" dirty="0">
                <a:solidFill>
                  <a:schemeClr val="accent3"/>
                </a:solidFill>
                <a:latin typeface="Lucida Sans Typewriter" pitchFamily="49" charset="0"/>
              </a:rPr>
              <a:t>abstract</a:t>
            </a:r>
            <a:r>
              <a:rPr lang="en-US" b="1" dirty="0">
                <a:latin typeface="Lucida Sans Typewriter" pitchFamily="49" charset="0"/>
              </a:rPr>
              <a:t> class </a:t>
            </a:r>
            <a:r>
              <a:rPr lang="en-US" b="1" dirty="0" err="1">
                <a:latin typeface="Lucida Sans Typewriter" pitchFamily="49" charset="0"/>
              </a:rPr>
              <a:t>BankAccount</a:t>
            </a:r>
            <a:r>
              <a:rPr lang="en-US" b="1" dirty="0">
                <a:latin typeface="Lucida Sans Typewriter" pitchFamily="49" charset="0"/>
              </a:rPr>
              <a:t> {</a:t>
            </a:r>
            <a:br>
              <a:rPr lang="en-US" b="1" dirty="0">
                <a:latin typeface="Lucida Sans Typewriter" pitchFamily="49" charset="0"/>
              </a:rPr>
            </a:br>
            <a:r>
              <a:rPr lang="en-US" b="1" dirty="0">
                <a:latin typeface="Lucida Sans Typewriter" pitchFamily="49" charset="0"/>
              </a:rPr>
              <a:t>    /** documentation here */</a:t>
            </a:r>
            <a:br>
              <a:rPr lang="en-US" b="1" dirty="0">
                <a:latin typeface="Lucida Sans Typewriter" pitchFamily="49" charset="0"/>
              </a:rPr>
            </a:br>
            <a:r>
              <a:rPr lang="en-US" b="1" dirty="0">
                <a:latin typeface="Lucida Sans Typewriter" pitchFamily="49" charset="0"/>
              </a:rPr>
              <a:t>    public </a:t>
            </a:r>
            <a:r>
              <a:rPr lang="en-US" b="1" dirty="0">
                <a:solidFill>
                  <a:schemeClr val="accent3"/>
                </a:solidFill>
                <a:latin typeface="Lucida Sans Typewriter" pitchFamily="49" charset="0"/>
              </a:rPr>
              <a:t>abstract</a:t>
            </a:r>
            <a:r>
              <a:rPr lang="en-US" b="1" dirty="0">
                <a:latin typeface="Lucida Sans Typewriter" pitchFamily="49" charset="0"/>
              </a:rPr>
              <a:t> void </a:t>
            </a:r>
            <a:r>
              <a:rPr lang="en-US" b="1" dirty="0" err="1">
                <a:latin typeface="Lucida Sans Typewriter" pitchFamily="49" charset="0"/>
              </a:rPr>
              <a:t>deductFees</a:t>
            </a:r>
            <a:r>
              <a:rPr lang="en-US" b="1" dirty="0">
                <a:latin typeface="Lucida Sans Typewriter" pitchFamily="49" charset="0"/>
              </a:rPr>
              <a:t>()</a:t>
            </a:r>
            <a:r>
              <a:rPr lang="en-US" b="1" dirty="0">
                <a:solidFill>
                  <a:schemeClr val="accent3"/>
                </a:solidFill>
                <a:latin typeface="Lucida Sans Typewriter" pitchFamily="49" charset="0"/>
              </a:rPr>
              <a:t>;</a:t>
            </a:r>
            <a:br>
              <a:rPr lang="en-US" b="1" dirty="0">
                <a:latin typeface="Lucida Sans Typewriter" pitchFamily="49" charset="0"/>
              </a:rPr>
            </a:br>
            <a:r>
              <a:rPr lang="en-US" b="1" dirty="0">
                <a:latin typeface="Lucida Sans Typewriter" pitchFamily="49" charset="0"/>
              </a:rPr>
              <a:t>    …</a:t>
            </a:r>
            <a:br>
              <a:rPr lang="en-US" b="1" dirty="0">
                <a:latin typeface="Lucida Sans Typewriter" pitchFamily="49" charset="0"/>
              </a:rPr>
            </a:br>
            <a:r>
              <a:rPr lang="en-US" b="1" dirty="0">
                <a:latin typeface="Lucida Sans Typewriter" pitchFamily="49" charset="0"/>
              </a:rPr>
              <a:t>}</a:t>
            </a:r>
          </a:p>
        </p:txBody>
      </p:sp>
      <p:sp>
        <p:nvSpPr>
          <p:cNvPr id="4" name="Line Callout 2 3"/>
          <p:cNvSpPr/>
          <p:nvPr/>
        </p:nvSpPr>
        <p:spPr>
          <a:xfrm>
            <a:off x="3581400" y="6007100"/>
            <a:ext cx="3429000" cy="6223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51872"/>
              <a:gd name="adj6" fmla="val -444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Elided methods as before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010400" y="152400"/>
            <a:ext cx="2057400" cy="280076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200" dirty="0"/>
              <a:t>Also look at the code in the shapes package, especially </a:t>
            </a:r>
            <a:r>
              <a:rPr lang="en-US" sz="2200" dirty="0" err="1"/>
              <a:t>ShapesDemo</a:t>
            </a:r>
            <a:r>
              <a:rPr lang="en-US" sz="2200" dirty="0"/>
              <a:t>  (during or after class)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3.googleusercontent.com/-nCSw8aR4ICA/TYCGy3xrZPI/AAAAAAAAABI/CG0rejrXNR8/s1600/mov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984" y="304800"/>
            <a:ext cx="8354632" cy="6350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4679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accent3"/>
                </a:solidFill>
              </a:rPr>
              <a:t>Inheritance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04800" y="1481138"/>
            <a:ext cx="4787900" cy="4525962"/>
          </a:xfrm>
        </p:spPr>
        <p:txBody>
          <a:bodyPr/>
          <a:lstStyle/>
          <a:p>
            <a:pPr>
              <a:defRPr/>
            </a:pPr>
            <a:r>
              <a:rPr lang="en-US" sz="2400" dirty="0"/>
              <a:t>Sometimes a new class is </a:t>
            </a:r>
            <a:r>
              <a:rPr lang="en-US" sz="2400" b="1" dirty="0">
                <a:solidFill>
                  <a:schemeClr val="accent3"/>
                </a:solidFill>
              </a:rPr>
              <a:t>a special case </a:t>
            </a:r>
            <a:r>
              <a:rPr lang="en-US" sz="2400" dirty="0"/>
              <a:t>of the concept represented by another </a:t>
            </a:r>
          </a:p>
          <a:p>
            <a:pPr>
              <a:defRPr/>
            </a:pPr>
            <a:endParaRPr lang="en-US" sz="2400" dirty="0"/>
          </a:p>
          <a:p>
            <a:pPr>
              <a:defRPr/>
            </a:pPr>
            <a:r>
              <a:rPr lang="en-US" sz="2400" dirty="0"/>
              <a:t>Can “borrow” from an existing class, changing just what we need</a:t>
            </a:r>
          </a:p>
          <a:p>
            <a:pPr>
              <a:defRPr/>
            </a:pPr>
            <a:endParaRPr lang="en-US" sz="2400" dirty="0"/>
          </a:p>
          <a:p>
            <a:pPr>
              <a:defRPr/>
            </a:pPr>
            <a:r>
              <a:rPr lang="en-US" sz="2400" dirty="0"/>
              <a:t>The new class </a:t>
            </a:r>
            <a:r>
              <a:rPr lang="en-US" sz="2400" b="1" dirty="0">
                <a:solidFill>
                  <a:schemeClr val="accent3"/>
                </a:solidFill>
              </a:rPr>
              <a:t>inherits</a:t>
            </a:r>
            <a:r>
              <a:rPr lang="en-US" sz="2400" dirty="0"/>
              <a:t> from the existing one:</a:t>
            </a:r>
          </a:p>
          <a:p>
            <a:pPr lvl="1">
              <a:defRPr/>
            </a:pPr>
            <a:r>
              <a:rPr lang="en-US" sz="2000" dirty="0"/>
              <a:t>all methods</a:t>
            </a:r>
          </a:p>
          <a:p>
            <a:pPr lvl="1">
              <a:defRPr/>
            </a:pPr>
            <a:r>
              <a:rPr lang="en-US" sz="2000" dirty="0"/>
              <a:t>all instance fields</a:t>
            </a:r>
          </a:p>
        </p:txBody>
      </p:sp>
      <p:pic>
        <p:nvPicPr>
          <p:cNvPr id="11268" name="Picture 2" descr="C:\DOCUME~1\ADMINI~1\LOCALS~1\Temp\VMwareDnD\00006daf\piggy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45100" y="1295400"/>
            <a:ext cx="3746500" cy="500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9"/>
          <p:cNvSpPr>
            <a:spLocks/>
          </p:cNvSpPr>
          <p:nvPr/>
        </p:nvSpPr>
        <p:spPr bwMode="auto">
          <a:xfrm>
            <a:off x="8432800" y="6334564"/>
            <a:ext cx="558800" cy="4191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800" dirty="0">
                <a:solidFill>
                  <a:schemeClr val="bg1"/>
                </a:solidFill>
                <a:cs typeface="Arial" pitchFamily="34" charset="0"/>
                <a:sym typeface="Arial" pitchFamily="34" charset="0"/>
              </a:rPr>
              <a:t>Q1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Work Time</a:t>
            </a:r>
          </a:p>
        </p:txBody>
      </p:sp>
      <p:sp>
        <p:nvSpPr>
          <p:cNvPr id="24579" name="Text Placeholder 4"/>
          <p:cNvSpPr>
            <a:spLocks noGrp="1"/>
          </p:cNvSpPr>
          <p:nvPr>
            <p:ph type="body" idx="1"/>
          </p:nvPr>
        </p:nvSpPr>
        <p:spPr>
          <a:xfrm>
            <a:off x="722313" y="1828801"/>
            <a:ext cx="7772400" cy="25781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Chess</a:t>
            </a:r>
          </a:p>
          <a:p>
            <a:endParaRPr lang="en-US" dirty="0"/>
          </a:p>
          <a:p>
            <a:r>
              <a:rPr lang="en-US" strike="sngStrike" dirty="0" err="1"/>
              <a:t>ByoGUI</a:t>
            </a:r>
            <a:endParaRPr lang="en-US" strike="sngStrike" dirty="0"/>
          </a:p>
          <a:p>
            <a:endParaRPr lang="en-US" strike="sngStrike" dirty="0"/>
          </a:p>
          <a:p>
            <a:r>
              <a:rPr lang="en-US" strike="sngStrike" dirty="0"/>
              <a:t>It's a solo project, but feel free to talk with others as you do it.</a:t>
            </a:r>
          </a:p>
          <a:p>
            <a:endParaRPr lang="en-US" dirty="0"/>
          </a:p>
          <a:p>
            <a:r>
              <a:rPr lang="en-US" dirty="0"/>
              <a:t>And to ask instructor/assistants for help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72400" y="6324600"/>
            <a:ext cx="800219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Q8-Q9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If time allows:</a:t>
            </a:r>
            <a:br>
              <a:rPr lang="en-US" dirty="0"/>
            </a:br>
            <a:r>
              <a:rPr lang="en-US" dirty="0"/>
              <a:t>Review from yesterday</a:t>
            </a:r>
          </a:p>
        </p:txBody>
      </p:sp>
      <p:pic>
        <p:nvPicPr>
          <p:cNvPr id="1026" name="Picture 2" descr="https://lh5.googleusercontent.com/vKRm2iF9VvcHXTnVzEvEgKtyjmLOG1GKyVtMwls6C8wLfYa_1LEeQMMn0_MpfL8NLdgWmCTPAFhxuroyh7Exb4ZrA3zh74kFEYp6Mp6pJW_vkdIeHTk9MGDLgZl0SDuH2Z1mM_dq">
            <a:hlinkClick r:id="rId2"/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850" y="3485565"/>
            <a:ext cx="5717949" cy="3103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4.googleusercontent.com/CrZ2wu3ZBZ7IeFOf4RM4FLifb955gTUKWqn-YSLtSWmC-2iu7W4e62tsXt7c_o1iip9WfGekBxQuYslNMZb0U3EEZ0wNYj69PXUlK_OUjaU1mgWzLbf92gFFZg7Nv4agh0XT7cMR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199" y="1417638"/>
            <a:ext cx="5943600" cy="1533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9082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Examples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400" b="1" dirty="0">
                <a:solidFill>
                  <a:schemeClr val="accent3"/>
                </a:solidFill>
                <a:latin typeface="Lucida Sans Typewriter" pitchFamily="49" charset="0"/>
              </a:rPr>
              <a:t>class </a:t>
            </a:r>
            <a:r>
              <a:rPr lang="en-US" sz="2400" b="1" dirty="0" err="1">
                <a:solidFill>
                  <a:schemeClr val="accent3"/>
                </a:solidFill>
                <a:latin typeface="Lucida Sans Typewriter" pitchFamily="49" charset="0"/>
              </a:rPr>
              <a:t>SavingsAccount</a:t>
            </a:r>
            <a:r>
              <a:rPr lang="en-US" sz="2400" b="1" dirty="0">
                <a:solidFill>
                  <a:schemeClr val="accent3"/>
                </a:solidFill>
                <a:latin typeface="Lucida Sans Typewriter" pitchFamily="49" charset="0"/>
              </a:rPr>
              <a:t> extends </a:t>
            </a:r>
            <a:r>
              <a:rPr lang="en-US" sz="2400" b="1" dirty="0" err="1">
                <a:solidFill>
                  <a:schemeClr val="accent3"/>
                </a:solidFill>
                <a:latin typeface="Lucida Sans Typewriter" pitchFamily="49" charset="0"/>
              </a:rPr>
              <a:t>BankAccount</a:t>
            </a:r>
            <a:endParaRPr lang="en-US" sz="2400" b="1" dirty="0">
              <a:solidFill>
                <a:schemeClr val="accent3"/>
              </a:solidFill>
              <a:latin typeface="Lucida Sans Typewriter" pitchFamily="49" charset="0"/>
            </a:endParaRPr>
          </a:p>
          <a:p>
            <a:pPr lvl="1">
              <a:defRPr/>
            </a:pPr>
            <a:r>
              <a:rPr lang="en-US" dirty="0"/>
              <a:t>adds interest earning, keeps other traits</a:t>
            </a:r>
          </a:p>
          <a:p>
            <a:pPr lvl="1">
              <a:defRPr/>
            </a:pPr>
            <a:endParaRPr lang="en-US" dirty="0"/>
          </a:p>
          <a:p>
            <a:pPr>
              <a:defRPr/>
            </a:pPr>
            <a:r>
              <a:rPr lang="en-US" sz="2400" b="1" dirty="0">
                <a:solidFill>
                  <a:schemeClr val="accent3"/>
                </a:solidFill>
                <a:latin typeface="Lucida Sans Typewriter" pitchFamily="49" charset="0"/>
              </a:rPr>
              <a:t>class Employee extends Person</a:t>
            </a:r>
          </a:p>
          <a:p>
            <a:pPr lvl="1">
              <a:defRPr/>
            </a:pPr>
            <a:r>
              <a:rPr lang="en-US" dirty="0"/>
              <a:t>adds pay information and methods, keeps other traits</a:t>
            </a:r>
          </a:p>
          <a:p>
            <a:pPr lvl="1">
              <a:defRPr/>
            </a:pPr>
            <a:endParaRPr lang="en-US" dirty="0"/>
          </a:p>
          <a:p>
            <a:pPr>
              <a:defRPr/>
            </a:pPr>
            <a:r>
              <a:rPr lang="en-US" sz="2400" b="1" dirty="0">
                <a:solidFill>
                  <a:schemeClr val="accent3"/>
                </a:solidFill>
                <a:latin typeface="Lucida Sans Typewriter" pitchFamily="49" charset="0"/>
              </a:rPr>
              <a:t>class Manager extends Employee</a:t>
            </a:r>
          </a:p>
          <a:p>
            <a:pPr lvl="1">
              <a:defRPr/>
            </a:pPr>
            <a:r>
              <a:rPr lang="en-US" dirty="0"/>
              <a:t>adds information about employees managed, changes the pay mechanism, keeps other traits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Notation and Terminology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138"/>
            <a:ext cx="8001000" cy="4525962"/>
          </a:xfrm>
        </p:spPr>
        <p:txBody>
          <a:bodyPr/>
          <a:lstStyle/>
          <a:p>
            <a:pPr>
              <a:defRPr/>
            </a:pPr>
            <a:r>
              <a:rPr lang="en-US" sz="2200" b="1" dirty="0">
                <a:latin typeface="Lucida Sans Typewriter" pitchFamily="49" charset="0"/>
              </a:rPr>
              <a:t>class </a:t>
            </a:r>
            <a:r>
              <a:rPr lang="en-US" sz="2200" b="1" dirty="0" err="1">
                <a:latin typeface="Lucida Sans Typewriter" pitchFamily="49" charset="0"/>
              </a:rPr>
              <a:t>SavingsAccount</a:t>
            </a:r>
            <a:r>
              <a:rPr lang="en-US" sz="2200" b="1" dirty="0">
                <a:latin typeface="Lucida Sans Typewriter" pitchFamily="49" charset="0"/>
              </a:rPr>
              <a:t> </a:t>
            </a:r>
            <a:r>
              <a:rPr lang="en-US" sz="2200" b="1" dirty="0">
                <a:solidFill>
                  <a:schemeClr val="accent3"/>
                </a:solidFill>
                <a:latin typeface="Lucida Sans Typewriter" pitchFamily="49" charset="0"/>
              </a:rPr>
              <a:t>extends</a:t>
            </a:r>
            <a:r>
              <a:rPr lang="en-US" sz="2200" b="1" dirty="0">
                <a:latin typeface="Lucida Sans Typewriter" pitchFamily="49" charset="0"/>
              </a:rPr>
              <a:t> </a:t>
            </a:r>
            <a:r>
              <a:rPr lang="en-US" sz="2200" b="1" dirty="0" err="1">
                <a:latin typeface="Lucida Sans Typewriter" pitchFamily="49" charset="0"/>
              </a:rPr>
              <a:t>BankAccount</a:t>
            </a:r>
            <a:r>
              <a:rPr lang="en-US" sz="2200" b="1" dirty="0">
                <a:latin typeface="Lucida Sans Typewriter" pitchFamily="49" charset="0"/>
              </a:rPr>
              <a:t> {</a:t>
            </a:r>
            <a:br>
              <a:rPr lang="en-US" sz="2200" b="1" dirty="0">
                <a:latin typeface="Lucida Sans Typewriter" pitchFamily="49" charset="0"/>
              </a:rPr>
            </a:br>
            <a:r>
              <a:rPr lang="en-US" sz="2200" b="1" dirty="0">
                <a:latin typeface="Lucida Sans Typewriter" pitchFamily="49" charset="0"/>
              </a:rPr>
              <a:t>	// </a:t>
            </a:r>
            <a:r>
              <a:rPr lang="en-US" sz="2200" dirty="0">
                <a:latin typeface="Lucida Sans Typewriter" pitchFamily="49" charset="0"/>
              </a:rPr>
              <a:t>added fields</a:t>
            </a:r>
            <a:br>
              <a:rPr lang="en-US" sz="2200" b="1" dirty="0">
                <a:latin typeface="Lucida Sans Typewriter" pitchFamily="49" charset="0"/>
              </a:rPr>
            </a:br>
            <a:r>
              <a:rPr lang="en-US" sz="2200" b="1" dirty="0">
                <a:latin typeface="Lucida Sans Typewriter" pitchFamily="49" charset="0"/>
              </a:rPr>
              <a:t>	// </a:t>
            </a:r>
            <a:r>
              <a:rPr lang="en-US" sz="2200" dirty="0">
                <a:latin typeface="Lucida Sans Typewriter" pitchFamily="49" charset="0"/>
              </a:rPr>
              <a:t>added methods</a:t>
            </a:r>
            <a:br>
              <a:rPr lang="en-US" sz="2200" b="1" dirty="0">
                <a:latin typeface="Lucida Sans Typewriter" pitchFamily="49" charset="0"/>
              </a:rPr>
            </a:br>
            <a:r>
              <a:rPr lang="en-US" sz="2200" b="1" dirty="0">
                <a:latin typeface="Lucida Sans Typewriter" pitchFamily="49" charset="0"/>
              </a:rPr>
              <a:t>}</a:t>
            </a:r>
          </a:p>
          <a:p>
            <a:pPr>
              <a:defRPr/>
            </a:pPr>
            <a:endParaRPr lang="en-US" sz="2400" dirty="0"/>
          </a:p>
          <a:p>
            <a:pPr>
              <a:defRPr/>
            </a:pPr>
            <a:r>
              <a:rPr lang="en-US" sz="2400" dirty="0"/>
              <a:t>Say “</a:t>
            </a:r>
            <a:r>
              <a:rPr lang="en-US" sz="2400" dirty="0" err="1">
                <a:latin typeface="Lucida Sans Typewriter" pitchFamily="49" charset="0"/>
              </a:rPr>
              <a:t>SavingsAccount</a:t>
            </a:r>
            <a:r>
              <a:rPr lang="en-US" sz="2400" dirty="0"/>
              <a:t> </a:t>
            </a:r>
            <a:r>
              <a:rPr lang="en-US" sz="2400" b="1" dirty="0">
                <a:solidFill>
                  <a:schemeClr val="accent3"/>
                </a:solidFill>
              </a:rPr>
              <a:t>is a</a:t>
            </a:r>
            <a:r>
              <a:rPr lang="en-US" sz="2400" dirty="0"/>
              <a:t> </a:t>
            </a:r>
            <a:r>
              <a:rPr lang="en-US" sz="2400" dirty="0" err="1">
                <a:latin typeface="Lucida Sans Typewriter" pitchFamily="49" charset="0"/>
              </a:rPr>
              <a:t>BankAccount</a:t>
            </a:r>
            <a:r>
              <a:rPr lang="en-US" sz="2400" dirty="0"/>
              <a:t>”</a:t>
            </a:r>
          </a:p>
          <a:p>
            <a:pPr>
              <a:defRPr/>
            </a:pPr>
            <a:endParaRPr lang="en-US" sz="2400" dirty="0"/>
          </a:p>
          <a:p>
            <a:pPr>
              <a:defRPr/>
            </a:pPr>
            <a:r>
              <a:rPr lang="en-US" sz="2400" b="1" dirty="0" err="1">
                <a:solidFill>
                  <a:schemeClr val="accent3"/>
                </a:solidFill>
              </a:rPr>
              <a:t>Superclass</a:t>
            </a:r>
            <a:r>
              <a:rPr lang="en-US" sz="2400" dirty="0"/>
              <a:t>: </a:t>
            </a:r>
            <a:r>
              <a:rPr lang="en-US" sz="2400" dirty="0" err="1">
                <a:latin typeface="Lucida Sans Typewriter" pitchFamily="49" charset="0"/>
              </a:rPr>
              <a:t>BankAccount</a:t>
            </a:r>
          </a:p>
          <a:p>
            <a:pPr>
              <a:defRPr/>
            </a:pPr>
            <a:endParaRPr lang="en-US" sz="2400" dirty="0"/>
          </a:p>
          <a:p>
            <a:pPr>
              <a:defRPr/>
            </a:pPr>
            <a:r>
              <a:rPr lang="en-US" sz="2400" b="1" dirty="0">
                <a:solidFill>
                  <a:schemeClr val="accent3"/>
                </a:solidFill>
              </a:rPr>
              <a:t>Subclass</a:t>
            </a:r>
            <a:r>
              <a:rPr lang="en-US" sz="2400" dirty="0"/>
              <a:t>: </a:t>
            </a:r>
            <a:r>
              <a:rPr lang="en-US" sz="2400" dirty="0" err="1">
                <a:latin typeface="Lucida Sans Typewriter" pitchFamily="49" charset="0"/>
              </a:rPr>
              <a:t>SavingsAccount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Inheritance in UML</a:t>
            </a:r>
          </a:p>
        </p:txBody>
      </p:sp>
      <p:pic>
        <p:nvPicPr>
          <p:cNvPr id="14339" name="Picture 2" descr="C:\DOCUME~1\ADMINI~1\LOCALS~1\Temp\VMwareDnD\00002d81\Inheritanc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1800" y="2168253"/>
            <a:ext cx="3200400" cy="406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Line Callout 2 4"/>
          <p:cNvSpPr/>
          <p:nvPr/>
        </p:nvSpPr>
        <p:spPr>
          <a:xfrm>
            <a:off x="5622870" y="1508620"/>
            <a:ext cx="2817813" cy="86836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83944"/>
              <a:gd name="adj6" fmla="val -345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/>
              <a:t>The “</a:t>
            </a:r>
            <a:r>
              <a:rPr lang="en-US" sz="2400" dirty="0" err="1"/>
              <a:t>superest</a:t>
            </a:r>
            <a:r>
              <a:rPr lang="en-US" sz="2400" dirty="0"/>
              <a:t>” class in Java</a:t>
            </a:r>
          </a:p>
        </p:txBody>
      </p:sp>
      <p:sp>
        <p:nvSpPr>
          <p:cNvPr id="6" name="Line Callout 2 5"/>
          <p:cNvSpPr/>
          <p:nvPr/>
        </p:nvSpPr>
        <p:spPr>
          <a:xfrm>
            <a:off x="6654800" y="5045460"/>
            <a:ext cx="2057400" cy="8382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0628"/>
              <a:gd name="adj6" fmla="val -933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/>
              <a:t>Still means “is a”</a:t>
            </a:r>
          </a:p>
        </p:txBody>
      </p:sp>
      <p:sp>
        <p:nvSpPr>
          <p:cNvPr id="7" name="Line Callout 2 6"/>
          <p:cNvSpPr/>
          <p:nvPr/>
        </p:nvSpPr>
        <p:spPr>
          <a:xfrm flipH="1">
            <a:off x="486103" y="4319588"/>
            <a:ext cx="2133600" cy="130016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62684"/>
              <a:gd name="adj6" fmla="val -902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/>
              <a:t>Solid line shows inheritance</a:t>
            </a:r>
          </a:p>
        </p:txBody>
      </p:sp>
      <p:sp>
        <p:nvSpPr>
          <p:cNvPr id="9" name="Rectangle 9"/>
          <p:cNvSpPr>
            <a:spLocks/>
          </p:cNvSpPr>
          <p:nvPr/>
        </p:nvSpPr>
        <p:spPr bwMode="auto">
          <a:xfrm>
            <a:off x="8432800" y="6334564"/>
            <a:ext cx="558800" cy="4191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800" dirty="0">
                <a:solidFill>
                  <a:schemeClr val="bg1"/>
                </a:solidFill>
                <a:cs typeface="Arial" pitchFamily="34" charset="0"/>
                <a:sym typeface="Arial" pitchFamily="34" charset="0"/>
              </a:rPr>
              <a:t>Q2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PlantUML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727008"/>
            <a:ext cx="3352800" cy="4272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 at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BankAccount</a:t>
            </a:r>
            <a:endParaRPr lang="en-US" dirty="0"/>
          </a:p>
          <a:p>
            <a:r>
              <a:rPr lang="en-US" dirty="0" err="1"/>
              <a:t>SavingsAccount</a:t>
            </a:r>
            <a:endParaRPr lang="en-US" dirty="0"/>
          </a:p>
          <a:p>
            <a:endParaRPr lang="en-US" dirty="0"/>
          </a:p>
          <a:p>
            <a:r>
              <a:rPr lang="en-US" dirty="0" err="1">
                <a:hlinkClick r:id="rId4"/>
              </a:rPr>
              <a:t>Plantuml</a:t>
            </a:r>
            <a:r>
              <a:rPr lang="en-US" dirty="0">
                <a:hlinkClick r:id="rId4"/>
              </a:rPr>
              <a:t> source</a:t>
            </a:r>
            <a:endParaRPr lang="en-US" dirty="0"/>
          </a:p>
          <a:p>
            <a:pPr lvl="1"/>
            <a:r>
              <a:rPr lang="en-US" dirty="0" err="1"/>
              <a:t>SavingsAccount</a:t>
            </a:r>
            <a:r>
              <a:rPr lang="en-US" dirty="0"/>
              <a:t> -up-|&gt; </a:t>
            </a:r>
            <a:r>
              <a:rPr lang="en-US" dirty="0" err="1"/>
              <a:t>BankAccount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913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Interfaces vs. Inheritance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2300" b="1" dirty="0">
                <a:latin typeface="Lucida Sans Typewriter" pitchFamily="49" charset="0"/>
              </a:rPr>
              <a:t>class </a:t>
            </a:r>
            <a:r>
              <a:rPr lang="en-US" sz="2300" b="1" dirty="0" err="1">
                <a:latin typeface="Lucida Sans Typewriter" pitchFamily="49" charset="0"/>
              </a:rPr>
              <a:t>ClickHandler</a:t>
            </a:r>
            <a:r>
              <a:rPr lang="en-US" sz="2300" b="1" dirty="0">
                <a:latin typeface="Lucida Sans Typewriter" pitchFamily="49" charset="0"/>
              </a:rPr>
              <a:t> </a:t>
            </a:r>
            <a:r>
              <a:rPr lang="en-US" sz="2300" b="1" dirty="0">
                <a:solidFill>
                  <a:schemeClr val="accent3"/>
                </a:solidFill>
                <a:latin typeface="Lucida Sans Typewriter" pitchFamily="49" charset="0"/>
              </a:rPr>
              <a:t>implements</a:t>
            </a:r>
            <a:r>
              <a:rPr lang="en-US" sz="2300" b="1" dirty="0">
                <a:latin typeface="Lucida Sans Typewriter" pitchFamily="49" charset="0"/>
              </a:rPr>
              <a:t> </a:t>
            </a:r>
            <a:r>
              <a:rPr lang="en-US" sz="2300" b="1" dirty="0" err="1">
                <a:latin typeface="Lucida Sans Typewriter" pitchFamily="49" charset="0"/>
              </a:rPr>
              <a:t>MouseListener</a:t>
            </a:r>
            <a:endParaRPr lang="en-US" sz="2300" dirty="0"/>
          </a:p>
          <a:p>
            <a:pPr lvl="1">
              <a:defRPr/>
            </a:pPr>
            <a:endParaRPr lang="en-US" dirty="0"/>
          </a:p>
          <a:p>
            <a:pPr lvl="1">
              <a:defRPr/>
            </a:pPr>
            <a:r>
              <a:rPr lang="en-US" dirty="0" err="1"/>
              <a:t>ClickHandler</a:t>
            </a:r>
            <a:r>
              <a:rPr lang="en-US" dirty="0"/>
              <a:t> </a:t>
            </a:r>
            <a:r>
              <a:rPr lang="en-US" b="1" dirty="0">
                <a:solidFill>
                  <a:schemeClr val="accent3"/>
                </a:solidFill>
              </a:rPr>
              <a:t>promises</a:t>
            </a:r>
            <a:r>
              <a:rPr lang="en-US" dirty="0"/>
              <a:t> to implement all the methods of </a:t>
            </a:r>
            <a:r>
              <a:rPr lang="en-US" dirty="0" err="1"/>
              <a:t>MouseListener</a:t>
            </a: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sz="2300" b="1" dirty="0">
                <a:latin typeface="Lucida Sans Typewriter" pitchFamily="49" charset="0"/>
              </a:rPr>
              <a:t>class </a:t>
            </a:r>
            <a:r>
              <a:rPr lang="en-US" sz="2300" b="1" dirty="0" err="1">
                <a:latin typeface="Lucida Sans Typewriter" pitchFamily="49" charset="0"/>
              </a:rPr>
              <a:t>CheckingAccount</a:t>
            </a:r>
            <a:r>
              <a:rPr lang="en-US" sz="2300" b="1" dirty="0">
                <a:latin typeface="Lucida Sans Typewriter" pitchFamily="49" charset="0"/>
              </a:rPr>
              <a:t> </a:t>
            </a:r>
            <a:r>
              <a:rPr lang="en-US" sz="2300" b="1" dirty="0">
                <a:solidFill>
                  <a:schemeClr val="accent3"/>
                </a:solidFill>
                <a:latin typeface="Lucida Sans Typewriter" pitchFamily="49" charset="0"/>
              </a:rPr>
              <a:t>extends</a:t>
            </a:r>
            <a:r>
              <a:rPr lang="en-US" sz="2300" b="1" dirty="0">
                <a:latin typeface="Lucida Sans Typewriter" pitchFamily="49" charset="0"/>
              </a:rPr>
              <a:t> </a:t>
            </a:r>
            <a:r>
              <a:rPr lang="en-US" sz="2300" b="1" dirty="0" err="1">
                <a:latin typeface="Lucida Sans Typewriter" pitchFamily="49" charset="0"/>
              </a:rPr>
              <a:t>BankAccount</a:t>
            </a:r>
            <a:endParaRPr lang="en-US" dirty="0"/>
          </a:p>
          <a:p>
            <a:pPr lvl="1">
              <a:defRPr/>
            </a:pPr>
            <a:endParaRPr lang="en-US" dirty="0"/>
          </a:p>
          <a:p>
            <a:pPr lvl="1">
              <a:defRPr/>
            </a:pPr>
            <a:r>
              <a:rPr lang="en-US" dirty="0" err="1"/>
              <a:t>CheckingAccount</a:t>
            </a:r>
            <a:r>
              <a:rPr lang="en-US" dirty="0"/>
              <a:t> </a:t>
            </a:r>
            <a:r>
              <a:rPr lang="en-US" b="1" dirty="0">
                <a:solidFill>
                  <a:schemeClr val="accent3"/>
                </a:solidFill>
              </a:rPr>
              <a:t>inherits</a:t>
            </a:r>
            <a:r>
              <a:rPr lang="en-US" dirty="0"/>
              <a:t> (or overrides) all the methods of </a:t>
            </a:r>
            <a:r>
              <a:rPr lang="en-US" dirty="0" err="1"/>
              <a:t>BankAccount</a:t>
            </a:r>
            <a:endParaRPr lang="en-US" dirty="0"/>
          </a:p>
        </p:txBody>
      </p:sp>
      <p:sp>
        <p:nvSpPr>
          <p:cNvPr id="4" name="Line Callout 2 3"/>
          <p:cNvSpPr/>
          <p:nvPr/>
        </p:nvSpPr>
        <p:spPr>
          <a:xfrm>
            <a:off x="6019800" y="2971800"/>
            <a:ext cx="2971800" cy="4572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30909"/>
              <a:gd name="adj6" fmla="val -268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/>
              <a:t>For </a:t>
            </a:r>
            <a:r>
              <a:rPr lang="en-US" sz="2400" b="1" u="sng" dirty="0"/>
              <a:t>client</a:t>
            </a:r>
            <a:r>
              <a:rPr lang="en-US" sz="2400" dirty="0"/>
              <a:t> code reuse</a:t>
            </a:r>
          </a:p>
        </p:txBody>
      </p:sp>
      <p:sp>
        <p:nvSpPr>
          <p:cNvPr id="5" name="Line Callout 2 4"/>
          <p:cNvSpPr/>
          <p:nvPr/>
        </p:nvSpPr>
        <p:spPr>
          <a:xfrm>
            <a:off x="1638300" y="6147183"/>
            <a:ext cx="4800600" cy="457200"/>
          </a:xfrm>
          <a:prstGeom prst="borderCallout2">
            <a:avLst>
              <a:gd name="adj1" fmla="val -1940"/>
              <a:gd name="adj2" fmla="val 83621"/>
              <a:gd name="adj3" fmla="val -91594"/>
              <a:gd name="adj4" fmla="val 81526"/>
              <a:gd name="adj5" fmla="val -148463"/>
              <a:gd name="adj6" fmla="val 670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/>
              <a:t>For </a:t>
            </a:r>
            <a:r>
              <a:rPr lang="en-US" sz="2400" b="1" u="sng" dirty="0"/>
              <a:t>implementation</a:t>
            </a:r>
            <a:r>
              <a:rPr lang="en-US" sz="2400" b="1" dirty="0"/>
              <a:t> </a:t>
            </a:r>
            <a:r>
              <a:rPr lang="en-US" sz="2400" dirty="0"/>
              <a:t>code reuse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Inheritance Run Amok?</a:t>
            </a:r>
          </a:p>
        </p:txBody>
      </p:sp>
      <p:pic>
        <p:nvPicPr>
          <p:cNvPr id="16387" name="Picture 3" descr="C:\DOCUME~1\ADMINI~1\LOCALS~1\Temp\VMwareDnD\00003a70\InheritanceAmok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7650" y="1143000"/>
            <a:ext cx="86487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With Methods, Subclasses can: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b="1" dirty="0">
                <a:solidFill>
                  <a:schemeClr val="accent3"/>
                </a:solidFill>
              </a:rPr>
              <a:t>Inherit</a:t>
            </a:r>
            <a:r>
              <a:rPr lang="en-US" dirty="0"/>
              <a:t> methods </a:t>
            </a:r>
            <a:r>
              <a:rPr lang="en-US" dirty="0">
                <a:solidFill>
                  <a:schemeClr val="accent3"/>
                </a:solidFill>
              </a:rPr>
              <a:t>unchanged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b="1" dirty="0">
                <a:solidFill>
                  <a:schemeClr val="accent3"/>
                </a:solidFill>
              </a:rPr>
              <a:t>Override</a:t>
            </a:r>
            <a:r>
              <a:rPr lang="en-US" dirty="0"/>
              <a:t> methods</a:t>
            </a:r>
          </a:p>
          <a:p>
            <a:pPr lvl="1">
              <a:defRPr/>
            </a:pPr>
            <a:r>
              <a:rPr lang="en-US" dirty="0"/>
              <a:t>Declare a new method </a:t>
            </a:r>
            <a:r>
              <a:rPr lang="en-US" dirty="0">
                <a:solidFill>
                  <a:schemeClr val="accent3"/>
                </a:solidFill>
              </a:rPr>
              <a:t>with same signature </a:t>
            </a:r>
            <a:r>
              <a:rPr lang="en-US" dirty="0"/>
              <a:t>to use </a:t>
            </a:r>
            <a:r>
              <a:rPr lang="en-US" b="1" dirty="0">
                <a:solidFill>
                  <a:schemeClr val="accent3"/>
                </a:solidFill>
              </a:rPr>
              <a:t>instead of </a:t>
            </a:r>
            <a:r>
              <a:rPr lang="en-US" dirty="0" err="1">
                <a:solidFill>
                  <a:schemeClr val="accent3"/>
                </a:solidFill>
              </a:rPr>
              <a:t>superclass</a:t>
            </a:r>
            <a:r>
              <a:rPr lang="en-US" dirty="0">
                <a:solidFill>
                  <a:schemeClr val="accent3"/>
                </a:solidFill>
              </a:rPr>
              <a:t> method</a:t>
            </a:r>
          </a:p>
          <a:p>
            <a:pPr lvl="1">
              <a:defRPr/>
            </a:pPr>
            <a:endParaRPr lang="en-US" dirty="0"/>
          </a:p>
          <a:p>
            <a:pPr lvl="1">
              <a:defRPr/>
            </a:pPr>
            <a:endParaRPr lang="en-US" dirty="0"/>
          </a:p>
          <a:p>
            <a:pPr>
              <a:defRPr/>
            </a:pPr>
            <a:r>
              <a:rPr lang="en-US" b="1" dirty="0">
                <a:solidFill>
                  <a:schemeClr val="accent3"/>
                </a:solidFill>
              </a:rPr>
              <a:t>Add</a:t>
            </a:r>
            <a:r>
              <a:rPr lang="en-US" dirty="0"/>
              <a:t> entirely new methods not in </a:t>
            </a:r>
            <a:r>
              <a:rPr lang="en-US" dirty="0" err="1"/>
              <a:t>superclass</a:t>
            </a:r>
            <a:endParaRPr lang="en-US" dirty="0"/>
          </a:p>
        </p:txBody>
      </p:sp>
      <p:sp>
        <p:nvSpPr>
          <p:cNvPr id="5" name="Rectangle 9"/>
          <p:cNvSpPr>
            <a:spLocks/>
          </p:cNvSpPr>
          <p:nvPr/>
        </p:nvSpPr>
        <p:spPr bwMode="auto">
          <a:xfrm>
            <a:off x="8432800" y="6334564"/>
            <a:ext cx="558800" cy="4191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800" dirty="0">
                <a:solidFill>
                  <a:schemeClr val="bg1"/>
                </a:solidFill>
                <a:cs typeface="Arial" pitchFamily="34" charset="0"/>
                <a:sym typeface="Arial" pitchFamily="34" charset="0"/>
              </a:rPr>
              <a:t>Q3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17119</TotalTime>
  <Words>1414</Words>
  <Application>Microsoft Macintosh PowerPoint</Application>
  <PresentationFormat>On-screen Show (4:3)</PresentationFormat>
  <Paragraphs>230</Paragraphs>
  <Slides>21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Lucida Sans Typewriter</vt:lpstr>
      <vt:lpstr>Office Theme</vt:lpstr>
      <vt:lpstr>CSSE 220</vt:lpstr>
      <vt:lpstr>Inheritance</vt:lpstr>
      <vt:lpstr>Examples</vt:lpstr>
      <vt:lpstr>Notation and Terminology</vt:lpstr>
      <vt:lpstr>Inheritance in UML</vt:lpstr>
      <vt:lpstr>Look at Code</vt:lpstr>
      <vt:lpstr>Interfaces vs. Inheritance</vt:lpstr>
      <vt:lpstr>Inheritance Run Amok?</vt:lpstr>
      <vt:lpstr>With Methods, Subclasses can:</vt:lpstr>
      <vt:lpstr>With Fields, Subclasses:</vt:lpstr>
      <vt:lpstr>Super Calls</vt:lpstr>
      <vt:lpstr>Let’s Code CheckingAccount</vt:lpstr>
      <vt:lpstr>Design to Implement</vt:lpstr>
      <vt:lpstr>Polymorphism and Subclasses</vt:lpstr>
      <vt:lpstr>Another Example</vt:lpstr>
      <vt:lpstr>Access Modifiers</vt:lpstr>
      <vt:lpstr>Live coding</vt:lpstr>
      <vt:lpstr>Abstract Classes</vt:lpstr>
      <vt:lpstr>PowerPoint Presentation</vt:lpstr>
      <vt:lpstr>Work Time</vt:lpstr>
      <vt:lpstr>If time allows: Review from yesterday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Delvin Defoe</dc:creator>
  <cp:lastModifiedBy>Hollingsworth, Joseph</cp:lastModifiedBy>
  <cp:revision>509</cp:revision>
  <cp:lastPrinted>2015-01-19T18:06:47Z</cp:lastPrinted>
  <dcterms:created xsi:type="dcterms:W3CDTF">2011-01-25T15:45:15Z</dcterms:created>
  <dcterms:modified xsi:type="dcterms:W3CDTF">2022-02-24T20:32:29Z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TC101671231033</vt:lpwstr>
  </property>
</Properties>
</file>