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69" r:id="rId12"/>
    <p:sldId id="270" r:id="rId13"/>
    <p:sldId id="272" r:id="rId14"/>
    <p:sldId id="273" r:id="rId15"/>
    <p:sldId id="274" r:id="rId16"/>
    <p:sldId id="271" r:id="rId17"/>
    <p:sldId id="275" r:id="rId18"/>
    <p:sldId id="266" r:id="rId19"/>
    <p:sldId id="276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5892" autoAdjust="0"/>
  </p:normalViewPr>
  <p:slideViewPr>
    <p:cSldViewPr snapToGrid="0" snapToObjects="1">
      <p:cViewPr varScale="1">
        <p:scale>
          <a:sx n="124" d="100"/>
          <a:sy n="124" d="100"/>
        </p:scale>
        <p:origin x="2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20BB76-3C7A-48DA-92EC-DAF431D3FC5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hard copy of code from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IntroToJavaGraphics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solution.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 TODAY is </a:t>
            </a:r>
            <a:r>
              <a:rPr lang="en-US" sz="2000" b="0" strike="noStrike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GraphicsQuiz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4F2A428F-657C-42A9-813D-BB16FC49E3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331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52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AF73492-4D4C-4F85-9EED-FB15AC3F638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67107FB-E422-43A5-9D1F-1DAE54AC70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code is already in today’s project as a reference.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aqua callouts are shown one at a time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window with a title bar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cannot draw directly onto a frame – “think of it like a picture frame, you shouldn’t draw on a frame, you have to place a canvas IN it… then you draw/paint something.”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have to construct a component and add it to a frame, if you wish to show something inside the frame – “a component is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canvas”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E1ECA46-F577-4591-A625-160103D61F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82E09146-3424-4E02-AED3-77803399C1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some time to work on this.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angle for arcs increase in the counter clockwise direction.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also measured in degrees.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8304FB4-BA04-44DD-B78C-0DE82315C6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endParaRPr lang="en-US" baseline="0" dirty="0"/>
          </a:p>
          <a:p>
            <a:r>
              <a:rPr lang="en-US" baseline="0" dirty="0"/>
              <a:t>-Will suggest mathematics to calculate the position (</a:t>
            </a:r>
            <a:r>
              <a:rPr lang="en-US" baseline="0" dirty="0" err="1"/>
              <a:t>x,y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Manageable, but we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9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r>
              <a:rPr lang="en-US" baseline="0" dirty="0"/>
              <a:t>-Will suggest mathematics to calculate the position based on trig functions…</a:t>
            </a:r>
          </a:p>
          <a:p>
            <a:endParaRPr lang="en-US" baseline="0" dirty="0"/>
          </a:p>
          <a:p>
            <a:r>
              <a:rPr lang="en-US" baseline="0" dirty="0"/>
              <a:t>TOO HARD – LAZINESS IS A VIRTUE!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8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slide if showing how</a:t>
            </a:r>
            <a:r>
              <a:rPr lang="en-US" baseline="0" dirty="0"/>
              <a:t> to make sure to undo translate and rotate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6811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458DA3-A124-461E-90B7-7075DC13ED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A8C58-2AE9-4FD3-962B-B668530547B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76FAF-2E38-456B-A059-E17E97C51F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Java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CDCD5-1F47-FB4A-92ED-49A403429AF3}"/>
              </a:ext>
            </a:extLst>
          </p:cNvPr>
          <p:cNvSpPr/>
          <p:nvPr/>
        </p:nvSpPr>
        <p:spPr>
          <a:xfrm>
            <a:off x="304620" y="5185401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PracticeIntroToJavaGraphics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PracticeIntroToJavaGraphicsSolution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ine 1"/>
          <p:cNvSpPr/>
          <p:nvPr/>
        </p:nvSpPr>
        <p:spPr>
          <a:xfrm flipH="1">
            <a:off x="1159380" y="1820520"/>
            <a:ext cx="3277080" cy="28501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2"/>
          <p:cNvSpPr/>
          <p:nvPr/>
        </p:nvSpPr>
        <p:spPr>
          <a:xfrm>
            <a:off x="1274245" y="1827645"/>
            <a:ext cx="2942466" cy="338307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TextShape 3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497200" y="1143000"/>
            <a:ext cx="35992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we’ve already translated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put the origin at (50,50)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(mostly to make the slides look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nicer)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5495040" y="2514600"/>
            <a:ext cx="3402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drew a rectangle here like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g2.drawRect(0, 0, 50, 10);,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would get something like…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Line 7"/>
          <p:cNvSpPr/>
          <p:nvPr/>
        </p:nvSpPr>
        <p:spPr>
          <a:xfrm>
            <a:off x="2627280" y="1256040"/>
            <a:ext cx="0" cy="41317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550206" y="3306006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2653231" y="3409920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5496120" y="3992040"/>
            <a:ext cx="37335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would happen if we called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g2.rotate(Math.PI/4); (radians)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call g2.drawRect(0, 0, 50, 10);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again?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 rot="2786400">
            <a:off x="2336515" y="3933235"/>
            <a:ext cx="1563480" cy="2800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>
            <a:off x="5494680" y="5388120"/>
            <a:ext cx="34286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Remember, y is positive down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instead of up, so the rotate will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 reverse of what you might be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expecting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6"/>
          <p:cNvSpPr/>
          <p:nvPr/>
        </p:nvSpPr>
        <p:spPr>
          <a:xfrm>
            <a:off x="2645246" y="345240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119018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4500" y="5849035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https://tinyurl.com/csse220graphics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91" y="660400"/>
            <a:ext cx="6678109" cy="49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3" y="1200054"/>
            <a:ext cx="8718370" cy="615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Draw an x/y axis to see where pen is on canvas</a:t>
            </a:r>
            <a:endParaRPr lang="en-US" strike="sngStrike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05336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2430" y="3525608"/>
            <a:ext cx="775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//x-axis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.drawLine(-100, 0, 100, 0);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//y-axis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.drawLine(0, -100, 0, 100);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//show where (50,50) is located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.drawString(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"(+50,+50)"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50, 50);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505"/>
          <a:stretch/>
        </p:blipFill>
        <p:spPr>
          <a:xfrm>
            <a:off x="397163" y="1767917"/>
            <a:ext cx="2700137" cy="1805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4740"/>
          <a:stretch/>
        </p:blipFill>
        <p:spPr>
          <a:xfrm>
            <a:off x="3613348" y="1784048"/>
            <a:ext cx="2685851" cy="17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the 3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translationrotation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package (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TranslateComponent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RotateComponent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solve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HourTimer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are in the PDF within your repo</a:t>
            </a:r>
          </a:p>
        </p:txBody>
      </p:sp>
      <p:sp>
        <p:nvSpPr>
          <p:cNvPr id="4" name="Rectangle 3"/>
          <p:cNvSpPr/>
          <p:nvPr/>
        </p:nvSpPr>
        <p:spPr>
          <a:xfrm>
            <a:off x="355240" y="4224244"/>
            <a:ext cx="6134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//x-axis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.drawLine(-100, 0, 100, 0);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//y-axis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.drawLine(0, -100, 0, 100);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//show where (50,50) is located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.drawString(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"(+50,+50)"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50, 50);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40"/>
          <a:stretch/>
        </p:blipFill>
        <p:spPr>
          <a:xfrm>
            <a:off x="6236074" y="4224244"/>
            <a:ext cx="2703992" cy="1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06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step as you go!</a:t>
            </a:r>
          </a:p>
          <a:p>
            <a:r>
              <a:rPr lang="en-US" dirty="0"/>
              <a:t>First make sure you get something visible</a:t>
            </a:r>
          </a:p>
          <a:p>
            <a:r>
              <a:rPr lang="en-US" dirty="0"/>
              <a:t>1. translate</a:t>
            </a:r>
          </a:p>
          <a:p>
            <a:r>
              <a:rPr lang="en-US" dirty="0"/>
              <a:t>2. rotate </a:t>
            </a:r>
          </a:p>
          <a:p>
            <a:r>
              <a:rPr lang="en-US" dirty="0"/>
              <a:t>3. draw</a:t>
            </a:r>
          </a:p>
          <a:p>
            <a:r>
              <a:rPr lang="en-US" dirty="0"/>
              <a:t>4. un-rotate</a:t>
            </a:r>
          </a:p>
          <a:p>
            <a:r>
              <a:rPr lang="en-US" dirty="0"/>
              <a:t>5. un-translate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1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each step as you go!</a:t>
            </a:r>
          </a:p>
          <a:p>
            <a:r>
              <a:rPr lang="en-US" dirty="0"/>
              <a:t>First make sure you get something visible</a:t>
            </a:r>
          </a:p>
          <a:p>
            <a:r>
              <a:rPr lang="en-US" dirty="0"/>
              <a:t>1. translate</a:t>
            </a:r>
          </a:p>
          <a:p>
            <a:r>
              <a:rPr lang="en-US" dirty="0"/>
              <a:t>2. rotate </a:t>
            </a:r>
          </a:p>
          <a:p>
            <a:r>
              <a:rPr lang="en-US" dirty="0"/>
              <a:t>3. draw</a:t>
            </a:r>
          </a:p>
          <a:p>
            <a:r>
              <a:rPr lang="en-US" strike="sngStrike" dirty="0"/>
              <a:t>4. un-rotate</a:t>
            </a:r>
          </a:p>
          <a:p>
            <a:r>
              <a:rPr lang="en-US" strike="sngStrike" dirty="0"/>
              <a:t>5. un-translate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305336"/>
            <a:ext cx="835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//create copy of graphics context to avoid undo translate/rotate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Graphics2D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(Graphics2D)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1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project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160" y="927100"/>
            <a:ext cx="7024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Warning: </a:t>
            </a:r>
            <a:r>
              <a:rPr lang="en-US" sz="3200" i="1" dirty="0"/>
              <a:t>JavaFX is </a:t>
            </a:r>
          </a:p>
          <a:p>
            <a:pPr algn="ctr"/>
            <a:r>
              <a:rPr lang="en-US" sz="3200" i="1" dirty="0"/>
              <a:t>not taught in CSSE220</a:t>
            </a:r>
          </a:p>
          <a:p>
            <a:pPr algn="ctr"/>
            <a:r>
              <a:rPr lang="en-US" sz="3200" i="1" dirty="0"/>
              <a:t>and you will </a:t>
            </a:r>
            <a:r>
              <a:rPr lang="en-US" sz="3200" b="1" i="1" u="sng" dirty="0"/>
              <a:t>not</a:t>
            </a:r>
            <a:r>
              <a:rPr lang="en-US" sz="3200" i="1" dirty="0"/>
              <a:t> receive credit for solutions produced using it</a:t>
            </a:r>
          </a:p>
          <a:p>
            <a:pPr algn="ctr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60" y="444360"/>
            <a:ext cx="7772040" cy="1361880"/>
          </a:xfrm>
        </p:spPr>
        <p:txBody>
          <a:bodyPr/>
          <a:lstStyle/>
          <a:p>
            <a:r>
              <a:rPr lang="en-US" dirty="0"/>
              <a:t>General Design (3 classes)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15900" y="1485900"/>
            <a:ext cx="9144000" cy="5041900"/>
          </a:xfrm>
        </p:spPr>
        <p:txBody>
          <a:bodyPr/>
          <a:lstStyle/>
          <a:p>
            <a:r>
              <a:rPr lang="en-US" dirty="0"/>
              <a:t>__Viewer.java   </a:t>
            </a:r>
          </a:p>
          <a:p>
            <a:pPr lvl="1"/>
            <a:r>
              <a:rPr lang="en-US" dirty="0"/>
              <a:t>creates a JFrame (window)</a:t>
            </a:r>
          </a:p>
          <a:p>
            <a:pPr lvl="1"/>
            <a:r>
              <a:rPr lang="en-US" dirty="0"/>
              <a:t>main method located here, run this file</a:t>
            </a:r>
          </a:p>
          <a:p>
            <a:r>
              <a:rPr lang="en-US" dirty="0"/>
              <a:t>__Component.java</a:t>
            </a:r>
          </a:p>
          <a:p>
            <a:pPr lvl="1"/>
            <a:r>
              <a:rPr lang="en-US" dirty="0"/>
              <a:t>This extends </a:t>
            </a:r>
            <a:r>
              <a:rPr lang="en-US" dirty="0" err="1"/>
              <a:t>JComponent</a:t>
            </a:r>
            <a:r>
              <a:rPr lang="en-US" dirty="0"/>
              <a:t> (think specialized canvas)</a:t>
            </a:r>
          </a:p>
          <a:p>
            <a:pPr lvl="1"/>
            <a:r>
              <a:rPr lang="en-US" dirty="0"/>
              <a:t>Has a </a:t>
            </a:r>
            <a:r>
              <a:rPr lang="en-US" dirty="0" err="1"/>
              <a:t>paintComponent</a:t>
            </a:r>
            <a:r>
              <a:rPr lang="en-US" dirty="0"/>
              <a:t>(Graphics g) method that determines what gets drawn on canvas</a:t>
            </a:r>
          </a:p>
          <a:p>
            <a:r>
              <a:rPr lang="en-US" dirty="0"/>
              <a:t>__.java </a:t>
            </a:r>
          </a:p>
          <a:p>
            <a:pPr lvl="1"/>
            <a:r>
              <a:rPr lang="en-US" dirty="0"/>
              <a:t>This is the class that represents something </a:t>
            </a:r>
          </a:p>
          <a:p>
            <a:pPr lvl="1"/>
            <a:r>
              <a:rPr lang="en-US" dirty="0"/>
              <a:t>Has a </a:t>
            </a:r>
            <a:r>
              <a:rPr lang="en-US" dirty="0" err="1"/>
              <a:t>drawOn</a:t>
            </a:r>
            <a:r>
              <a:rPr lang="en-US" dirty="0"/>
              <a:t>(Graphics2D g) method to draw itself </a:t>
            </a:r>
          </a:p>
          <a:p>
            <a:pPr lvl="1"/>
            <a:r>
              <a:rPr lang="en-US" dirty="0"/>
              <a:t>Instances look different based on properties (instance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29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Graphics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Java Graphics Program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417680"/>
            <a:ext cx="8457840" cy="528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javax.swing.JFrame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From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2, Big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@author Cay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Horstmann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EmptyFrameViewer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Draws a frame.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@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param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ignored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main(String[]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frame = 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(300,400);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frame.setTitle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("An Empty Frame");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frame.setDefaultCloseOperation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JFrame.EXIT_ON_CLOSE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frame.setVisible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86360" y="1411200"/>
            <a:ext cx="3028680" cy="8218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is already in your project for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15280" y="2971800"/>
            <a:ext cx="2400120" cy="856800"/>
          </a:xfrm>
          <a:prstGeom prst="borderCallout1">
            <a:avLst>
              <a:gd name="adj1" fmla="val 18750"/>
              <a:gd name="adj2" fmla="val -8333"/>
              <a:gd name="adj3" fmla="val 191311"/>
              <a:gd name="adj4" fmla="val -640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graphics frame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896160" y="4176720"/>
            <a:ext cx="2018880" cy="466200"/>
          </a:xfrm>
          <a:prstGeom prst="borderCallout1">
            <a:avLst>
              <a:gd name="adj1" fmla="val 18750"/>
              <a:gd name="adj2" fmla="val -8333"/>
              <a:gd name="adj3" fmla="val 186323"/>
              <a:gd name="adj4" fmla="val -1302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Configures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14960" y="5772240"/>
            <a:ext cx="2800080" cy="999720"/>
          </a:xfrm>
          <a:prstGeom prst="borderCallout1">
            <a:avLst>
              <a:gd name="adj1" fmla="val 18750"/>
              <a:gd name="adj2" fmla="val -8333"/>
              <a:gd name="adj3" fmla="val -17365"/>
              <a:gd name="adj4" fmla="val -2896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Java to exit program when user closes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00400" y="6114960"/>
            <a:ext cx="2400120" cy="466200"/>
          </a:xfrm>
          <a:prstGeom prst="borderCallout1">
            <a:avLst>
              <a:gd name="adj1" fmla="val 18750"/>
              <a:gd name="adj2" fmla="val -8333"/>
              <a:gd name="adj3" fmla="val -57772"/>
              <a:gd name="adj4" fmla="val -223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 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(Based on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RectangleComponent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Big Java)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Shapes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" y="1481040"/>
            <a:ext cx="8762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Ellipse2D.Double(double x, double y, 
				   double w, double h)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Line2D.Double(double x1, double y1,
				double x2, double y2)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Point2D.Double(double x, double y)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Line2D.Double(Point2D p1, Point2D p2)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Arc2D.Double(double x, double y, 				    double w, double h, 				    	    double start, double extent, 
		   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 type)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EB641B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 Polygon(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[] x,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[] y,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24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nPoints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r>
              <a:rPr lang="en-US" sz="24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some of these!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an ellipse and both kinds of lines to </a:t>
            </a:r>
            <a:r>
              <a:rPr lang="en-US" sz="2800" b="0" strike="noStrike" spc="-1" dirty="0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shape at different positions?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160" y="19070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60" y="28976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60" y="38882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8180" y="1925045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1560" y="2897639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9948" y="3870233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rotated shape?</a:t>
            </a:r>
          </a:p>
        </p:txBody>
      </p:sp>
      <p:sp>
        <p:nvSpPr>
          <p:cNvPr id="4" name="Rectangle 3"/>
          <p:cNvSpPr/>
          <p:nvPr/>
        </p:nvSpPr>
        <p:spPr>
          <a:xfrm rot="1395179">
            <a:off x="627019" y="353568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4249399">
            <a:off x="3365768" y="319732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143399">
            <a:off x="5778139" y="3191004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translate and rotate successfully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 and rotate to adjust the “state” of the pen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usually easier to move the pen, then draw in a fixed configuration around (0,0), then move the pen back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(0,0) your center of rotation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change the point of origin using translate() so you can rotate different portions of the 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7480" y="114300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Originally, origin of 0,0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top left of screen (with (50,50)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marked below)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494680" y="2264400"/>
            <a:ext cx="349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called g2.translate(50, 50),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here‘s what would happen:</a:t>
            </a:r>
          </a:p>
        </p:txBody>
      </p:sp>
      <p:sp>
        <p:nvSpPr>
          <p:cNvPr id="145" name="Line 4"/>
          <p:cNvSpPr/>
          <p:nvPr/>
        </p:nvSpPr>
        <p:spPr>
          <a:xfrm>
            <a:off x="669960" y="113184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212760" y="1741680"/>
            <a:ext cx="4953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9640" y="18309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142360" y="35744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(50,50)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669331" y="30337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52" name="Line 11"/>
          <p:cNvSpPr/>
          <p:nvPr/>
        </p:nvSpPr>
        <p:spPr>
          <a:xfrm>
            <a:off x="2626920" y="104436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665280" y="2121386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(-50,-50)</a:t>
            </a:r>
          </a:p>
        </p:txBody>
      </p:sp>
      <p:sp>
        <p:nvSpPr>
          <p:cNvPr id="156" name="CustomShape 15"/>
          <p:cNvSpPr/>
          <p:nvPr/>
        </p:nvSpPr>
        <p:spPr>
          <a:xfrm>
            <a:off x="575280" y="163953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5487120" y="3062880"/>
            <a:ext cx="3795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want to make sure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the pen, so when we’re done,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translate back to where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started, in this case: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g2.translate(-50,-50)</a:t>
            </a:r>
          </a:p>
        </p:txBody>
      </p:sp>
      <p:sp>
        <p:nvSpPr>
          <p:cNvPr id="19" name="CustomShape 14"/>
          <p:cNvSpPr/>
          <p:nvPr/>
        </p:nvSpPr>
        <p:spPr>
          <a:xfrm>
            <a:off x="2531880" y="332766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83008" y="148043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4568" y="316109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CustomShape 9"/>
          <p:cNvSpPr/>
          <p:nvPr/>
        </p:nvSpPr>
        <p:spPr>
          <a:xfrm>
            <a:off x="470709" y="1535400"/>
            <a:ext cx="413280" cy="413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/>
          <p:cNvSpPr txBox="1"/>
          <p:nvPr/>
        </p:nvSpPr>
        <p:spPr>
          <a:xfrm>
            <a:off x="808800" y="1757569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3042" y="3495743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0530" y="2030699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0" name="CustomShape 10"/>
          <p:cNvSpPr/>
          <p:nvPr/>
        </p:nvSpPr>
        <p:spPr>
          <a:xfrm>
            <a:off x="817876" y="2491964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3150" y="2971377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87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1" grpId="0"/>
      <p:bldP spid="154" grpId="0"/>
      <p:bldP spid="2" grpId="0"/>
      <p:bldP spid="21" grpId="0"/>
      <p:bldP spid="27" grpId="0"/>
      <p:bldP spid="28" grpId="0"/>
      <p:bldP spid="29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14284</TotalTime>
  <Words>1472</Words>
  <Application>Microsoft Macintosh PowerPoint</Application>
  <PresentationFormat>On-screen Show (4:3)</PresentationFormat>
  <Paragraphs>196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Consolas</vt:lpstr>
      <vt:lpstr>Lucida Sans Typewriter</vt:lpstr>
      <vt:lpstr>StarSymbol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Graphics Trick</vt:lpstr>
      <vt:lpstr>PowerPoint Presentation</vt:lpstr>
      <vt:lpstr>Graphics Debugging</vt:lpstr>
      <vt:lpstr>Graphics Trick</vt:lpstr>
      <vt:lpstr>PowerPoint Presentation</vt:lpstr>
      <vt:lpstr>General Design (3 classes)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dc:description/>
  <cp:lastModifiedBy>Hollingsworth, Joseph</cp:lastModifiedBy>
  <cp:revision>264</cp:revision>
  <cp:lastPrinted>2016-09-13T15:44:44Z</cp:lastPrinted>
  <dcterms:created xsi:type="dcterms:W3CDTF">2007-11-19T15:20:41Z</dcterms:created>
  <dcterms:modified xsi:type="dcterms:W3CDTF">2022-02-24T20:21:03Z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TC101671231033</vt:lpwstr>
  </property>
</Properties>
</file>