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7" r:id="rId1"/>
  </p:sldMasterIdLst>
  <p:notesMasterIdLst>
    <p:notesMasterId r:id="rId24"/>
  </p:notesMasterIdLst>
  <p:handoutMasterIdLst>
    <p:handoutMasterId r:id="rId25"/>
  </p:handoutMasterIdLst>
  <p:sldIdLst>
    <p:sldId id="256" r:id="rId2"/>
    <p:sldId id="257" r:id="rId3"/>
    <p:sldId id="293" r:id="rId4"/>
    <p:sldId id="294" r:id="rId5"/>
    <p:sldId id="295" r:id="rId6"/>
    <p:sldId id="296" r:id="rId7"/>
    <p:sldId id="301" r:id="rId8"/>
    <p:sldId id="297" r:id="rId9"/>
    <p:sldId id="298" r:id="rId10"/>
    <p:sldId id="302" r:id="rId11"/>
    <p:sldId id="303" r:id="rId12"/>
    <p:sldId id="285" r:id="rId13"/>
    <p:sldId id="278" r:id="rId14"/>
    <p:sldId id="287" r:id="rId15"/>
    <p:sldId id="291" r:id="rId16"/>
    <p:sldId id="288" r:id="rId17"/>
    <p:sldId id="292" r:id="rId18"/>
    <p:sldId id="289" r:id="rId19"/>
    <p:sldId id="304" r:id="rId20"/>
    <p:sldId id="290" r:id="rId21"/>
    <p:sldId id="300" r:id="rId22"/>
    <p:sldId id="286" r:id="rId23"/>
  </p:sldIdLst>
  <p:sldSz cx="9144000" cy="6858000" type="screen4x3"/>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p:clrMru>
    <a:srgbClr val="EE7D3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461" autoAdjust="0"/>
    <p:restoredTop sz="85034" autoAdjust="0"/>
  </p:normalViewPr>
  <p:slideViewPr>
    <p:cSldViewPr snapToObjects="1">
      <p:cViewPr varScale="1">
        <p:scale>
          <a:sx n="103" d="100"/>
          <a:sy n="103" d="100"/>
        </p:scale>
        <p:origin x="1568"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964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sz="quarter" idx="1"/>
          </p:nvPr>
        </p:nvSpPr>
        <p:spPr bwMode="auto">
          <a:xfrm>
            <a:off x="3972256" y="0"/>
            <a:ext cx="3036623"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E7563301-559A-4ABC-AA2B-6FE6708B755E}" type="datetimeFigureOut">
              <a:rPr lang="en-US"/>
              <a:pPr>
                <a:defRPr/>
              </a:pPr>
              <a:t>2/24/22</a:t>
            </a:fld>
            <a:endParaRPr lang="en-US" dirty="0"/>
          </a:p>
        </p:txBody>
      </p:sp>
      <p:sp>
        <p:nvSpPr>
          <p:cNvPr id="4" name="Footer Placeholder 3"/>
          <p:cNvSpPr>
            <a:spLocks noGrp="1"/>
          </p:cNvSpPr>
          <p:nvPr>
            <p:ph type="ftr" sz="quarter" idx="2"/>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5" name="Slide Number Placeholder 4"/>
          <p:cNvSpPr>
            <a:spLocks noGrp="1"/>
          </p:cNvSpPr>
          <p:nvPr>
            <p:ph type="sldNum" sz="quarter" idx="3"/>
          </p:nvPr>
        </p:nvSpPr>
        <p:spPr bwMode="auto">
          <a:xfrm>
            <a:off x="3972256" y="8829122"/>
            <a:ext cx="3036623"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69FA71DF-C021-41F0-8072-9DABD6C95C88}" type="slidenum">
              <a:rPr lang="en-US"/>
              <a:pPr>
                <a:defRPr/>
              </a:pPr>
              <a:t>‹#›</a:t>
            </a:fld>
            <a:endParaRPr lang="en-US" dirty="0"/>
          </a:p>
        </p:txBody>
      </p:sp>
    </p:spTree>
    <p:extLst>
      <p:ext uri="{BB962C8B-B14F-4D97-AF65-F5344CB8AC3E}">
        <p14:creationId xmlns:p14="http://schemas.microsoft.com/office/powerpoint/2010/main" val="433742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bwMode="auto">
          <a:xfrm>
            <a:off x="1"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3" name="Date Placeholder 2"/>
          <p:cNvSpPr>
            <a:spLocks noGrp="1"/>
          </p:cNvSpPr>
          <p:nvPr>
            <p:ph type="dt" idx="1"/>
          </p:nvPr>
        </p:nvSpPr>
        <p:spPr bwMode="auto">
          <a:xfrm>
            <a:off x="3970735" y="0"/>
            <a:ext cx="3038145" cy="465743"/>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lvl1pPr algn="r" defTabSz="913482">
              <a:defRPr sz="1200">
                <a:latin typeface="Calibri" pitchFamily="34" charset="0"/>
              </a:defRPr>
            </a:lvl1pPr>
          </a:lstStyle>
          <a:p>
            <a:pPr>
              <a:defRPr/>
            </a:pPr>
            <a:fld id="{0A2CEEB4-0792-4477-89F5-C9EB695061F7}" type="datetimeFigureOut">
              <a:rPr lang="en-US"/>
              <a:pPr>
                <a:defRPr/>
              </a:pPr>
              <a:t>2/24/22</a:t>
            </a:fld>
            <a:endParaRPr lang="en-US" dirty="0"/>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89803" tIns="44902" rIns="89803" bIns="44902" rtlCol="0" anchor="ctr"/>
          <a:lstStyle/>
          <a:p>
            <a:pPr lvl="0"/>
            <a:endParaRPr lang="en-US" noProof="0" dirty="0"/>
          </a:p>
        </p:txBody>
      </p:sp>
      <p:sp>
        <p:nvSpPr>
          <p:cNvPr id="5" name="Notes Placeholder 4"/>
          <p:cNvSpPr>
            <a:spLocks noGrp="1"/>
          </p:cNvSpPr>
          <p:nvPr>
            <p:ph type="body" sz="quarter" idx="3"/>
          </p:nvPr>
        </p:nvSpPr>
        <p:spPr bwMode="auto">
          <a:xfrm>
            <a:off x="701345" y="4416099"/>
            <a:ext cx="5607711" cy="4183995"/>
          </a:xfrm>
          <a:prstGeom prst="rect">
            <a:avLst/>
          </a:prstGeom>
          <a:noFill/>
          <a:ln w="9525">
            <a:noFill/>
            <a:miter lim="800000"/>
            <a:headEnd/>
            <a:tailEnd/>
          </a:ln>
        </p:spPr>
        <p:txBody>
          <a:bodyPr vert="horz" wrap="square" lIns="93153" tIns="46577" rIns="93153" bIns="4657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bwMode="auto">
          <a:xfrm>
            <a:off x="1"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defTabSz="913482">
              <a:defRPr sz="1200">
                <a:latin typeface="Calibri" pitchFamily="34" charset="0"/>
              </a:defRPr>
            </a:lvl1pPr>
          </a:lstStyle>
          <a:p>
            <a:pPr>
              <a:defRPr/>
            </a:pPr>
            <a:endParaRPr lang="en-US" dirty="0"/>
          </a:p>
        </p:txBody>
      </p:sp>
      <p:sp>
        <p:nvSpPr>
          <p:cNvPr id="7" name="Slide Number Placeholder 6"/>
          <p:cNvSpPr>
            <a:spLocks noGrp="1"/>
          </p:cNvSpPr>
          <p:nvPr>
            <p:ph type="sldNum" sz="quarter" idx="5"/>
          </p:nvPr>
        </p:nvSpPr>
        <p:spPr bwMode="auto">
          <a:xfrm>
            <a:off x="3970735" y="8829122"/>
            <a:ext cx="3038145" cy="465743"/>
          </a:xfrm>
          <a:prstGeom prst="rect">
            <a:avLst/>
          </a:prstGeom>
          <a:noFill/>
          <a:ln w="9525">
            <a:noFill/>
            <a:miter lim="800000"/>
            <a:headEnd/>
            <a:tailEnd/>
          </a:ln>
        </p:spPr>
        <p:txBody>
          <a:bodyPr vert="horz" wrap="square" lIns="93153" tIns="46577" rIns="93153" bIns="46577" numCol="1" anchor="b" anchorCtr="0" compatLnSpc="1">
            <a:prstTxWarp prst="textNoShape">
              <a:avLst/>
            </a:prstTxWarp>
          </a:bodyPr>
          <a:lstStyle>
            <a:lvl1pPr algn="r" defTabSz="913482">
              <a:defRPr sz="1200">
                <a:latin typeface="Calibri" pitchFamily="34" charset="0"/>
              </a:defRPr>
            </a:lvl1pPr>
          </a:lstStyle>
          <a:p>
            <a:pPr>
              <a:defRPr/>
            </a:pPr>
            <a:fld id="{41BB943A-C3B9-42AE-8B54-C2335812312E}" type="slidenum">
              <a:rPr lang="en-US"/>
              <a:pPr>
                <a:defRPr/>
              </a:pPr>
              <a:t>‹#›</a:t>
            </a:fld>
            <a:endParaRPr lang="en-US" dirty="0"/>
          </a:p>
        </p:txBody>
      </p:sp>
    </p:spTree>
    <p:extLst>
      <p:ext uri="{BB962C8B-B14F-4D97-AF65-F5344CB8AC3E}">
        <p14:creationId xmlns:p14="http://schemas.microsoft.com/office/powerpoint/2010/main" val="36483195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p:spPr>
      </p:sp>
      <p:sp>
        <p:nvSpPr>
          <p:cNvPr id="26627" name="Notes Placeholder 2"/>
          <p:cNvSpPr>
            <a:spLocks noGrp="1"/>
          </p:cNvSpPr>
          <p:nvPr>
            <p:ph type="body" idx="1"/>
          </p:nvPr>
        </p:nvSpPr>
        <p:spPr>
          <a:noFill/>
          <a:ln/>
        </p:spPr>
        <p:txBody>
          <a:bodyPr/>
          <a:lstStyle/>
          <a:p>
            <a:pPr eaLnBrk="1" hangingPunct="1">
              <a:spcBef>
                <a:spcPct val="0"/>
              </a:spcBef>
            </a:pPr>
            <a:r>
              <a:rPr lang="en-US" dirty="0"/>
              <a:t>Bring hard copy of code from UnitTesting</a:t>
            </a:r>
            <a:endParaRPr lang="en-US" baseline="0" dirty="0"/>
          </a:p>
        </p:txBody>
      </p:sp>
      <p:sp>
        <p:nvSpPr>
          <p:cNvPr id="26628" name="Slide Number Placeholder 3"/>
          <p:cNvSpPr>
            <a:spLocks noGrp="1"/>
          </p:cNvSpPr>
          <p:nvPr>
            <p:ph type="sldNum" sz="quarter" idx="5"/>
          </p:nvPr>
        </p:nvSpPr>
        <p:spPr>
          <a:noFill/>
        </p:spPr>
        <p:txBody>
          <a:bodyPr/>
          <a:lstStyle/>
          <a:p>
            <a:fld id="{DE2D2F29-D266-4A73-9105-1080FD86BA46}" type="slidenum">
              <a:rPr lang="en-US" smtClean="0"/>
              <a:pPr/>
              <a:t>1</a:t>
            </a:fld>
            <a:endParaRPr lang="en-US" dirty="0"/>
          </a:p>
        </p:txBody>
      </p:sp>
    </p:spTree>
    <p:extLst>
      <p:ext uri="{BB962C8B-B14F-4D97-AF65-F5344CB8AC3E}">
        <p14:creationId xmlns:p14="http://schemas.microsoft.com/office/powerpoint/2010/main" val="28494900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You can decide whether you want to show</a:t>
            </a:r>
            <a:r>
              <a:rPr lang="en-US" baseline="0" dirty="0"/>
              <a:t> the students how to generate the toString and equals methods when testing the addFrac method to do an assertEquals(), or if you want to reduce the amount of time taken, you can also choose to simply compare the actual numerator and denominator as in the solution code.</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20</a:t>
            </a:fld>
            <a:endParaRPr lang="en-US" dirty="0"/>
          </a:p>
        </p:txBody>
      </p:sp>
    </p:spTree>
    <p:extLst>
      <p:ext uri="{BB962C8B-B14F-4D97-AF65-F5344CB8AC3E}">
        <p14:creationId xmlns:p14="http://schemas.microsoft.com/office/powerpoint/2010/main" val="2218103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2</a:t>
            </a:fld>
            <a:endParaRPr lang="en-US" dirty="0"/>
          </a:p>
        </p:txBody>
      </p:sp>
    </p:spTree>
    <p:extLst>
      <p:ext uri="{BB962C8B-B14F-4D97-AF65-F5344CB8AC3E}">
        <p14:creationId xmlns:p14="http://schemas.microsoft.com/office/powerpoint/2010/main" val="36450188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6</a:t>
            </a:fld>
            <a:endParaRPr lang="en-US" dirty="0">
              <a:latin typeface="Calibri" pitchFamily="34" charset="0"/>
            </a:endParaRPr>
          </a:p>
        </p:txBody>
      </p:sp>
    </p:spTree>
    <p:extLst>
      <p:ext uri="{BB962C8B-B14F-4D97-AF65-F5344CB8AC3E}">
        <p14:creationId xmlns:p14="http://schemas.microsoft.com/office/powerpoint/2010/main" val="2651894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t>Scope refers to the lifetime and accessibility of a variable. </a:t>
            </a:r>
          </a:p>
          <a:p>
            <a:r>
              <a:rPr lang="en-US" dirty="0"/>
              <a:t>How large the scope is depends on where a variable is declared. For example, if a variable is declared at the top of a class then it will be accessible to all of the class methods. If it’s declared in a method then it can only be used in that method.</a:t>
            </a:r>
          </a:p>
          <a:p>
            <a:r>
              <a:rPr lang="en-US" dirty="0"/>
              <a:t>Show scope of:</a:t>
            </a:r>
          </a:p>
          <a:p>
            <a:r>
              <a:rPr lang="en-US" dirty="0"/>
              <a:t>- sum</a:t>
            </a:r>
          </a:p>
          <a:p>
            <a:r>
              <a:rPr lang="en-US" dirty="0"/>
              <a:t>- prev</a:t>
            </a:r>
          </a:p>
          <a:p>
            <a:r>
              <a:rPr lang="en-US" dirty="0"/>
              <a:t>- p</a:t>
            </a:r>
          </a:p>
          <a:p>
            <a:endParaRPr lang="en-US" dirty="0"/>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28EA5453-CCAC-4335-A793-9CD8F74FF1E9}" type="slidenum">
              <a:rPr lang="en-US" smtClean="0">
                <a:latin typeface="Calibri" pitchFamily="34" charset="0"/>
              </a:rPr>
              <a:pPr eaLnBrk="1" hangingPunct="1"/>
              <a:t>7</a:t>
            </a:fld>
            <a:endParaRPr lang="en-US" dirty="0">
              <a:latin typeface="Calibri" pitchFamily="34" charset="0"/>
            </a:endParaRPr>
          </a:p>
        </p:txBody>
      </p:sp>
    </p:spTree>
    <p:extLst>
      <p:ext uri="{BB962C8B-B14F-4D97-AF65-F5344CB8AC3E}">
        <p14:creationId xmlns:p14="http://schemas.microsoft.com/office/powerpoint/2010/main" val="870052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505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buFontTx/>
              <a:buChar char="-"/>
            </a:pPr>
            <a:r>
              <a:rPr lang="en-US" dirty="0"/>
              <a:t>this.temp = temp; line is animated</a:t>
            </a:r>
          </a:p>
          <a:p>
            <a:pPr>
              <a:buFontTx/>
              <a:buChar char="-"/>
            </a:pPr>
            <a:r>
              <a:rPr lang="en-US" dirty="0"/>
              <a:t>The scope of this.temp overlaps with the scope of the parameter temp.  </a:t>
            </a:r>
          </a:p>
          <a:p>
            <a:pPr>
              <a:buFontTx/>
              <a:buChar char="-"/>
            </a:pPr>
            <a:r>
              <a:rPr lang="en-US" dirty="0"/>
              <a:t>In Java,</a:t>
            </a:r>
            <a:r>
              <a:rPr lang="en-US" baseline="0" dirty="0"/>
              <a:t> if you do not quality the field with “this”, the local variable shadows the  instance field with the same name (local variable wins!)</a:t>
            </a:r>
            <a:endParaRPr lang="en-US" dirty="0"/>
          </a:p>
          <a:p>
            <a:pPr>
              <a:buFontTx/>
              <a:buNone/>
            </a:pPr>
            <a:endParaRPr lang="en-US" dirty="0"/>
          </a:p>
          <a:p>
            <a:pPr>
              <a:buFontTx/>
              <a:buChar char="-"/>
            </a:pPr>
            <a:r>
              <a:rPr lang="en-US" dirty="0"/>
              <a:t>Always… callout is animated</a:t>
            </a:r>
          </a:p>
          <a:p>
            <a:pPr>
              <a:buFontTx/>
              <a:buChar char="-"/>
            </a:pPr>
            <a:r>
              <a:rPr lang="en-US" dirty="0"/>
              <a:t>this</a:t>
            </a:r>
            <a:r>
              <a:rPr lang="en-US" baseline="0" dirty="0"/>
              <a:t>  will always recover the instance variable.</a:t>
            </a:r>
          </a:p>
          <a:p>
            <a:pPr>
              <a:buFontTx/>
              <a:buChar char="-"/>
            </a:pPr>
            <a:endParaRPr lang="en-US" baseline="0" dirty="0"/>
          </a:p>
          <a:p>
            <a:pPr>
              <a:buFontTx/>
              <a:buChar char="-"/>
            </a:pPr>
            <a:r>
              <a:rPr lang="en-US" baseline="0" dirty="0"/>
              <a:t>Shadowing is hiding a variable by defining another variable with the same name.</a:t>
            </a:r>
            <a:endParaRPr lang="en-US" dirty="0"/>
          </a:p>
        </p:txBody>
      </p:sp>
      <p:sp>
        <p:nvSpPr>
          <p:cNvPr id="4506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896442" eaLnBrk="0" hangingPunct="0">
              <a:defRPr>
                <a:solidFill>
                  <a:schemeClr val="tx1"/>
                </a:solidFill>
                <a:latin typeface="Arial" charset="0"/>
                <a:cs typeface="Arial" charset="0"/>
              </a:defRPr>
            </a:lvl1pPr>
            <a:lvl2pPr marL="702738" indent="-270283" defTabSz="896442" eaLnBrk="0" hangingPunct="0">
              <a:defRPr>
                <a:solidFill>
                  <a:schemeClr val="tx1"/>
                </a:solidFill>
                <a:latin typeface="Arial" charset="0"/>
                <a:cs typeface="Arial" charset="0"/>
              </a:defRPr>
            </a:lvl2pPr>
            <a:lvl3pPr marL="1081135" indent="-216227" defTabSz="896442" eaLnBrk="0" hangingPunct="0">
              <a:defRPr>
                <a:solidFill>
                  <a:schemeClr val="tx1"/>
                </a:solidFill>
                <a:latin typeface="Arial" charset="0"/>
                <a:cs typeface="Arial" charset="0"/>
              </a:defRPr>
            </a:lvl3pPr>
            <a:lvl4pPr marL="1513590" indent="-216227" defTabSz="896442" eaLnBrk="0" hangingPunct="0">
              <a:defRPr>
                <a:solidFill>
                  <a:schemeClr val="tx1"/>
                </a:solidFill>
                <a:latin typeface="Arial" charset="0"/>
                <a:cs typeface="Arial" charset="0"/>
              </a:defRPr>
            </a:lvl4pPr>
            <a:lvl5pPr marL="1946044" indent="-216227" defTabSz="896442" eaLnBrk="0" hangingPunct="0">
              <a:defRPr>
                <a:solidFill>
                  <a:schemeClr val="tx1"/>
                </a:solidFill>
                <a:latin typeface="Arial" charset="0"/>
                <a:cs typeface="Arial" charset="0"/>
              </a:defRPr>
            </a:lvl5pPr>
            <a:lvl6pPr marL="2378498" indent="-216227" defTabSz="896442" eaLnBrk="0" fontAlgn="base" hangingPunct="0">
              <a:spcBef>
                <a:spcPct val="0"/>
              </a:spcBef>
              <a:spcAft>
                <a:spcPct val="0"/>
              </a:spcAft>
              <a:defRPr>
                <a:solidFill>
                  <a:schemeClr val="tx1"/>
                </a:solidFill>
                <a:latin typeface="Arial" charset="0"/>
                <a:cs typeface="Arial" charset="0"/>
              </a:defRPr>
            </a:lvl6pPr>
            <a:lvl7pPr marL="2810952" indent="-216227" defTabSz="896442" eaLnBrk="0" fontAlgn="base" hangingPunct="0">
              <a:spcBef>
                <a:spcPct val="0"/>
              </a:spcBef>
              <a:spcAft>
                <a:spcPct val="0"/>
              </a:spcAft>
              <a:defRPr>
                <a:solidFill>
                  <a:schemeClr val="tx1"/>
                </a:solidFill>
                <a:latin typeface="Arial" charset="0"/>
                <a:cs typeface="Arial" charset="0"/>
              </a:defRPr>
            </a:lvl7pPr>
            <a:lvl8pPr marL="3243406" indent="-216227" defTabSz="896442" eaLnBrk="0" fontAlgn="base" hangingPunct="0">
              <a:spcBef>
                <a:spcPct val="0"/>
              </a:spcBef>
              <a:spcAft>
                <a:spcPct val="0"/>
              </a:spcAft>
              <a:defRPr>
                <a:solidFill>
                  <a:schemeClr val="tx1"/>
                </a:solidFill>
                <a:latin typeface="Arial" charset="0"/>
                <a:cs typeface="Arial" charset="0"/>
              </a:defRPr>
            </a:lvl8pPr>
            <a:lvl9pPr marL="3675860" indent="-216227" defTabSz="896442" eaLnBrk="0" fontAlgn="base" hangingPunct="0">
              <a:spcBef>
                <a:spcPct val="0"/>
              </a:spcBef>
              <a:spcAft>
                <a:spcPct val="0"/>
              </a:spcAft>
              <a:defRPr>
                <a:solidFill>
                  <a:schemeClr val="tx1"/>
                </a:solidFill>
                <a:latin typeface="Arial" charset="0"/>
                <a:cs typeface="Arial" charset="0"/>
              </a:defRPr>
            </a:lvl9pPr>
          </a:lstStyle>
          <a:p>
            <a:pPr eaLnBrk="1" hangingPunct="1"/>
            <a:fld id="{F20168F8-F7A1-4FBA-B834-4B84551BC123}" type="slidenum">
              <a:rPr lang="en-US" smtClean="0">
                <a:latin typeface="Calibri" pitchFamily="34" charset="0"/>
              </a:rPr>
              <a:pPr eaLnBrk="1" hangingPunct="1"/>
              <a:t>9</a:t>
            </a:fld>
            <a:endParaRPr lang="en-US" dirty="0">
              <a:latin typeface="Calibri" pitchFamily="34" charset="0"/>
            </a:endParaRPr>
          </a:p>
        </p:txBody>
      </p:sp>
    </p:spTree>
    <p:extLst>
      <p:ext uri="{BB962C8B-B14F-4D97-AF65-F5344CB8AC3E}">
        <p14:creationId xmlns:p14="http://schemas.microsoft.com/office/powerpoint/2010/main" val="1601598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suddenly</a:t>
            </a:r>
            <a:r>
              <a:rPr lang="en-US" baseline="0" dirty="0"/>
              <a:t> wanted to add a second solar system…</a:t>
            </a:r>
          </a:p>
          <a:p>
            <a:r>
              <a:rPr lang="en-US" baseline="0" dirty="0"/>
              <a:t>Static makes for bad design, i.e. hard to use/reuse/</a:t>
            </a:r>
            <a:r>
              <a:rPr lang="en-US" b="1" baseline="0" dirty="0"/>
              <a:t>extend</a:t>
            </a:r>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10</a:t>
            </a:fld>
            <a:endParaRPr lang="en-US" dirty="0"/>
          </a:p>
        </p:txBody>
      </p:sp>
    </p:spTree>
    <p:extLst>
      <p:ext uri="{BB962C8B-B14F-4D97-AF65-F5344CB8AC3E}">
        <p14:creationId xmlns:p14="http://schemas.microsoft.com/office/powerpoint/2010/main" val="1012682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11</a:t>
            </a:fld>
            <a:endParaRPr lang="en-US" dirty="0"/>
          </a:p>
        </p:txBody>
      </p:sp>
    </p:spTree>
    <p:extLst>
      <p:ext uri="{BB962C8B-B14F-4D97-AF65-F5344CB8AC3E}">
        <p14:creationId xmlns:p14="http://schemas.microsoft.com/office/powerpoint/2010/main" val="27922624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12</a:t>
            </a:fld>
            <a:endParaRPr lang="en-US" dirty="0"/>
          </a:p>
        </p:txBody>
      </p:sp>
    </p:spTree>
    <p:extLst>
      <p:ext uri="{BB962C8B-B14F-4D97-AF65-F5344CB8AC3E}">
        <p14:creationId xmlns:p14="http://schemas.microsoft.com/office/powerpoint/2010/main" val="196847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a:t>
            </a:r>
            <a:r>
              <a:rPr lang="en-US" baseline="0" dirty="0"/>
              <a:t> an example with students and have them do the rest on their own.</a:t>
            </a:r>
            <a:endParaRPr lang="en-US" dirty="0"/>
          </a:p>
        </p:txBody>
      </p:sp>
      <p:sp>
        <p:nvSpPr>
          <p:cNvPr id="4" name="Slide Number Placeholder 3"/>
          <p:cNvSpPr>
            <a:spLocks noGrp="1"/>
          </p:cNvSpPr>
          <p:nvPr>
            <p:ph type="sldNum" sz="quarter" idx="10"/>
          </p:nvPr>
        </p:nvSpPr>
        <p:spPr/>
        <p:txBody>
          <a:bodyPr/>
          <a:lstStyle/>
          <a:p>
            <a:pPr>
              <a:defRPr/>
            </a:pPr>
            <a:fld id="{41BB943A-C3B9-42AE-8B54-C2335812312E}" type="slidenum">
              <a:rPr lang="en-US" smtClean="0"/>
              <a:pPr>
                <a:defRPr/>
              </a:pPr>
              <a:t>13</a:t>
            </a:fld>
            <a:endParaRPr lang="en-US" dirty="0"/>
          </a:p>
        </p:txBody>
      </p:sp>
    </p:spTree>
    <p:extLst>
      <p:ext uri="{BB962C8B-B14F-4D97-AF65-F5344CB8AC3E}">
        <p14:creationId xmlns:p14="http://schemas.microsoft.com/office/powerpoint/2010/main" val="201707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99D63304-4803-46E9-8053-E8AD2B380643}"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9E242930-7B11-4C91-93D9-A54E2CD74AD7}" type="slidenum">
              <a:rPr lang="en-US" smtClean="0"/>
              <a:pPr>
                <a:defRPr/>
              </a:pPr>
              <a:t>‹#›</a:t>
            </a:fld>
            <a:endParaRPr lang="en-US" dirty="0"/>
          </a:p>
        </p:txBody>
      </p:sp>
    </p:spTree>
    <p:extLst>
      <p:ext uri="{BB962C8B-B14F-4D97-AF65-F5344CB8AC3E}">
        <p14:creationId xmlns:p14="http://schemas.microsoft.com/office/powerpoint/2010/main" val="197650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22621D6E-7091-4510-88D1-5FA26E14D11A}"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DF59483E-09E4-48D5-BA16-BD54A4526051}" type="slidenum">
              <a:rPr lang="en-US" smtClean="0"/>
              <a:pPr>
                <a:defRPr/>
              </a:pPr>
              <a:t>‹#›</a:t>
            </a:fld>
            <a:endParaRPr lang="en-US" dirty="0"/>
          </a:p>
        </p:txBody>
      </p:sp>
    </p:spTree>
    <p:extLst>
      <p:ext uri="{BB962C8B-B14F-4D97-AF65-F5344CB8AC3E}">
        <p14:creationId xmlns:p14="http://schemas.microsoft.com/office/powerpoint/2010/main" val="255155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13F03A13-9CFF-4839-B20A-D00C049D77D5}"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1CA0CD3-0616-4975-8CB6-395FF73FEB58}" type="slidenum">
              <a:rPr lang="en-US" smtClean="0"/>
              <a:pPr>
                <a:defRPr/>
              </a:pPr>
              <a:t>‹#›</a:t>
            </a:fld>
            <a:endParaRPr lang="en-US" dirty="0"/>
          </a:p>
        </p:txBody>
      </p:sp>
    </p:spTree>
    <p:extLst>
      <p:ext uri="{BB962C8B-B14F-4D97-AF65-F5344CB8AC3E}">
        <p14:creationId xmlns:p14="http://schemas.microsoft.com/office/powerpoint/2010/main" val="1183236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FD450AFD-1AD4-40A7-ADB3-7F87D0F8D819}"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A1719A2B-6AB5-4698-BD1C-B24CF46110BB}" type="slidenum">
              <a:rPr lang="en-US" smtClean="0"/>
              <a:pPr>
                <a:defRPr/>
              </a:pPr>
              <a:t>‹#›</a:t>
            </a:fld>
            <a:endParaRPr lang="en-US" dirty="0"/>
          </a:p>
        </p:txBody>
      </p:sp>
    </p:spTree>
    <p:extLst>
      <p:ext uri="{BB962C8B-B14F-4D97-AF65-F5344CB8AC3E}">
        <p14:creationId xmlns:p14="http://schemas.microsoft.com/office/powerpoint/2010/main" val="4180615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E7E205AC-0D9D-49E5-90F5-84A523F53AD4}" type="datetime2">
              <a:rPr lang="en-US" smtClean="0"/>
              <a:pPr>
                <a:defRPr/>
              </a:pPr>
              <a:t>Thursday, February 24, 2022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384BE59B-51DA-440B-8545-A062048D7B9A}" type="slidenum">
              <a:rPr lang="en-US" smtClean="0"/>
              <a:pPr>
                <a:defRPr/>
              </a:pPr>
              <a:t>‹#›</a:t>
            </a:fld>
            <a:endParaRPr lang="en-US" dirty="0"/>
          </a:p>
        </p:txBody>
      </p:sp>
    </p:spTree>
    <p:extLst>
      <p:ext uri="{BB962C8B-B14F-4D97-AF65-F5344CB8AC3E}">
        <p14:creationId xmlns:p14="http://schemas.microsoft.com/office/powerpoint/2010/main" val="114572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38E96CC7-A4B9-4483-A454-FAC873D5CC60}" type="datetime2">
              <a:rPr lang="en-US" smtClean="0"/>
              <a:pPr>
                <a:defRPr/>
              </a:pPr>
              <a:t>Thursday, February 24,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7232177C-87C6-43B9-A935-6328F9639B73}" type="slidenum">
              <a:rPr lang="en-US" smtClean="0"/>
              <a:pPr>
                <a:defRPr/>
              </a:pPr>
              <a:t>‹#›</a:t>
            </a:fld>
            <a:endParaRPr lang="en-US" dirty="0"/>
          </a:p>
        </p:txBody>
      </p:sp>
    </p:spTree>
    <p:extLst>
      <p:ext uri="{BB962C8B-B14F-4D97-AF65-F5344CB8AC3E}">
        <p14:creationId xmlns:p14="http://schemas.microsoft.com/office/powerpoint/2010/main" val="292395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036B0ADB-9602-482B-85CF-ADC1BAEB4D83}" type="datetime2">
              <a:rPr lang="en-US" smtClean="0"/>
              <a:pPr>
                <a:defRPr/>
              </a:pPr>
              <a:t>Thursday, February 24, 2022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A8939F39-A2B5-4674-BBDC-FB0FC7799A06}" type="slidenum">
              <a:rPr lang="en-US" smtClean="0"/>
              <a:pPr>
                <a:defRPr/>
              </a:pPr>
              <a:t>‹#›</a:t>
            </a:fld>
            <a:endParaRPr lang="en-US" dirty="0"/>
          </a:p>
        </p:txBody>
      </p:sp>
    </p:spTree>
    <p:extLst>
      <p:ext uri="{BB962C8B-B14F-4D97-AF65-F5344CB8AC3E}">
        <p14:creationId xmlns:p14="http://schemas.microsoft.com/office/powerpoint/2010/main" val="27000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2E4EB50F-1288-4DFE-A2B7-2FC74B6FF41B}" type="datetime2">
              <a:rPr lang="en-US" smtClean="0"/>
              <a:pPr>
                <a:defRPr/>
              </a:pPr>
              <a:t>Thursday, February 24, 2022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F040A32C-847A-4008-98DF-1431C4BD4B30}" type="slidenum">
              <a:rPr lang="en-US" smtClean="0"/>
              <a:pPr>
                <a:defRPr/>
              </a:pPr>
              <a:t>‹#›</a:t>
            </a:fld>
            <a:endParaRPr lang="en-US" dirty="0"/>
          </a:p>
        </p:txBody>
      </p:sp>
    </p:spTree>
    <p:extLst>
      <p:ext uri="{BB962C8B-B14F-4D97-AF65-F5344CB8AC3E}">
        <p14:creationId xmlns:p14="http://schemas.microsoft.com/office/powerpoint/2010/main" val="361920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081446E-4544-488E-A5FE-1BC8CCF1495A}" type="datetime2">
              <a:rPr lang="en-US" smtClean="0"/>
              <a:pPr>
                <a:defRPr/>
              </a:pPr>
              <a:t>Thursday, February 24, 2022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A2320C44-97C4-4C75-8F69-EA40841DDDD7}" type="slidenum">
              <a:rPr lang="en-US" smtClean="0"/>
              <a:pPr>
                <a:defRPr/>
              </a:pPr>
              <a:t>‹#›</a:t>
            </a:fld>
            <a:endParaRPr lang="en-US" dirty="0"/>
          </a:p>
        </p:txBody>
      </p:sp>
    </p:spTree>
    <p:extLst>
      <p:ext uri="{BB962C8B-B14F-4D97-AF65-F5344CB8AC3E}">
        <p14:creationId xmlns:p14="http://schemas.microsoft.com/office/powerpoint/2010/main" val="1529701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77C57AFD-AD8B-4ACE-BF5F-D584921D5881}" type="datetime2">
              <a:rPr lang="en-US" smtClean="0"/>
              <a:pPr>
                <a:defRPr/>
              </a:pPr>
              <a:t>Thursday, February 24,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29DA3404-8575-4D7A-B473-E12712201712}" type="slidenum">
              <a:rPr lang="en-US" smtClean="0"/>
              <a:pPr>
                <a:defRPr/>
              </a:pPr>
              <a:t>‹#›</a:t>
            </a:fld>
            <a:endParaRPr lang="en-US" dirty="0"/>
          </a:p>
        </p:txBody>
      </p:sp>
    </p:spTree>
    <p:extLst>
      <p:ext uri="{BB962C8B-B14F-4D97-AF65-F5344CB8AC3E}">
        <p14:creationId xmlns:p14="http://schemas.microsoft.com/office/powerpoint/2010/main" val="867267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C0BD2CCA-3B9B-4204-8C40-14009DD5CC52}" type="datetime2">
              <a:rPr lang="en-US" smtClean="0"/>
              <a:pPr>
                <a:defRPr/>
              </a:pPr>
              <a:t>Thursday, February 24, 2022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22B96DF-88DE-48C3-B785-8FAF2A41F85E}" type="slidenum">
              <a:rPr lang="en-US" smtClean="0"/>
              <a:pPr>
                <a:defRPr/>
              </a:pPr>
              <a:t>‹#›</a:t>
            </a:fld>
            <a:endParaRPr lang="en-US" dirty="0"/>
          </a:p>
        </p:txBody>
      </p:sp>
    </p:spTree>
    <p:extLst>
      <p:ext uri="{BB962C8B-B14F-4D97-AF65-F5344CB8AC3E}">
        <p14:creationId xmlns:p14="http://schemas.microsoft.com/office/powerpoint/2010/main" val="318706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58A073B1-0DA8-47AB-B7E2-D5D57F68FCE3}" type="datetime2">
              <a:rPr lang="en-US" smtClean="0"/>
              <a:pPr>
                <a:defRPr/>
              </a:pPr>
              <a:t>Thursday, February 24, 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D7341FED-3A60-48F0-B693-9093865656C9}" type="slidenum">
              <a:rPr lang="en-US" smtClean="0"/>
              <a:pPr>
                <a:defRPr/>
              </a:pPr>
              <a:t>‹#›</a:t>
            </a:fld>
            <a:endParaRPr lang="en-US" dirty="0"/>
          </a:p>
        </p:txBody>
      </p:sp>
    </p:spTree>
    <p:extLst>
      <p:ext uri="{BB962C8B-B14F-4D97-AF65-F5344CB8AC3E}">
        <p14:creationId xmlns:p14="http://schemas.microsoft.com/office/powerpoint/2010/main" val="3601768921"/>
      </p:ext>
    </p:extLst>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tif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github.com/RHIT-CSSE/csse220/tree/master/Homework/IntroToUnitTesting"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Grp="1"/>
          </p:cNvSpPr>
          <p:nvPr>
            <p:ph type="ctrTitle"/>
          </p:nvPr>
        </p:nvSpPr>
        <p:spPr/>
        <p:txBody>
          <a:bodyPr/>
          <a:lstStyle/>
          <a:p>
            <a:r>
              <a:rPr lang="en-US" dirty="0"/>
              <a:t>CSSE 220</a:t>
            </a:r>
          </a:p>
        </p:txBody>
      </p:sp>
      <p:sp>
        <p:nvSpPr>
          <p:cNvPr id="9219" name="Rectangle 2"/>
          <p:cNvSpPr>
            <a:spLocks noGrp="1"/>
          </p:cNvSpPr>
          <p:nvPr>
            <p:ph type="subTitle" idx="1"/>
          </p:nvPr>
        </p:nvSpPr>
        <p:spPr>
          <a:xfrm>
            <a:off x="1371600" y="3124200"/>
            <a:ext cx="6400800" cy="1752600"/>
          </a:xfrm>
        </p:spPr>
        <p:txBody>
          <a:bodyPr/>
          <a:lstStyle/>
          <a:p>
            <a:r>
              <a:rPr lang="en-US" dirty="0"/>
              <a:t>Variable Scope</a:t>
            </a:r>
          </a:p>
          <a:p>
            <a:r>
              <a:rPr lang="en-US" dirty="0"/>
              <a:t>Console Input</a:t>
            </a:r>
          </a:p>
          <a:p>
            <a:r>
              <a:rPr lang="en-US" dirty="0"/>
              <a:t>Unit Testing</a:t>
            </a:r>
          </a:p>
        </p:txBody>
      </p:sp>
      <p:sp>
        <p:nvSpPr>
          <p:cNvPr id="6" name="Rectangle 5">
            <a:extLst>
              <a:ext uri="{FF2B5EF4-FFF2-40B4-BE49-F238E27FC236}">
                <a16:creationId xmlns:a16="http://schemas.microsoft.com/office/drawing/2014/main" id="{DF37B3AC-52FD-7E42-843C-24BBB9BBB7A2}"/>
              </a:ext>
            </a:extLst>
          </p:cNvPr>
          <p:cNvSpPr/>
          <p:nvPr/>
        </p:nvSpPr>
        <p:spPr>
          <a:xfrm>
            <a:off x="304800" y="5105400"/>
            <a:ext cx="8534400" cy="1295400"/>
          </a:xfrm>
          <a:prstGeom prst="rect">
            <a:avLst/>
          </a:prstGeom>
          <a:solidFill>
            <a:schemeClr val="accent3"/>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2400" dirty="0">
                <a:solidFill>
                  <a:srgbClr val="FFFFFF"/>
                </a:solidFill>
              </a:rPr>
              <a:t>The </a:t>
            </a:r>
            <a:r>
              <a:rPr lang="en-US" sz="2400" i="1" dirty="0">
                <a:solidFill>
                  <a:srgbClr val="FFFFFF"/>
                </a:solidFill>
              </a:rPr>
              <a:t>git</a:t>
            </a:r>
            <a:r>
              <a:rPr lang="en-US" sz="2400" dirty="0">
                <a:solidFill>
                  <a:srgbClr val="FFFFFF"/>
                </a:solidFill>
              </a:rPr>
              <a:t> projects for today are:</a:t>
            </a:r>
          </a:p>
          <a:p>
            <a:pPr marL="342900" indent="-342900">
              <a:buFont typeface="Arial" panose="020B0604020202020204" pitchFamily="34" charset="0"/>
              <a:buChar char="•"/>
            </a:pPr>
            <a:r>
              <a:rPr lang="en-US" sz="2400" i="1" dirty="0" err="1"/>
              <a:t>PracticeConsoleAndUnitTesting</a:t>
            </a:r>
            <a:endParaRPr lang="en-US" sz="2400" i="1" dirty="0"/>
          </a:p>
          <a:p>
            <a:pPr marL="342900" indent="-342900">
              <a:buFont typeface="Arial" panose="020B0604020202020204" pitchFamily="34" charset="0"/>
              <a:buChar char="•"/>
            </a:pPr>
            <a:r>
              <a:rPr lang="en-US" sz="2400" i="1" dirty="0" err="1"/>
              <a:t>PracticeConsoleAndUnitTestingSolution</a:t>
            </a:r>
            <a:endParaRPr lang="en-US" sz="2400"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1763"/>
            <a:ext cx="8229600" cy="1143000"/>
          </a:xfrm>
        </p:spPr>
        <p:txBody>
          <a:bodyPr>
            <a:normAutofit fontScale="90000"/>
          </a:bodyPr>
          <a:lstStyle/>
          <a:p>
            <a:r>
              <a:rPr lang="en-US" dirty="0"/>
              <a:t>Global/Static Variables are bad, why? </a:t>
            </a:r>
          </a:p>
        </p:txBody>
      </p:sp>
      <p:sp>
        <p:nvSpPr>
          <p:cNvPr id="3" name="Content Placeholder 2"/>
          <p:cNvSpPr>
            <a:spLocks noGrp="1"/>
          </p:cNvSpPr>
          <p:nvPr>
            <p:ph idx="1"/>
          </p:nvPr>
        </p:nvSpPr>
        <p:spPr>
          <a:xfrm>
            <a:off x="723900" y="1066801"/>
            <a:ext cx="8229600" cy="590549"/>
          </a:xfrm>
        </p:spPr>
        <p:txBody>
          <a:bodyPr>
            <a:noAutofit/>
          </a:bodyPr>
          <a:lstStyle/>
          <a:p>
            <a:pPr marL="0" indent="0">
              <a:buNone/>
            </a:pPr>
            <a:r>
              <a:rPr lang="en-US" sz="2400" dirty="0"/>
              <a:t>For example, what if </a:t>
            </a:r>
            <a:r>
              <a:rPr lang="en-US" sz="2400" i="1" dirty="0"/>
              <a:t>planetColor</a:t>
            </a:r>
            <a:r>
              <a:rPr lang="en-US" sz="2400" dirty="0"/>
              <a:t>, </a:t>
            </a:r>
            <a:r>
              <a:rPr lang="en-US" sz="2400" i="1" dirty="0"/>
              <a:t>moonColor</a:t>
            </a:r>
            <a:r>
              <a:rPr lang="en-US" sz="2400" dirty="0"/>
              <a:t> were static?</a:t>
            </a:r>
          </a:p>
        </p:txBody>
      </p:sp>
      <p:pic>
        <p:nvPicPr>
          <p:cNvPr id="5" name="Graphic 4">
            <a:extLst>
              <a:ext uri="{FF2B5EF4-FFF2-40B4-BE49-F238E27FC236}">
                <a16:creationId xmlns:a16="http://schemas.microsoft.com/office/drawing/2014/main" id="{7218954B-0EDE-D645-A8A2-FC65644952F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130" y="2074243"/>
            <a:ext cx="8622615" cy="2735372"/>
          </a:xfrm>
          <a:prstGeom prst="rect">
            <a:avLst/>
          </a:prstGeom>
        </p:spPr>
      </p:pic>
      <p:sp>
        <p:nvSpPr>
          <p:cNvPr id="6" name="Rectangle 5">
            <a:extLst>
              <a:ext uri="{FF2B5EF4-FFF2-40B4-BE49-F238E27FC236}">
                <a16:creationId xmlns:a16="http://schemas.microsoft.com/office/drawing/2014/main" id="{7E635863-EDE1-3A41-AEA0-7057E65ED8A7}"/>
              </a:ext>
            </a:extLst>
          </p:cNvPr>
          <p:cNvSpPr/>
          <p:nvPr/>
        </p:nvSpPr>
        <p:spPr>
          <a:xfrm>
            <a:off x="5476876" y="2466976"/>
            <a:ext cx="1752600" cy="285750"/>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8">
            <a:extLst>
              <a:ext uri="{FF2B5EF4-FFF2-40B4-BE49-F238E27FC236}">
                <a16:creationId xmlns:a16="http://schemas.microsoft.com/office/drawing/2014/main" id="{F516990A-07DC-564A-9C2E-66C6FAD95296}"/>
              </a:ext>
            </a:extLst>
          </p:cNvPr>
          <p:cNvSpPr/>
          <p:nvPr/>
        </p:nvSpPr>
        <p:spPr>
          <a:xfrm>
            <a:off x="3335487" y="1347259"/>
            <a:ext cx="3069054" cy="414932"/>
          </a:xfrm>
          <a:custGeom>
            <a:avLst/>
            <a:gdLst>
              <a:gd name="connsiteX0" fmla="*/ 7788 w 3069054"/>
              <a:gd name="connsiteY0" fmla="*/ 24341 h 414932"/>
              <a:gd name="connsiteX1" fmla="*/ 64938 w 3069054"/>
              <a:gd name="connsiteY1" fmla="*/ 243416 h 414932"/>
              <a:gd name="connsiteX2" fmla="*/ 484038 w 3069054"/>
              <a:gd name="connsiteY2" fmla="*/ 271991 h 414932"/>
              <a:gd name="connsiteX3" fmla="*/ 1417488 w 3069054"/>
              <a:gd name="connsiteY3" fmla="*/ 262466 h 414932"/>
              <a:gd name="connsiteX4" fmla="*/ 1550838 w 3069054"/>
              <a:gd name="connsiteY4" fmla="*/ 414866 h 414932"/>
              <a:gd name="connsiteX5" fmla="*/ 1569888 w 3069054"/>
              <a:gd name="connsiteY5" fmla="*/ 281516 h 414932"/>
              <a:gd name="connsiteX6" fmla="*/ 1979463 w 3069054"/>
              <a:gd name="connsiteY6" fmla="*/ 262466 h 414932"/>
              <a:gd name="connsiteX7" fmla="*/ 2979588 w 3069054"/>
              <a:gd name="connsiteY7" fmla="*/ 224366 h 414932"/>
              <a:gd name="connsiteX8" fmla="*/ 3027213 w 3069054"/>
              <a:gd name="connsiteY8" fmla="*/ 14816 h 414932"/>
              <a:gd name="connsiteX9" fmla="*/ 3036738 w 3069054"/>
              <a:gd name="connsiteY9" fmla="*/ 33866 h 414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69054" h="414932">
                <a:moveTo>
                  <a:pt x="7788" y="24341"/>
                </a:moveTo>
                <a:cubicBezTo>
                  <a:pt x="-3325" y="113241"/>
                  <a:pt x="-14437" y="202141"/>
                  <a:pt x="64938" y="243416"/>
                </a:cubicBezTo>
                <a:cubicBezTo>
                  <a:pt x="144313" y="284691"/>
                  <a:pt x="484038" y="271991"/>
                  <a:pt x="484038" y="271991"/>
                </a:cubicBezTo>
                <a:cubicBezTo>
                  <a:pt x="709463" y="275166"/>
                  <a:pt x="1239688" y="238654"/>
                  <a:pt x="1417488" y="262466"/>
                </a:cubicBezTo>
                <a:cubicBezTo>
                  <a:pt x="1595288" y="286278"/>
                  <a:pt x="1525438" y="411691"/>
                  <a:pt x="1550838" y="414866"/>
                </a:cubicBezTo>
                <a:cubicBezTo>
                  <a:pt x="1576238" y="418041"/>
                  <a:pt x="1498451" y="306916"/>
                  <a:pt x="1569888" y="281516"/>
                </a:cubicBezTo>
                <a:cubicBezTo>
                  <a:pt x="1641325" y="256116"/>
                  <a:pt x="1979463" y="262466"/>
                  <a:pt x="1979463" y="262466"/>
                </a:cubicBezTo>
                <a:cubicBezTo>
                  <a:pt x="2214413" y="252941"/>
                  <a:pt x="2804963" y="265641"/>
                  <a:pt x="2979588" y="224366"/>
                </a:cubicBezTo>
                <a:cubicBezTo>
                  <a:pt x="3154213" y="183091"/>
                  <a:pt x="3017688" y="46566"/>
                  <a:pt x="3027213" y="14816"/>
                </a:cubicBezTo>
                <a:cubicBezTo>
                  <a:pt x="3036738" y="-16934"/>
                  <a:pt x="3036738" y="8466"/>
                  <a:pt x="3036738" y="33866"/>
                </a:cubicBezTo>
              </a:path>
            </a:pathLst>
          </a:cu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F4E74F08-9F73-3142-A0CB-A86036FB2639}"/>
              </a:ext>
            </a:extLst>
          </p:cNvPr>
          <p:cNvSpPr/>
          <p:nvPr/>
        </p:nvSpPr>
        <p:spPr>
          <a:xfrm>
            <a:off x="4905375" y="1876425"/>
            <a:ext cx="1285875" cy="495300"/>
          </a:xfrm>
          <a:custGeom>
            <a:avLst/>
            <a:gdLst>
              <a:gd name="connsiteX0" fmla="*/ 0 w 1285875"/>
              <a:gd name="connsiteY0" fmla="*/ 0 h 495300"/>
              <a:gd name="connsiteX1" fmla="*/ 57150 w 1285875"/>
              <a:gd name="connsiteY1" fmla="*/ 123825 h 495300"/>
              <a:gd name="connsiteX2" fmla="*/ 295275 w 1285875"/>
              <a:gd name="connsiteY2" fmla="*/ 114300 h 495300"/>
              <a:gd name="connsiteX3" fmla="*/ 1066800 w 1285875"/>
              <a:gd name="connsiteY3" fmla="*/ 95250 h 495300"/>
              <a:gd name="connsiteX4" fmla="*/ 1285875 w 1285875"/>
              <a:gd name="connsiteY4" fmla="*/ 495300 h 495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5875" h="495300">
                <a:moveTo>
                  <a:pt x="0" y="0"/>
                </a:moveTo>
                <a:cubicBezTo>
                  <a:pt x="3969" y="52387"/>
                  <a:pt x="7938" y="104775"/>
                  <a:pt x="57150" y="123825"/>
                </a:cubicBezTo>
                <a:cubicBezTo>
                  <a:pt x="106363" y="142875"/>
                  <a:pt x="295275" y="114300"/>
                  <a:pt x="295275" y="114300"/>
                </a:cubicBezTo>
                <a:cubicBezTo>
                  <a:pt x="463550" y="109538"/>
                  <a:pt x="901700" y="31750"/>
                  <a:pt x="1066800" y="95250"/>
                </a:cubicBezTo>
                <a:cubicBezTo>
                  <a:pt x="1231900" y="158750"/>
                  <a:pt x="1258887" y="327025"/>
                  <a:pt x="1285875" y="49530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30823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FA1E756F-5A1D-FC44-BC8B-A69560E1C1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52500" y="1552575"/>
            <a:ext cx="8191500" cy="4114800"/>
          </a:xfrm>
          <a:prstGeom prst="rect">
            <a:avLst/>
          </a:prstGeom>
        </p:spPr>
      </p:pic>
      <p:sp>
        <p:nvSpPr>
          <p:cNvPr id="7" name="TextBox 6">
            <a:extLst>
              <a:ext uri="{FF2B5EF4-FFF2-40B4-BE49-F238E27FC236}">
                <a16:creationId xmlns:a16="http://schemas.microsoft.com/office/drawing/2014/main" id="{6D5D79E1-22AA-9741-A14E-F06C7FACE616}"/>
              </a:ext>
            </a:extLst>
          </p:cNvPr>
          <p:cNvSpPr txBox="1"/>
          <p:nvPr/>
        </p:nvSpPr>
        <p:spPr>
          <a:xfrm>
            <a:off x="47625" y="3638550"/>
            <a:ext cx="3781425" cy="3046988"/>
          </a:xfrm>
          <a:prstGeom prst="rect">
            <a:avLst/>
          </a:prstGeom>
          <a:noFill/>
          <a:ln w="12700">
            <a:solidFill>
              <a:srgbClr val="000000"/>
            </a:solidFill>
          </a:ln>
        </p:spPr>
        <p:txBody>
          <a:bodyPr wrap="square">
            <a:spAutoFit/>
          </a:bodyPr>
          <a:lstStyle/>
          <a:p>
            <a:pPr>
              <a:defRPr/>
            </a:pPr>
            <a:r>
              <a:rPr lang="en-US" sz="1600" i="1" dirty="0">
                <a:latin typeface="+mn-lt"/>
                <a:cs typeface="Times New Roman" panose="02020603050405020304" pitchFamily="18" charset="0"/>
              </a:rPr>
              <a:t>planetColor</a:t>
            </a:r>
            <a:r>
              <a:rPr lang="en-US" sz="1600" dirty="0">
                <a:latin typeface="+mn-lt"/>
                <a:cs typeface="Times New Roman" panose="02020603050405020304" pitchFamily="18" charset="0"/>
              </a:rPr>
              <a:t> and </a:t>
            </a:r>
            <a:r>
              <a:rPr lang="en-US" sz="1600" i="1" dirty="0">
                <a:latin typeface="+mn-lt"/>
                <a:cs typeface="Times New Roman" panose="02020603050405020304" pitchFamily="18" charset="0"/>
              </a:rPr>
              <a:t>moonColor</a:t>
            </a:r>
            <a:r>
              <a:rPr lang="en-US" sz="1600" dirty="0">
                <a:latin typeface="+mn-lt"/>
                <a:cs typeface="Times New Roman" panose="02020603050405020304" pitchFamily="18" charset="0"/>
              </a:rPr>
              <a:t> are now </a:t>
            </a:r>
            <a:r>
              <a:rPr lang="en-US" sz="1400" dirty="0">
                <a:latin typeface="Courier New" panose="02070309020205020404" pitchFamily="49" charset="0"/>
                <a:cs typeface="Courier New" panose="02070309020205020404" pitchFamily="49" charset="0"/>
              </a:rPr>
              <a:t>public static</a:t>
            </a:r>
            <a:r>
              <a:rPr lang="en-US" sz="1600" dirty="0">
                <a:latin typeface="+mn-lt"/>
                <a:cs typeface="Times New Roman" panose="02020603050405020304" pitchFamily="18" charset="0"/>
              </a:rPr>
              <a:t> fields in SolarSystem</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So, they are not passed as parameters to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a:t>
            </a:r>
          </a:p>
          <a:p>
            <a:pPr>
              <a:defRPr/>
            </a:pPr>
            <a:endParaRPr lang="en-US" sz="1600" dirty="0">
              <a:latin typeface="+mn-lt"/>
              <a:cs typeface="Times New Roman" panose="02020603050405020304" pitchFamily="18" charset="0"/>
            </a:endParaRPr>
          </a:p>
          <a:p>
            <a:pPr>
              <a:defRPr/>
            </a:pPr>
            <a:r>
              <a:rPr lang="en-US" sz="1600" dirty="0">
                <a:latin typeface="+mn-lt"/>
                <a:cs typeface="Times New Roman" panose="02020603050405020304" pitchFamily="18" charset="0"/>
              </a:rPr>
              <a:t>Now the </a:t>
            </a:r>
            <a:r>
              <a:rPr lang="en-US" sz="1600" i="1" dirty="0">
                <a:latin typeface="+mn-lt"/>
                <a:cs typeface="Times New Roman" panose="02020603050405020304" pitchFamily="18" charset="0"/>
              </a:rPr>
              <a:t>draw</a:t>
            </a:r>
            <a:r>
              <a:rPr lang="en-US" sz="1600" dirty="0">
                <a:latin typeface="+mn-lt"/>
                <a:cs typeface="Times New Roman" panose="02020603050405020304" pitchFamily="18" charset="0"/>
              </a:rPr>
              <a:t> methods directly access those static variables</a:t>
            </a:r>
          </a:p>
          <a:p>
            <a:pPr>
              <a:defRPr/>
            </a:pPr>
            <a:endParaRPr lang="en-US" sz="1600" dirty="0">
              <a:latin typeface="+mn-lt"/>
              <a:cs typeface="Times New Roman" panose="02020603050405020304" pitchFamily="18" charset="0"/>
            </a:endParaRPr>
          </a:p>
          <a:p>
            <a:pPr>
              <a:tabLst>
                <a:tab pos="227013" algn="l"/>
                <a:tab pos="454025" algn="l"/>
              </a:tabLst>
              <a:defRPr/>
            </a:pPr>
            <a:r>
              <a:rPr lang="en-US" sz="1200" b="1" dirty="0">
                <a:latin typeface="Courier New" panose="02070309020205020404" pitchFamily="49" charset="0"/>
                <a:cs typeface="Courier New" panose="02070309020205020404" pitchFamily="49" charset="0"/>
              </a:rPr>
              <a:t>void</a:t>
            </a:r>
            <a:r>
              <a:rPr lang="en-US" sz="1200" dirty="0">
                <a:latin typeface="Courier New" panose="02070309020205020404" pitchFamily="49" charset="0"/>
                <a:cs typeface="Courier New" panose="02070309020205020404" pitchFamily="49" charset="0"/>
              </a:rPr>
              <a:t> draw(Graphics g2d) {</a:t>
            </a:r>
          </a:p>
          <a:p>
            <a:pPr>
              <a:tabLst>
                <a:tab pos="227013" algn="l"/>
                <a:tab pos="454025" algn="l"/>
              </a:tabLst>
              <a:defRPr/>
            </a:pPr>
            <a:r>
              <a:rPr lang="en-US" sz="1200" dirty="0">
                <a:latin typeface="Courier New" panose="02070309020205020404" pitchFamily="49" charset="0"/>
                <a:cs typeface="Courier New" panose="02070309020205020404" pitchFamily="49" charset="0"/>
              </a:rPr>
              <a:t>	// ...	g2d.setColor(SolarSystem.moonColor);</a:t>
            </a:r>
          </a:p>
          <a:p>
            <a:pPr>
              <a:tabLst>
                <a:tab pos="227013" algn="l"/>
                <a:tab pos="454025" algn="l"/>
              </a:tabLst>
              <a:defRPr/>
            </a:pPr>
            <a:r>
              <a:rPr lang="en-US" sz="1200" dirty="0">
                <a:latin typeface="Courier New" panose="02070309020205020404" pitchFamily="49" charset="0"/>
                <a:cs typeface="Courier New" panose="02070309020205020404" pitchFamily="49" charset="0"/>
              </a:rPr>
              <a:t>} // draw</a:t>
            </a:r>
          </a:p>
        </p:txBody>
      </p:sp>
      <p:sp>
        <p:nvSpPr>
          <p:cNvPr id="13" name="Title 1">
            <a:extLst>
              <a:ext uri="{FF2B5EF4-FFF2-40B4-BE49-F238E27FC236}">
                <a16:creationId xmlns:a16="http://schemas.microsoft.com/office/drawing/2014/main" id="{44DC8568-FA52-264B-90D1-29F46A0D3148}"/>
              </a:ext>
            </a:extLst>
          </p:cNvPr>
          <p:cNvSpPr>
            <a:spLocks noGrp="1"/>
          </p:cNvSpPr>
          <p:nvPr>
            <p:ph type="title"/>
          </p:nvPr>
        </p:nvSpPr>
        <p:spPr>
          <a:xfrm>
            <a:off x="457200" y="141288"/>
            <a:ext cx="8229600" cy="1143000"/>
          </a:xfrm>
        </p:spPr>
        <p:txBody>
          <a:bodyPr>
            <a:normAutofit fontScale="90000"/>
          </a:bodyPr>
          <a:lstStyle/>
          <a:p>
            <a:r>
              <a:rPr lang="en-US" dirty="0"/>
              <a:t>Global/Static Variables are bad, why? </a:t>
            </a:r>
          </a:p>
        </p:txBody>
      </p:sp>
      <p:sp>
        <p:nvSpPr>
          <p:cNvPr id="14" name="Content Placeholder 2">
            <a:extLst>
              <a:ext uri="{FF2B5EF4-FFF2-40B4-BE49-F238E27FC236}">
                <a16:creationId xmlns:a16="http://schemas.microsoft.com/office/drawing/2014/main" id="{38DA8041-F172-4548-B0E5-43330A5046EB}"/>
              </a:ext>
            </a:extLst>
          </p:cNvPr>
          <p:cNvSpPr>
            <a:spLocks noGrp="1"/>
          </p:cNvSpPr>
          <p:nvPr>
            <p:ph idx="1"/>
          </p:nvPr>
        </p:nvSpPr>
        <p:spPr>
          <a:xfrm>
            <a:off x="190500" y="1066801"/>
            <a:ext cx="8791575" cy="590549"/>
          </a:xfrm>
        </p:spPr>
        <p:txBody>
          <a:bodyPr>
            <a:noAutofit/>
          </a:bodyPr>
          <a:lstStyle/>
          <a:p>
            <a:pPr marL="0" indent="0">
              <a:buNone/>
            </a:pPr>
            <a:r>
              <a:rPr lang="en-US" sz="2400" dirty="0"/>
              <a:t>This design has more dependencies, higher coupling!  Poorer design!</a:t>
            </a:r>
          </a:p>
        </p:txBody>
      </p:sp>
      <p:sp>
        <p:nvSpPr>
          <p:cNvPr id="15" name="Freeform 14">
            <a:extLst>
              <a:ext uri="{FF2B5EF4-FFF2-40B4-BE49-F238E27FC236}">
                <a16:creationId xmlns:a16="http://schemas.microsoft.com/office/drawing/2014/main" id="{189178BF-1F00-6E45-9808-E488595E9879}"/>
              </a:ext>
            </a:extLst>
          </p:cNvPr>
          <p:cNvSpPr/>
          <p:nvPr/>
        </p:nvSpPr>
        <p:spPr>
          <a:xfrm>
            <a:off x="3276600" y="2124075"/>
            <a:ext cx="742950" cy="1676400"/>
          </a:xfrm>
          <a:custGeom>
            <a:avLst/>
            <a:gdLst>
              <a:gd name="connsiteX0" fmla="*/ 0 w 742950"/>
              <a:gd name="connsiteY0" fmla="*/ 1676400 h 1676400"/>
              <a:gd name="connsiteX1" fmla="*/ 514350 w 742950"/>
              <a:gd name="connsiteY1" fmla="*/ 1238250 h 1676400"/>
              <a:gd name="connsiteX2" fmla="*/ 581025 w 742950"/>
              <a:gd name="connsiteY2" fmla="*/ 647700 h 1676400"/>
              <a:gd name="connsiteX3" fmla="*/ 561975 w 742950"/>
              <a:gd name="connsiteY3" fmla="*/ 133350 h 1676400"/>
              <a:gd name="connsiteX4" fmla="*/ 742950 w 742950"/>
              <a:gd name="connsiteY4" fmla="*/ 0 h 167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2950" h="1676400">
                <a:moveTo>
                  <a:pt x="0" y="1676400"/>
                </a:moveTo>
                <a:cubicBezTo>
                  <a:pt x="208756" y="1543050"/>
                  <a:pt x="417513" y="1409700"/>
                  <a:pt x="514350" y="1238250"/>
                </a:cubicBezTo>
                <a:cubicBezTo>
                  <a:pt x="611188" y="1066800"/>
                  <a:pt x="573088" y="831850"/>
                  <a:pt x="581025" y="647700"/>
                </a:cubicBezTo>
                <a:cubicBezTo>
                  <a:pt x="588962" y="463550"/>
                  <a:pt x="534988" y="241300"/>
                  <a:pt x="561975" y="133350"/>
                </a:cubicBezTo>
                <a:cubicBezTo>
                  <a:pt x="588962" y="25400"/>
                  <a:pt x="665956" y="12700"/>
                  <a:pt x="742950" y="0"/>
                </a:cubicBezTo>
              </a:path>
            </a:pathLst>
          </a:custGeom>
          <a:noFill/>
          <a:ln>
            <a:solidFill>
              <a:schemeClr val="tx2"/>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35626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t>Console Input with java.util.scanner</a:t>
            </a:r>
          </a:p>
        </p:txBody>
      </p:sp>
      <p:sp>
        <p:nvSpPr>
          <p:cNvPr id="19459" name="Text Placeholder 4"/>
          <p:cNvSpPr>
            <a:spLocks noGrp="1"/>
          </p:cNvSpPr>
          <p:nvPr>
            <p:ph type="body" idx="1"/>
          </p:nvPr>
        </p:nvSpPr>
        <p:spPr/>
        <p:txBody>
          <a:bodyPr/>
          <a:lstStyle/>
          <a:p>
            <a:pPr eaLnBrk="1" hangingPunct="1"/>
            <a:r>
              <a:rPr lang="en-US" dirty="0"/>
              <a:t>Reading keyboard input from the console</a:t>
            </a:r>
          </a:p>
        </p:txBody>
      </p:sp>
    </p:spTree>
    <p:extLst>
      <p:ext uri="{BB962C8B-B14F-4D97-AF65-F5344CB8AC3E}">
        <p14:creationId xmlns:p14="http://schemas.microsoft.com/office/powerpoint/2010/main" val="1909406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Console input with Scanner</a:t>
            </a:r>
          </a:p>
        </p:txBody>
      </p:sp>
      <p:sp>
        <p:nvSpPr>
          <p:cNvPr id="3" name="Content Placeholder 2"/>
          <p:cNvSpPr>
            <a:spLocks noGrp="1"/>
          </p:cNvSpPr>
          <p:nvPr>
            <p:ph idx="1"/>
          </p:nvPr>
        </p:nvSpPr>
        <p:spPr/>
        <p:txBody>
          <a:bodyPr>
            <a:normAutofit fontScale="92500" lnSpcReduction="20000"/>
          </a:bodyPr>
          <a:lstStyle/>
          <a:p>
            <a:r>
              <a:rPr lang="en-US" dirty="0"/>
              <a:t>Creating a Scanner object</a:t>
            </a:r>
          </a:p>
          <a:p>
            <a:pPr lvl="1"/>
            <a:r>
              <a:rPr lang="en-US" dirty="0">
                <a:solidFill>
                  <a:srgbClr val="F79646"/>
                </a:solidFill>
              </a:rPr>
              <a:t>import java.util.Scanner;</a:t>
            </a:r>
          </a:p>
          <a:p>
            <a:pPr lvl="1"/>
            <a:r>
              <a:rPr lang="en-US" dirty="0">
                <a:solidFill>
                  <a:srgbClr val="F79646"/>
                </a:solidFill>
              </a:rPr>
              <a:t>Scanner inputScanner = new Scanner(System.in);</a:t>
            </a:r>
          </a:p>
          <a:p>
            <a:r>
              <a:rPr lang="en-US" dirty="0"/>
              <a:t>Defines methods to read from keyboard</a:t>
            </a:r>
          </a:p>
          <a:p>
            <a:pPr lvl="1"/>
            <a:r>
              <a:rPr lang="en-US" dirty="0">
                <a:solidFill>
                  <a:srgbClr val="F79646"/>
                </a:solidFill>
              </a:rPr>
              <a:t>inputScanner.nextInt();</a:t>
            </a:r>
          </a:p>
          <a:p>
            <a:pPr lvl="1"/>
            <a:r>
              <a:rPr lang="en-US" dirty="0">
                <a:solidFill>
                  <a:srgbClr val="F79646"/>
                </a:solidFill>
              </a:rPr>
              <a:t>inputScanner.nextDouble();</a:t>
            </a:r>
          </a:p>
          <a:p>
            <a:pPr lvl="1"/>
            <a:r>
              <a:rPr lang="en-US" dirty="0">
                <a:solidFill>
                  <a:srgbClr val="F79646"/>
                </a:solidFill>
              </a:rPr>
              <a:t>inputScanner.nextLine();</a:t>
            </a:r>
          </a:p>
          <a:p>
            <a:pPr lvl="1"/>
            <a:r>
              <a:rPr lang="en-US" dirty="0">
                <a:solidFill>
                  <a:srgbClr val="F79646"/>
                </a:solidFill>
              </a:rPr>
              <a:t>inputScanner.next();</a:t>
            </a:r>
          </a:p>
          <a:p>
            <a:r>
              <a:rPr lang="en-US" dirty="0"/>
              <a:t>Exercise: Look at </a:t>
            </a:r>
            <a:br>
              <a:rPr lang="en-US" dirty="0"/>
            </a:br>
            <a:r>
              <a:rPr lang="en-US" dirty="0">
                <a:solidFill>
                  <a:schemeClr val="accent6"/>
                </a:solidFill>
              </a:rPr>
              <a:t>UnitTesting/src/ConsoleWorker.java</a:t>
            </a:r>
            <a:r>
              <a:rPr lang="en-US" dirty="0"/>
              <a:t>. </a:t>
            </a:r>
            <a:br>
              <a:rPr lang="en-US" dirty="0"/>
            </a:br>
            <a:r>
              <a:rPr lang="en-US" dirty="0"/>
              <a:t>Add missing methods to read from console</a:t>
            </a:r>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Q1</a:t>
            </a:r>
          </a:p>
        </p:txBody>
      </p:sp>
    </p:spTree>
    <p:extLst>
      <p:ext uri="{BB962C8B-B14F-4D97-AF65-F5344CB8AC3E}">
        <p14:creationId xmlns:p14="http://schemas.microsoft.com/office/powerpoint/2010/main" val="411708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Idea: Test “small pieces” of larger program</a:t>
            </a:r>
          </a:p>
          <a:p>
            <a:pPr lvl="1"/>
            <a:r>
              <a:rPr lang="en-US" dirty="0"/>
              <a:t>Do the expected values match what you ACTUALLY get?</a:t>
            </a:r>
          </a:p>
          <a:p>
            <a:r>
              <a:rPr lang="en-US" dirty="0"/>
              <a:t>How to test in this manner?</a:t>
            </a:r>
          </a:p>
          <a:p>
            <a:pPr lvl="1"/>
            <a:r>
              <a:rPr lang="en-US" dirty="0"/>
              <a:t>Could make a main method that calls all the methods</a:t>
            </a:r>
          </a:p>
          <a:p>
            <a:pPr lvl="1"/>
            <a:r>
              <a:rPr lang="en-US" dirty="0"/>
              <a:t>JUnit!</a:t>
            </a:r>
          </a:p>
          <a:p>
            <a:pPr lvl="2"/>
            <a:r>
              <a:rPr lang="en-US" dirty="0"/>
              <a:t>Creating a Tester JUnit class</a:t>
            </a:r>
          </a:p>
        </p:txBody>
      </p:sp>
      <p:sp>
        <p:nvSpPr>
          <p:cNvPr id="7" name="Rectangle 6"/>
          <p:cNvSpPr/>
          <p:nvPr/>
        </p:nvSpPr>
        <p:spPr>
          <a:xfrm>
            <a:off x="8305800" y="6126163"/>
            <a:ext cx="6096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Q2</a:t>
            </a:r>
          </a:p>
        </p:txBody>
      </p:sp>
    </p:spTree>
    <p:extLst>
      <p:ext uri="{BB962C8B-B14F-4D97-AF65-F5344CB8AC3E}">
        <p14:creationId xmlns:p14="http://schemas.microsoft.com/office/powerpoint/2010/main" val="39238478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Unit Testing?</a:t>
            </a:r>
          </a:p>
        </p:txBody>
      </p:sp>
      <p:sp>
        <p:nvSpPr>
          <p:cNvPr id="3" name="Content Placeholder 2"/>
          <p:cNvSpPr>
            <a:spLocks noGrp="1"/>
          </p:cNvSpPr>
          <p:nvPr>
            <p:ph idx="1"/>
          </p:nvPr>
        </p:nvSpPr>
        <p:spPr/>
        <p:txBody>
          <a:bodyPr/>
          <a:lstStyle/>
          <a:p>
            <a:r>
              <a:rPr lang="en-US" dirty="0"/>
              <a:t>There are several goals of unit testing:</a:t>
            </a:r>
          </a:p>
          <a:p>
            <a:pPr lvl="1"/>
            <a:r>
              <a:rPr lang="en-US" dirty="0"/>
              <a:t>Make sure your code works (as specified!)</a:t>
            </a:r>
          </a:p>
          <a:p>
            <a:pPr lvl="1"/>
            <a:r>
              <a:rPr lang="en-US" dirty="0"/>
              <a:t>Keep it working</a:t>
            </a:r>
          </a:p>
          <a:p>
            <a:pPr lvl="1"/>
            <a:r>
              <a:rPr lang="en-US" dirty="0"/>
              <a:t>Confirm understanding of the specification</a:t>
            </a:r>
          </a:p>
          <a:p>
            <a:pPr lvl="1"/>
            <a:r>
              <a:rPr lang="en-US" dirty="0"/>
              <a:t>Confirm pieces of code in isolation</a:t>
            </a:r>
          </a:p>
          <a:p>
            <a:pPr lvl="1"/>
            <a:r>
              <a:rPr lang="en-US" dirty="0"/>
              <a:t>Provide Documentation</a:t>
            </a:r>
          </a:p>
          <a:p>
            <a:pPr lvl="1"/>
            <a:endParaRPr lang="en-US" dirty="0"/>
          </a:p>
        </p:txBody>
      </p:sp>
      <p:sp>
        <p:nvSpPr>
          <p:cNvPr id="4" name="Rectangle 3"/>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Q3</a:t>
            </a:r>
          </a:p>
        </p:txBody>
      </p:sp>
    </p:spTree>
    <p:extLst>
      <p:ext uri="{BB962C8B-B14F-4D97-AF65-F5344CB8AC3E}">
        <p14:creationId xmlns:p14="http://schemas.microsoft.com/office/powerpoint/2010/main" val="2883654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Unit Tests (as done in CSSE120)</a:t>
            </a: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t>Construct one or more objects of the class that is being tested</a:t>
            </a:r>
          </a:p>
          <a:p>
            <a:pPr marL="514350" indent="-514350">
              <a:buFont typeface="+mj-lt"/>
              <a:buAutoNum type="arabicPeriod"/>
            </a:pPr>
            <a:r>
              <a:rPr lang="en-US" dirty="0"/>
              <a:t>Invoke one or more methods</a:t>
            </a:r>
          </a:p>
          <a:p>
            <a:pPr marL="514350" indent="-514350">
              <a:buFont typeface="+mj-lt"/>
              <a:buAutoNum type="arabicPeriod"/>
            </a:pPr>
            <a:r>
              <a:rPr lang="en-US" dirty="0"/>
              <a:t>Print out one or more results</a:t>
            </a:r>
          </a:p>
          <a:p>
            <a:pPr marL="514350" indent="-514350">
              <a:buFont typeface="+mj-lt"/>
              <a:buAutoNum type="arabicPeriod"/>
            </a:pPr>
            <a:r>
              <a:rPr lang="en-US" dirty="0"/>
              <a:t>Print the expected results</a:t>
            </a:r>
          </a:p>
          <a:p>
            <a:pPr marL="514350" indent="-514350">
              <a:buFont typeface="+mj-lt"/>
              <a:buAutoNum type="arabicPeriod"/>
            </a:pPr>
            <a:r>
              <a:rPr lang="en-US" dirty="0"/>
              <a:t>Do 3 and 4 match?</a:t>
            </a:r>
          </a:p>
          <a:p>
            <a:pPr marL="514350" indent="-514350">
              <a:buFont typeface="+mj-lt"/>
              <a:buAutoNum type="arabicPeriod"/>
            </a:pPr>
            <a:endParaRPr lang="en-US" dirty="0"/>
          </a:p>
          <a:p>
            <a:pPr marL="0" indent="0">
              <a:buNone/>
            </a:pPr>
            <a:r>
              <a:rPr lang="en-US" i="1" dirty="0"/>
              <a:t>(Pages 102-103 in book)</a:t>
            </a:r>
          </a:p>
        </p:txBody>
      </p:sp>
    </p:spTree>
    <p:extLst>
      <p:ext uri="{BB962C8B-B14F-4D97-AF65-F5344CB8AC3E}">
        <p14:creationId xmlns:p14="http://schemas.microsoft.com/office/powerpoint/2010/main" val="3212822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Why JUnit?</a:t>
            </a:r>
          </a:p>
        </p:txBody>
      </p:sp>
      <p:sp>
        <p:nvSpPr>
          <p:cNvPr id="3" name="Content Placeholder 2"/>
          <p:cNvSpPr>
            <a:spLocks noGrp="1"/>
          </p:cNvSpPr>
          <p:nvPr>
            <p:ph idx="1"/>
          </p:nvPr>
        </p:nvSpPr>
        <p:spPr/>
        <p:txBody>
          <a:bodyPr/>
          <a:lstStyle/>
          <a:p>
            <a:r>
              <a:rPr lang="en-US" dirty="0"/>
              <a:t>Provides a Framework</a:t>
            </a:r>
          </a:p>
          <a:p>
            <a:pPr lvl="1"/>
            <a:r>
              <a:rPr lang="en-US" dirty="0"/>
              <a:t>Framework: Collection of classes to be used by another program</a:t>
            </a:r>
          </a:p>
          <a:p>
            <a:r>
              <a:rPr lang="en-US" dirty="0"/>
              <a:t>Provides easy-to-read output in Eclipse</a:t>
            </a:r>
          </a:p>
          <a:p>
            <a:r>
              <a:rPr lang="en-US" dirty="0"/>
              <a:t>Prints require you to analyze all lines</a:t>
            </a:r>
          </a:p>
          <a:p>
            <a:pPr lvl="1"/>
            <a:r>
              <a:rPr lang="en-US" dirty="0"/>
              <a:t>What if it scrolls off the page?</a:t>
            </a:r>
          </a:p>
          <a:p>
            <a:pPr lvl="1"/>
            <a:r>
              <a:rPr lang="en-US" dirty="0"/>
              <a:t>What if it’s only 1 character different?</a:t>
            </a:r>
          </a:p>
          <a:p>
            <a:pPr lvl="1"/>
            <a:endParaRPr lang="en-US" dirty="0"/>
          </a:p>
          <a:p>
            <a:pPr lvl="1"/>
            <a:endParaRPr lang="en-US" dirty="0"/>
          </a:p>
        </p:txBody>
      </p:sp>
    </p:spTree>
    <p:extLst>
      <p:ext uri="{BB962C8B-B14F-4D97-AF65-F5344CB8AC3E}">
        <p14:creationId xmlns:p14="http://schemas.microsoft.com/office/powerpoint/2010/main" val="4261172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quality unit tests?</a:t>
            </a:r>
          </a:p>
        </p:txBody>
      </p:sp>
      <p:sp>
        <p:nvSpPr>
          <p:cNvPr id="3" name="Content Placeholder 2"/>
          <p:cNvSpPr>
            <a:spLocks noGrp="1"/>
          </p:cNvSpPr>
          <p:nvPr>
            <p:ph idx="1"/>
          </p:nvPr>
        </p:nvSpPr>
        <p:spPr>
          <a:xfrm>
            <a:off x="457200" y="1219200"/>
            <a:ext cx="8229600" cy="4906963"/>
          </a:xfrm>
        </p:spPr>
        <p:txBody>
          <a:bodyPr>
            <a:normAutofit fontScale="92500" lnSpcReduction="10000"/>
          </a:bodyPr>
          <a:lstStyle/>
          <a:p>
            <a:r>
              <a:rPr lang="en-US" dirty="0"/>
              <a:t>Unit tests should be small pieces that test:</a:t>
            </a:r>
          </a:p>
          <a:p>
            <a:pPr marL="971550" lvl="1" indent="-514350">
              <a:buFont typeface="+mj-lt"/>
              <a:buAutoNum type="arabicPeriod"/>
            </a:pPr>
            <a:r>
              <a:rPr lang="en-US" dirty="0"/>
              <a:t>The most common cases</a:t>
            </a:r>
          </a:p>
          <a:p>
            <a:pPr marL="971550" lvl="1" indent="-514350">
              <a:buFont typeface="+mj-lt"/>
              <a:buAutoNum type="arabicPeriod"/>
            </a:pPr>
            <a:r>
              <a:rPr lang="en-US" dirty="0"/>
              <a:t>The edge cases or boundary cases (minimum, maximum, switching from positive to negative, etc.)</a:t>
            </a:r>
          </a:p>
          <a:p>
            <a:pPr marL="971550" lvl="1" indent="-514350">
              <a:buFont typeface="+mj-lt"/>
              <a:buAutoNum type="arabicPeriod"/>
            </a:pPr>
            <a:r>
              <a:rPr lang="en-US" dirty="0"/>
              <a:t>All specific/special cases (e.g., when 0 or null the behavior is different than for any other value)</a:t>
            </a:r>
          </a:p>
          <a:p>
            <a:pPr marL="971550" lvl="1" indent="-514350">
              <a:buFont typeface="+mj-lt"/>
              <a:buAutoNum type="arabicPeriod"/>
            </a:pPr>
            <a:r>
              <a:rPr lang="en-US" dirty="0"/>
              <a:t>When you find and fix a defect, then at that same time, create a unit test that would have revealed that defect. Then in future modifications to the code, if that defect gets reintroduced, the new unit test you created will reveal its presence</a:t>
            </a:r>
          </a:p>
          <a:p>
            <a:pPr marL="971550" lvl="1" indent="-514350">
              <a:buFont typeface="+mj-lt"/>
              <a:buAutoNum type="arabicPeriod"/>
            </a:pPr>
            <a:r>
              <a:rPr lang="en-US" dirty="0"/>
              <a:t>Any overly complex code that 1-4 above don’t cover</a:t>
            </a:r>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spTree>
    <p:extLst>
      <p:ext uri="{BB962C8B-B14F-4D97-AF65-F5344CB8AC3E}">
        <p14:creationId xmlns:p14="http://schemas.microsoft.com/office/powerpoint/2010/main" val="32012024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poor quality test case?</a:t>
            </a:r>
          </a:p>
        </p:txBody>
      </p:sp>
      <p:sp>
        <p:nvSpPr>
          <p:cNvPr id="3" name="Content Placeholder 2"/>
          <p:cNvSpPr>
            <a:spLocks noGrp="1"/>
          </p:cNvSpPr>
          <p:nvPr>
            <p:ph idx="1"/>
          </p:nvPr>
        </p:nvSpPr>
        <p:spPr>
          <a:xfrm>
            <a:off x="457200" y="1219200"/>
            <a:ext cx="8229600" cy="4906963"/>
          </a:xfrm>
        </p:spPr>
        <p:txBody>
          <a:bodyPr>
            <a:normAutofit/>
          </a:bodyPr>
          <a:lstStyle/>
          <a:p>
            <a:pPr lvl="1"/>
            <a:r>
              <a:rPr lang="en-US" dirty="0"/>
              <a:t>A test case that provides illegal input to the operation</a:t>
            </a:r>
          </a:p>
          <a:p>
            <a:pPr lvl="1"/>
            <a:r>
              <a:rPr lang="en-US" dirty="0"/>
              <a:t>For example, the </a:t>
            </a:r>
            <a:r>
              <a:rPr lang="en-US" i="1" dirty="0"/>
              <a:t>deposit</a:t>
            </a:r>
            <a:r>
              <a:rPr lang="en-US" dirty="0"/>
              <a:t> method from the BankAccount class</a:t>
            </a:r>
          </a:p>
          <a:p>
            <a:pPr lvl="1"/>
            <a:r>
              <a:rPr lang="en-US" dirty="0"/>
              <a:t>It has a requires clause that states the depositAmount &gt; 0</a:t>
            </a:r>
          </a:p>
          <a:p>
            <a:pPr lvl="1"/>
            <a:r>
              <a:rPr lang="en-US" dirty="0"/>
              <a:t>Testing it with a negative number is a poor test case because it </a:t>
            </a:r>
            <a:r>
              <a:rPr lang="en-US" i="1" dirty="0"/>
              <a:t>requires</a:t>
            </a:r>
            <a:r>
              <a:rPr lang="en-US" dirty="0"/>
              <a:t> non-negative input</a:t>
            </a:r>
          </a:p>
          <a:p>
            <a:pPr lvl="1"/>
            <a:endParaRPr lang="en-US" dirty="0"/>
          </a:p>
          <a:p>
            <a:pPr marL="971550" lvl="1" indent="-514350">
              <a:buFont typeface="+mj-lt"/>
              <a:buAutoNum type="arabicPeriod"/>
            </a:pPr>
            <a:endParaRPr lang="en-US" dirty="0"/>
          </a:p>
          <a:p>
            <a:pPr marL="457200" lvl="1" indent="0">
              <a:buNone/>
            </a:pPr>
            <a:endParaRPr lang="en-US" dirty="0"/>
          </a:p>
        </p:txBody>
      </p:sp>
      <p:sp>
        <p:nvSpPr>
          <p:cNvPr id="7" name="Rectangle 6"/>
          <p:cNvSpPr/>
          <p:nvPr/>
        </p:nvSpPr>
        <p:spPr>
          <a:xfrm>
            <a:off x="8229600" y="6126163"/>
            <a:ext cx="685800" cy="5794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Q4</a:t>
            </a:r>
          </a:p>
        </p:txBody>
      </p:sp>
      <p:pic>
        <p:nvPicPr>
          <p:cNvPr id="5" name="Picture 4">
            <a:extLst>
              <a:ext uri="{FF2B5EF4-FFF2-40B4-BE49-F238E27FC236}">
                <a16:creationId xmlns:a16="http://schemas.microsoft.com/office/drawing/2014/main" id="{E8093846-CC3C-E945-A4BF-C80F5B6F9D15}"/>
              </a:ext>
            </a:extLst>
          </p:cNvPr>
          <p:cNvPicPr>
            <a:picLocks noChangeAspect="1"/>
          </p:cNvPicPr>
          <p:nvPr/>
        </p:nvPicPr>
        <p:blipFill>
          <a:blip r:embed="rId2"/>
          <a:stretch>
            <a:fillRect/>
          </a:stretch>
        </p:blipFill>
        <p:spPr>
          <a:xfrm>
            <a:off x="4419600" y="4923080"/>
            <a:ext cx="3257550" cy="1652091"/>
          </a:xfrm>
          <a:prstGeom prst="rect">
            <a:avLst/>
          </a:prstGeom>
        </p:spPr>
      </p:pic>
    </p:spTree>
    <p:extLst>
      <p:ext uri="{BB962C8B-B14F-4D97-AF65-F5344CB8AC3E}">
        <p14:creationId xmlns:p14="http://schemas.microsoft.com/office/powerpoint/2010/main" val="3198684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Outline</a:t>
            </a:r>
          </a:p>
        </p:txBody>
      </p:sp>
      <p:sp>
        <p:nvSpPr>
          <p:cNvPr id="2" name="Content Placeholder 1"/>
          <p:cNvSpPr>
            <a:spLocks noGrp="1"/>
          </p:cNvSpPr>
          <p:nvPr>
            <p:ph idx="1"/>
          </p:nvPr>
        </p:nvSpPr>
        <p:spPr/>
        <p:txBody>
          <a:bodyPr/>
          <a:lstStyle/>
          <a:p>
            <a:r>
              <a:rPr lang="en-US" dirty="0"/>
              <a:t>Review: Dependencies, Coupling, Cohesion</a:t>
            </a:r>
          </a:p>
          <a:p>
            <a:r>
              <a:rPr lang="en-US" dirty="0"/>
              <a:t>Variable Scoping</a:t>
            </a:r>
          </a:p>
          <a:p>
            <a:r>
              <a:rPr lang="en-US" dirty="0"/>
              <a:t>Console Input</a:t>
            </a:r>
          </a:p>
          <a:p>
            <a:r>
              <a:rPr lang="en-US" dirty="0"/>
              <a:t>Unit Testing</a:t>
            </a:r>
          </a:p>
        </p:txBody>
      </p:sp>
    </p:spTree>
    <p:extLst>
      <p:ext uri="{BB962C8B-B14F-4D97-AF65-F5344CB8AC3E}">
        <p14:creationId xmlns:p14="http://schemas.microsoft.com/office/powerpoint/2010/main" val="357242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 Testing</a:t>
            </a:r>
          </a:p>
        </p:txBody>
      </p:sp>
      <p:sp>
        <p:nvSpPr>
          <p:cNvPr id="3" name="Content Placeholder 2"/>
          <p:cNvSpPr>
            <a:spLocks noGrp="1"/>
          </p:cNvSpPr>
          <p:nvPr>
            <p:ph idx="1"/>
          </p:nvPr>
        </p:nvSpPr>
        <p:spPr/>
        <p:txBody>
          <a:bodyPr/>
          <a:lstStyle/>
          <a:p>
            <a:r>
              <a:rPr lang="en-US" dirty="0"/>
              <a:t>Use “assert” to make sure results match</a:t>
            </a:r>
          </a:p>
          <a:p>
            <a:r>
              <a:rPr lang="en-US" dirty="0"/>
              <a:t>Let’s look at BadFrac.java and BadFracTest.java</a:t>
            </a:r>
          </a:p>
          <a:p>
            <a:pPr lvl="1"/>
            <a:r>
              <a:rPr lang="en-US" dirty="0"/>
              <a:t>Let’s make some unit tests and figure out why this project has been yielding some strange results</a:t>
            </a:r>
          </a:p>
        </p:txBody>
      </p:sp>
    </p:spTree>
    <p:extLst>
      <p:ext uri="{BB962C8B-B14F-4D97-AF65-F5344CB8AC3E}">
        <p14:creationId xmlns:p14="http://schemas.microsoft.com/office/powerpoint/2010/main" val="21952350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UnitTesting Homework</a:t>
            </a:r>
          </a:p>
        </p:txBody>
      </p:sp>
      <p:sp>
        <p:nvSpPr>
          <p:cNvPr id="3" name="Content Placeholder 2"/>
          <p:cNvSpPr>
            <a:spLocks noGrp="1"/>
          </p:cNvSpPr>
          <p:nvPr>
            <p:ph idx="1"/>
          </p:nvPr>
        </p:nvSpPr>
        <p:spPr/>
        <p:txBody>
          <a:bodyPr/>
          <a:lstStyle/>
          <a:p>
            <a:r>
              <a:rPr lang="en-US" dirty="0">
                <a:hlinkClick r:id="rId2"/>
              </a:rPr>
              <a:t>https://github.com/RHIT-CSSE/csse220/tree/master/Homework/IntroToUnitTesting</a:t>
            </a:r>
            <a:endParaRPr lang="en-US" dirty="0"/>
          </a:p>
        </p:txBody>
      </p:sp>
    </p:spTree>
    <p:extLst>
      <p:ext uri="{BB962C8B-B14F-4D97-AF65-F5344CB8AC3E}">
        <p14:creationId xmlns:p14="http://schemas.microsoft.com/office/powerpoint/2010/main" val="159770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 1 Review - Written</a:t>
            </a:r>
          </a:p>
        </p:txBody>
      </p:sp>
      <p:sp>
        <p:nvSpPr>
          <p:cNvPr id="3" name="Text Placeholder 2"/>
          <p:cNvSpPr>
            <a:spLocks noGrp="1"/>
          </p:cNvSpPr>
          <p:nvPr>
            <p:ph type="body" idx="1"/>
          </p:nvPr>
        </p:nvSpPr>
        <p:spPr/>
        <p:txBody>
          <a:bodyPr/>
          <a:lstStyle/>
          <a:p>
            <a:r>
              <a:rPr lang="en-US" dirty="0"/>
              <a:t>Review for written portion of Exam 1</a:t>
            </a:r>
          </a:p>
        </p:txBody>
      </p:sp>
    </p:spTree>
    <p:extLst>
      <p:ext uri="{BB962C8B-B14F-4D97-AF65-F5344CB8AC3E}">
        <p14:creationId xmlns:p14="http://schemas.microsoft.com/office/powerpoint/2010/main" val="2124410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a:t>
            </a:r>
          </a:p>
        </p:txBody>
      </p:sp>
      <p:sp>
        <p:nvSpPr>
          <p:cNvPr id="3" name="Content Placeholder 2"/>
          <p:cNvSpPr>
            <a:spLocks noGrp="1"/>
          </p:cNvSpPr>
          <p:nvPr>
            <p:ph idx="1"/>
          </p:nvPr>
        </p:nvSpPr>
        <p:spPr/>
        <p:txBody>
          <a:bodyPr/>
          <a:lstStyle/>
          <a:p>
            <a:r>
              <a:rPr lang="en-US" dirty="0"/>
              <a:t>Encapsulation</a:t>
            </a:r>
          </a:p>
          <a:p>
            <a:r>
              <a:rPr lang="en-US" dirty="0"/>
              <a:t>Minimize Dependencies</a:t>
            </a:r>
          </a:p>
          <a:p>
            <a:pPr lvl="1"/>
            <a:r>
              <a:rPr lang="en-US" dirty="0"/>
              <a:t>Tell don’t ask</a:t>
            </a:r>
          </a:p>
          <a:p>
            <a:pPr lvl="1"/>
            <a:r>
              <a:rPr lang="en-US" dirty="0"/>
              <a:t>Don’t use message chains</a:t>
            </a:r>
          </a:p>
          <a:p>
            <a:r>
              <a:rPr lang="en-US" dirty="0"/>
              <a:t>Coupling</a:t>
            </a:r>
          </a:p>
          <a:p>
            <a:r>
              <a:rPr lang="en-US" dirty="0"/>
              <a:t>Cohesion</a:t>
            </a:r>
          </a:p>
        </p:txBody>
      </p:sp>
    </p:spTree>
    <p:extLst>
      <p:ext uri="{BB962C8B-B14F-4D97-AF65-F5344CB8AC3E}">
        <p14:creationId xmlns:p14="http://schemas.microsoft.com/office/powerpoint/2010/main" val="517551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endParaRPr lang="en-US" dirty="0"/>
          </a:p>
        </p:txBody>
      </p:sp>
    </p:spTree>
    <p:extLst>
      <p:ext uri="{BB962C8B-B14F-4D97-AF65-F5344CB8AC3E}">
        <p14:creationId xmlns:p14="http://schemas.microsoft.com/office/powerpoint/2010/main" val="1890371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Thumb: No Global Variables</a:t>
            </a:r>
          </a:p>
        </p:txBody>
      </p:sp>
      <p:sp>
        <p:nvSpPr>
          <p:cNvPr id="3" name="Content Placeholder 2"/>
          <p:cNvSpPr>
            <a:spLocks noGrp="1"/>
          </p:cNvSpPr>
          <p:nvPr>
            <p:ph idx="1"/>
          </p:nvPr>
        </p:nvSpPr>
        <p:spPr/>
        <p:txBody>
          <a:bodyPr>
            <a:normAutofit fontScale="92500" lnSpcReduction="10000"/>
          </a:bodyPr>
          <a:lstStyle/>
          <a:p>
            <a:r>
              <a:rPr lang="en-US" dirty="0"/>
              <a:t>Or static variables that are used like globals</a:t>
            </a:r>
          </a:p>
          <a:p>
            <a:r>
              <a:rPr lang="en-US" dirty="0"/>
              <a:t>A static variable can be accessed/modified in any function at any time</a:t>
            </a:r>
          </a:p>
          <a:p>
            <a:r>
              <a:rPr lang="en-US" dirty="0"/>
              <a:t>As a result many parts of the code can be coupled to a single class</a:t>
            </a:r>
          </a:p>
          <a:p>
            <a:endParaRPr lang="en-US" dirty="0"/>
          </a:p>
          <a:p>
            <a:r>
              <a:rPr lang="en-US" dirty="0">
                <a:highlight>
                  <a:srgbClr val="FFFF00"/>
                </a:highlight>
              </a:rPr>
              <a:t>Why? </a:t>
            </a:r>
          </a:p>
          <a:p>
            <a:r>
              <a:rPr lang="en-US" dirty="0">
                <a:highlight>
                  <a:srgbClr val="FFFF00"/>
                </a:highlight>
              </a:rPr>
              <a:t>Increases coupling among all the clients that get or change value of the global variable</a:t>
            </a:r>
          </a:p>
          <a:p>
            <a:endParaRPr lang="en-US" dirty="0"/>
          </a:p>
        </p:txBody>
      </p:sp>
    </p:spTree>
    <p:extLst>
      <p:ext uri="{BB962C8B-B14F-4D97-AF65-F5344CB8AC3E}">
        <p14:creationId xmlns:p14="http://schemas.microsoft.com/office/powerpoint/2010/main" val="1358405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b="1" i="1" dirty="0">
                <a:solidFill>
                  <a:srgbClr val="00B050"/>
                </a:solidFill>
              </a:rPr>
              <a:t>Scope of a parameter</a:t>
            </a:r>
            <a:r>
              <a:rPr lang="en-US" sz="2400" i="1" dirty="0"/>
              <a:t>:</a:t>
            </a:r>
            <a:r>
              <a:rPr lang="en-US" sz="2400" dirty="0"/>
              <a:t>  throughout the entire method body</a:t>
            </a:r>
            <a:br>
              <a:rPr lang="en-US" sz="2400" dirty="0"/>
            </a:br>
            <a:endParaRPr lang="en-US" sz="1600" dirty="0"/>
          </a:p>
          <a:p>
            <a:pPr marL="0" indent="0">
              <a:buNone/>
              <a:defRPr/>
            </a:pP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sum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prev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.get(</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p : </a:t>
            </a:r>
            <a:r>
              <a:rPr lang="en-US" sz="2000" b="1" dirty="0">
                <a:solidFill>
                  <a:srgbClr val="00B050"/>
                </a:solidFill>
                <a:latin typeface="Courier New" panose="02070309020205020404" pitchFamily="49" charset="0"/>
                <a:cs typeface="Courier New" panose="02070309020205020404" pitchFamily="49" charset="0"/>
              </a:rPr>
              <a:t>pts</a:t>
            </a: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534859C7-AA19-6949-A18B-04E0ECF36C96}"/>
              </a:ext>
            </a:extLst>
          </p:cNvPr>
          <p:cNvSpPr/>
          <p:nvPr/>
        </p:nvSpPr>
        <p:spPr>
          <a:xfrm>
            <a:off x="838200" y="3352800"/>
            <a:ext cx="6781800" cy="24384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378F54-728A-C941-96CC-BD3F75D7DB0C}"/>
              </a:ext>
            </a:extLst>
          </p:cNvPr>
          <p:cNvSpPr/>
          <p:nvPr/>
        </p:nvSpPr>
        <p:spPr>
          <a:xfrm>
            <a:off x="492550" y="2255520"/>
            <a:ext cx="523450" cy="1076960"/>
          </a:xfrm>
          <a:custGeom>
            <a:avLst/>
            <a:gdLst>
              <a:gd name="connsiteX0" fmla="*/ 523450 w 523450"/>
              <a:gd name="connsiteY0" fmla="*/ 0 h 1076960"/>
              <a:gd name="connsiteX1" fmla="*/ 5290 w 523450"/>
              <a:gd name="connsiteY1" fmla="*/ 640080 h 1076960"/>
              <a:gd name="connsiteX2" fmla="*/ 299930 w 523450"/>
              <a:gd name="connsiteY2" fmla="*/ 1076960 h 1076960"/>
            </a:gdLst>
            <a:ahLst/>
            <a:cxnLst>
              <a:cxn ang="0">
                <a:pos x="connsiteX0" y="connsiteY0"/>
              </a:cxn>
              <a:cxn ang="0">
                <a:pos x="connsiteX1" y="connsiteY1"/>
              </a:cxn>
              <a:cxn ang="0">
                <a:pos x="connsiteX2" y="connsiteY2"/>
              </a:cxn>
            </a:cxnLst>
            <a:rect l="l" t="t" r="r" b="b"/>
            <a:pathLst>
              <a:path w="523450" h="1076960">
                <a:moveTo>
                  <a:pt x="523450" y="0"/>
                </a:moveTo>
                <a:cubicBezTo>
                  <a:pt x="282996" y="230293"/>
                  <a:pt x="42543" y="460587"/>
                  <a:pt x="5290" y="640080"/>
                </a:cubicBezTo>
                <a:cubicBezTo>
                  <a:pt x="-31963" y="819573"/>
                  <a:pt x="133983" y="948266"/>
                  <a:pt x="299930" y="107696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9">
            <a:extLst>
              <a:ext uri="{FF2B5EF4-FFF2-40B4-BE49-F238E27FC236}">
                <a16:creationId xmlns:a16="http://schemas.microsoft.com/office/drawing/2014/main" id="{F10EAB75-B4D5-1541-8397-42B0AA1B06C1}"/>
              </a:ext>
            </a:extLst>
          </p:cNvPr>
          <p:cNvSpPr/>
          <p:nvPr/>
        </p:nvSpPr>
        <p:spPr>
          <a:xfrm>
            <a:off x="2915920" y="2235200"/>
            <a:ext cx="4781165" cy="812800"/>
          </a:xfrm>
          <a:custGeom>
            <a:avLst/>
            <a:gdLst>
              <a:gd name="connsiteX0" fmla="*/ 0 w 4781165"/>
              <a:gd name="connsiteY0" fmla="*/ 0 h 812800"/>
              <a:gd name="connsiteX1" fmla="*/ 60960 w 4781165"/>
              <a:gd name="connsiteY1" fmla="*/ 182880 h 812800"/>
              <a:gd name="connsiteX2" fmla="*/ 365760 w 4781165"/>
              <a:gd name="connsiteY2" fmla="*/ 223520 h 812800"/>
              <a:gd name="connsiteX3" fmla="*/ 4206240 w 4781165"/>
              <a:gd name="connsiteY3" fmla="*/ 213360 h 812800"/>
              <a:gd name="connsiteX4" fmla="*/ 4693920 w 4781165"/>
              <a:gd name="connsiteY4" fmla="*/ 812800 h 812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81165" h="812800">
                <a:moveTo>
                  <a:pt x="0" y="0"/>
                </a:moveTo>
                <a:cubicBezTo>
                  <a:pt x="0" y="72813"/>
                  <a:pt x="0" y="145627"/>
                  <a:pt x="60960" y="182880"/>
                </a:cubicBezTo>
                <a:cubicBezTo>
                  <a:pt x="121920" y="220133"/>
                  <a:pt x="365760" y="223520"/>
                  <a:pt x="365760" y="223520"/>
                </a:cubicBezTo>
                <a:cubicBezTo>
                  <a:pt x="1056640" y="228600"/>
                  <a:pt x="3484880" y="115147"/>
                  <a:pt x="4206240" y="213360"/>
                </a:cubicBezTo>
                <a:cubicBezTo>
                  <a:pt x="4927600" y="311573"/>
                  <a:pt x="4810760" y="562186"/>
                  <a:pt x="4693920" y="812800"/>
                </a:cubicBezTo>
              </a:path>
            </a:pathLst>
          </a:custGeom>
          <a:noFill/>
          <a:ln w="28575">
            <a:solidFill>
              <a:srgbClr val="00B05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38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457200"/>
            <a:ext cx="1905000" cy="19050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5" name="Content Placeholder 4"/>
          <p:cNvSpPr>
            <a:spLocks noGrp="1"/>
          </p:cNvSpPr>
          <p:nvPr>
            <p:ph idx="1"/>
          </p:nvPr>
        </p:nvSpPr>
        <p:spPr>
          <a:xfrm>
            <a:off x="381000" y="957262"/>
            <a:ext cx="8458200" cy="5138738"/>
          </a:xfrm>
          <a:ln>
            <a:solidFill>
              <a:srgbClr val="C00000"/>
            </a:solidFill>
          </a:ln>
        </p:spPr>
        <p:txBody>
          <a:bodyPr>
            <a:normAutofit fontScale="92500" lnSpcReduction="20000"/>
          </a:bodyPr>
          <a:lstStyle/>
          <a:p>
            <a:pPr marL="109537" indent="0">
              <a:buNone/>
              <a:defRPr/>
            </a:pPr>
            <a:r>
              <a:rPr lang="en-US" b="1" i="1" u="sng" dirty="0"/>
              <a:t>Scope</a:t>
            </a:r>
            <a:r>
              <a:rPr lang="en-US" b="1" dirty="0"/>
              <a:t>  is the region of a program in </a:t>
            </a:r>
            <a:br>
              <a:rPr lang="en-US" b="1" dirty="0"/>
            </a:br>
            <a:r>
              <a:rPr lang="en-US" b="1" dirty="0"/>
              <a:t>which a variable can be accessed</a:t>
            </a:r>
            <a:br>
              <a:rPr lang="en-US" b="1" dirty="0">
                <a:solidFill>
                  <a:srgbClr val="C00000"/>
                </a:solidFill>
              </a:rPr>
            </a:br>
            <a:endParaRPr lang="en-US" sz="1600" b="1" dirty="0">
              <a:solidFill>
                <a:srgbClr val="C00000"/>
              </a:solidFill>
            </a:endParaRPr>
          </a:p>
          <a:p>
            <a:pPr>
              <a:defRPr/>
            </a:pPr>
            <a:r>
              <a:rPr lang="en-US" sz="2400" dirty="0"/>
              <a:t>A </a:t>
            </a:r>
            <a:r>
              <a:rPr lang="en-US" sz="2400" i="1" dirty="0"/>
              <a:t>block</a:t>
            </a:r>
            <a:r>
              <a:rPr lang="en-US" sz="2400" dirty="0"/>
              <a:t> is created by curly braces, here is a block: </a:t>
            </a:r>
            <a:r>
              <a:rPr lang="en-US" sz="2400" dirty="0">
                <a:latin typeface="Courier New" panose="02070309020205020404" pitchFamily="49" charset="0"/>
                <a:cs typeface="Courier New" panose="02070309020205020404" pitchFamily="49" charset="0"/>
              </a:rPr>
              <a:t>{ … }</a:t>
            </a:r>
            <a:br>
              <a:rPr lang="en-US" sz="2400" dirty="0"/>
            </a:br>
            <a:endParaRPr lang="en-US" sz="1600" dirty="0"/>
          </a:p>
          <a:p>
            <a:pPr>
              <a:defRPr/>
            </a:pPr>
            <a:r>
              <a:rPr lang="en-US" sz="2400" b="1" i="1" dirty="0">
                <a:solidFill>
                  <a:srgbClr val="C00000"/>
                </a:solidFill>
              </a:rPr>
              <a:t>Scope of a local variable</a:t>
            </a:r>
            <a:r>
              <a:rPr lang="en-US" sz="2400" i="1" dirty="0"/>
              <a:t>: </a:t>
            </a:r>
            <a:r>
              <a:rPr lang="en-US" sz="2400" dirty="0"/>
              <a:t> from its declaration to end of block it is declared in</a:t>
            </a:r>
            <a:br>
              <a:rPr lang="en-US" sz="2400" dirty="0"/>
            </a:br>
            <a:endParaRPr lang="en-US" sz="2400" dirty="0"/>
          </a:p>
          <a:p>
            <a:pPr marL="630238" lvl="2" indent="0">
              <a:buNone/>
              <a:tabLst>
                <a:tab pos="1146175" algn="l"/>
                <a:tab pos="1425575" algn="l"/>
                <a:tab pos="2463800" algn="l"/>
              </a:tabLst>
              <a:defRPr/>
            </a:pPr>
            <a:r>
              <a:rPr lang="en-US" sz="2000" b="1" dirty="0">
                <a:latin typeface="Courier New" panose="02070309020205020404" pitchFamily="49" charset="0"/>
                <a:cs typeface="Courier New" panose="02070309020205020404" pitchFamily="49" charset="0"/>
              </a:rPr>
              <a:t>public</a:t>
            </a:r>
            <a:r>
              <a:rPr lang="en-US" sz="2000" dirty="0">
                <a:latin typeface="Courier New" panose="02070309020205020404" pitchFamily="49" charset="0"/>
                <a:cs typeface="Courier New" panose="02070309020205020404" pitchFamily="49" charset="0"/>
              </a:rPr>
              <a:t> double myMethod(ArrayList&lt;Point2D&gt; pts)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double </a:t>
            </a:r>
            <a:r>
              <a:rPr lang="en-US" sz="2000" b="1" dirty="0">
                <a:solidFill>
                  <a:srgbClr val="C00000"/>
                </a:solidFill>
                <a:latin typeface="Courier New" panose="02070309020205020404" pitchFamily="49" charset="0"/>
                <a:cs typeface="Courier New" panose="02070309020205020404" pitchFamily="49" charset="0"/>
              </a:rPr>
              <a:t>sum</a:t>
            </a:r>
            <a:r>
              <a:rPr lang="en-US" sz="2000" dirty="0">
                <a:latin typeface="Courier New" panose="02070309020205020404" pitchFamily="49" charset="0"/>
                <a:cs typeface="Courier New" panose="02070309020205020404" pitchFamily="49" charset="0"/>
              </a:rPr>
              <a:t> = 0.0;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prev</a:t>
            </a:r>
            <a:r>
              <a:rPr lang="en-US" sz="2000" dirty="0">
                <a:latin typeface="Courier New" panose="02070309020205020404" pitchFamily="49" charset="0"/>
                <a:cs typeface="Courier New" panose="02070309020205020404" pitchFamily="49" charset="0"/>
              </a:rPr>
              <a:t> = pts.get(pts.size() - 1);</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(Point2D </a:t>
            </a:r>
            <a:r>
              <a:rPr lang="en-US" sz="2000" b="1" dirty="0">
                <a:solidFill>
                  <a:srgbClr val="C00000"/>
                </a:solidFill>
                <a:latin typeface="Courier New" panose="02070309020205020404" pitchFamily="49" charset="0"/>
                <a:cs typeface="Courier New" panose="02070309020205020404" pitchFamily="49" charset="0"/>
              </a:rPr>
              <a:t>p</a:t>
            </a:r>
            <a:r>
              <a:rPr lang="en-US" sz="2000" dirty="0">
                <a:latin typeface="Courier New" panose="02070309020205020404" pitchFamily="49" charset="0"/>
                <a:cs typeface="Courier New" panose="02070309020205020404" pitchFamily="49" charset="0"/>
              </a:rPr>
              <a:t> : pts) </a:t>
            </a:r>
          </a:p>
          <a:p>
            <a:pPr marL="630238" lvl="2" indent="0">
              <a:buNone/>
              <a:tabLst>
                <a:tab pos="1146175" algn="l"/>
                <a:tab pos="1425575" algn="l"/>
                <a:tab pos="2463800" algn="l"/>
              </a:tabLst>
              <a:defRPr/>
            </a:pPr>
            <a:r>
              <a:rPr lang="en-US" sz="2000" dirty="0">
                <a:latin typeface="Courier New" panose="02070309020205020404" pitchFamily="49" charset="0"/>
                <a:cs typeface="Courier New" panose="02070309020205020404" pitchFamily="49" charset="0"/>
              </a:rPr>
              <a:t>	{</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prev.getX() * p.getY();</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sum -= prev.getY() * p.getX();</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prev = p;</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 end for</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Math.abs(sum / 2.0);</a:t>
            </a:r>
            <a:br>
              <a:rPr lang="en-US" sz="2000" dirty="0">
                <a:latin typeface="Courier New" panose="02070309020205020404" pitchFamily="49" charset="0"/>
                <a:cs typeface="Courier New" panose="02070309020205020404" pitchFamily="49" charset="0"/>
              </a:rPr>
            </a:br>
            <a:r>
              <a:rPr lang="en-US" sz="2000" dirty="0">
                <a:latin typeface="Courier New" panose="02070309020205020404" pitchFamily="49" charset="0"/>
                <a:cs typeface="Courier New" panose="02070309020205020404" pitchFamily="49" charset="0"/>
              </a:rPr>
              <a:t>} // myMethod</a:t>
            </a:r>
          </a:p>
        </p:txBody>
      </p:sp>
      <p:sp>
        <p:nvSpPr>
          <p:cNvPr id="4" name="Title 3"/>
          <p:cNvSpPr>
            <a:spLocks noGrp="1"/>
          </p:cNvSpPr>
          <p:nvPr>
            <p:ph type="title"/>
          </p:nvPr>
        </p:nvSpPr>
        <p:spPr>
          <a:xfrm>
            <a:off x="457200" y="76200"/>
            <a:ext cx="8229600" cy="792162"/>
          </a:xfrm>
        </p:spPr>
        <p:txBody>
          <a:bodyPr/>
          <a:lstStyle/>
          <a:p>
            <a:pPr>
              <a:defRPr/>
            </a:pPr>
            <a:r>
              <a:rPr lang="en-US" dirty="0"/>
              <a:t>Variable Scope</a:t>
            </a:r>
          </a:p>
        </p:txBody>
      </p:sp>
      <p:sp>
        <p:nvSpPr>
          <p:cNvPr id="7" name="Rectangle 6">
            <a:extLst>
              <a:ext uri="{FF2B5EF4-FFF2-40B4-BE49-F238E27FC236}">
                <a16:creationId xmlns:a16="http://schemas.microsoft.com/office/drawing/2014/main" id="{B9469EB4-409C-F44F-832D-EDE73A4381A0}"/>
              </a:ext>
            </a:extLst>
          </p:cNvPr>
          <p:cNvSpPr/>
          <p:nvPr/>
        </p:nvSpPr>
        <p:spPr>
          <a:xfrm>
            <a:off x="1524000" y="4343400"/>
            <a:ext cx="4800600" cy="11430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3" name="Rounded Rectangle 2">
            <a:extLst>
              <a:ext uri="{FF2B5EF4-FFF2-40B4-BE49-F238E27FC236}">
                <a16:creationId xmlns:a16="http://schemas.microsoft.com/office/drawing/2014/main" id="{3C98F043-3E64-B14E-B659-EC3892C1A67C}"/>
              </a:ext>
            </a:extLst>
          </p:cNvPr>
          <p:cNvSpPr/>
          <p:nvPr/>
        </p:nvSpPr>
        <p:spPr>
          <a:xfrm>
            <a:off x="3441300" y="4083700"/>
            <a:ext cx="228600" cy="228600"/>
          </a:xfrm>
          <a:prstGeom prst="roundRect">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3441DC6F-AD38-E244-99BF-2F326EC5E27F}"/>
              </a:ext>
            </a:extLst>
          </p:cNvPr>
          <p:cNvSpPr/>
          <p:nvPr/>
        </p:nvSpPr>
        <p:spPr>
          <a:xfrm>
            <a:off x="3682203" y="4015068"/>
            <a:ext cx="1279340" cy="315006"/>
          </a:xfrm>
          <a:custGeom>
            <a:avLst/>
            <a:gdLst>
              <a:gd name="connsiteX0" fmla="*/ 0 w 1279340"/>
              <a:gd name="connsiteY0" fmla="*/ 118184 h 315006"/>
              <a:gd name="connsiteX1" fmla="*/ 405944 w 1279340"/>
              <a:gd name="connsiteY1" fmla="*/ 27974 h 315006"/>
              <a:gd name="connsiteX2" fmla="*/ 1021011 w 1279340"/>
              <a:gd name="connsiteY2" fmla="*/ 23874 h 315006"/>
              <a:gd name="connsiteX3" fmla="*/ 1279340 w 1279340"/>
              <a:gd name="connsiteY3" fmla="*/ 315006 h 315006"/>
            </a:gdLst>
            <a:ahLst/>
            <a:cxnLst>
              <a:cxn ang="0">
                <a:pos x="connsiteX0" y="connsiteY0"/>
              </a:cxn>
              <a:cxn ang="0">
                <a:pos x="connsiteX1" y="connsiteY1"/>
              </a:cxn>
              <a:cxn ang="0">
                <a:pos x="connsiteX2" y="connsiteY2"/>
              </a:cxn>
              <a:cxn ang="0">
                <a:pos x="connsiteX3" y="connsiteY3"/>
              </a:cxn>
            </a:cxnLst>
            <a:rect l="l" t="t" r="r" b="b"/>
            <a:pathLst>
              <a:path w="1279340" h="315006">
                <a:moveTo>
                  <a:pt x="0" y="118184"/>
                </a:moveTo>
                <a:cubicBezTo>
                  <a:pt x="117888" y="80938"/>
                  <a:pt x="235776" y="43692"/>
                  <a:pt x="405944" y="27974"/>
                </a:cubicBezTo>
                <a:cubicBezTo>
                  <a:pt x="576112" y="12256"/>
                  <a:pt x="875445" y="-23965"/>
                  <a:pt x="1021011" y="23874"/>
                </a:cubicBezTo>
                <a:cubicBezTo>
                  <a:pt x="1166577" y="71713"/>
                  <a:pt x="1222958" y="193359"/>
                  <a:pt x="1279340" y="31500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DE814E3E-474D-0445-A86F-6BA76E3A41C5}"/>
              </a:ext>
            </a:extLst>
          </p:cNvPr>
          <p:cNvGrpSpPr/>
          <p:nvPr/>
        </p:nvGrpSpPr>
        <p:grpSpPr>
          <a:xfrm>
            <a:off x="1012555" y="3577528"/>
            <a:ext cx="6209655" cy="2381572"/>
            <a:chOff x="1012555" y="3577528"/>
            <a:chExt cx="6209655" cy="2381572"/>
          </a:xfrm>
        </p:grpSpPr>
        <p:cxnSp>
          <p:nvCxnSpPr>
            <p:cNvPr id="10" name="Straight Connector 9">
              <a:extLst>
                <a:ext uri="{FF2B5EF4-FFF2-40B4-BE49-F238E27FC236}">
                  <a16:creationId xmlns:a16="http://schemas.microsoft.com/office/drawing/2014/main" id="{CA9BFFB2-6923-9B4C-A30D-32B6F308987D}"/>
                </a:ext>
              </a:extLst>
            </p:cNvPr>
            <p:cNvCxnSpPr>
              <a:cxnSpLocks/>
            </p:cNvCxnSpPr>
            <p:nvPr/>
          </p:nvCxnSpPr>
          <p:spPr>
            <a:xfrm>
              <a:off x="1022888" y="5959100"/>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98238D-35FC-864B-9065-19D898A859A7}"/>
                </a:ext>
              </a:extLst>
            </p:cNvPr>
            <p:cNvCxnSpPr/>
            <p:nvPr/>
          </p:nvCxnSpPr>
          <p:spPr>
            <a:xfrm>
              <a:off x="1015139" y="3580108"/>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83601A-F09C-954F-ADA7-4B6003CBD682}"/>
                </a:ext>
              </a:extLst>
            </p:cNvPr>
            <p:cNvCxnSpPr/>
            <p:nvPr/>
          </p:nvCxnSpPr>
          <p:spPr>
            <a:xfrm>
              <a:off x="7219627" y="3585276"/>
              <a:ext cx="0" cy="2355742"/>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DF7DC0D-7E6E-E248-B51B-1455044BDE30}"/>
                </a:ext>
              </a:extLst>
            </p:cNvPr>
            <p:cNvCxnSpPr>
              <a:cxnSpLocks/>
            </p:cNvCxnSpPr>
            <p:nvPr/>
          </p:nvCxnSpPr>
          <p:spPr>
            <a:xfrm>
              <a:off x="1012555" y="3577528"/>
              <a:ext cx="6199322" cy="0"/>
            </a:xfrm>
            <a:prstGeom prst="line">
              <a:avLst/>
            </a:prstGeom>
            <a:ln>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A017E029-513C-A84E-9DCA-B7838AC7F1CD}"/>
              </a:ext>
            </a:extLst>
          </p:cNvPr>
          <p:cNvSpPr/>
          <p:nvPr/>
        </p:nvSpPr>
        <p:spPr>
          <a:xfrm>
            <a:off x="7752249" y="4313717"/>
            <a:ext cx="736099" cy="646331"/>
          </a:xfrm>
          <a:prstGeom prst="rect">
            <a:avLst/>
          </a:prstGeom>
          <a:ln>
            <a:solidFill>
              <a:srgbClr val="C00000"/>
            </a:solidFill>
          </a:ln>
        </p:spPr>
        <p:txBody>
          <a:bodyPr wrap="none">
            <a:spAutoFit/>
          </a:bodyPr>
          <a:lstStyle/>
          <a:p>
            <a:r>
              <a:rPr lang="en-US" b="1" dirty="0">
                <a:solidFill>
                  <a:srgbClr val="C00000"/>
                </a:solidFill>
                <a:latin typeface="Courier New" panose="02070309020205020404" pitchFamily="49" charset="0"/>
                <a:cs typeface="Courier New" panose="02070309020205020404" pitchFamily="49" charset="0"/>
              </a:rPr>
              <a:t>sum</a:t>
            </a:r>
          </a:p>
          <a:p>
            <a:r>
              <a:rPr lang="en-US" b="1" dirty="0">
                <a:solidFill>
                  <a:srgbClr val="C00000"/>
                </a:solidFill>
                <a:latin typeface="Courier New" panose="02070309020205020404" pitchFamily="49" charset="0"/>
                <a:cs typeface="Courier New" panose="02070309020205020404" pitchFamily="49" charset="0"/>
              </a:rPr>
              <a:t>prev</a:t>
            </a:r>
            <a:endParaRPr lang="en-US" dirty="0"/>
          </a:p>
        </p:txBody>
      </p:sp>
      <p:sp>
        <p:nvSpPr>
          <p:cNvPr id="19" name="Freeform 18">
            <a:extLst>
              <a:ext uri="{FF2B5EF4-FFF2-40B4-BE49-F238E27FC236}">
                <a16:creationId xmlns:a16="http://schemas.microsoft.com/office/drawing/2014/main" id="{EFCA883E-1AF2-CB4A-B02D-C0AB6B4BEA5B}"/>
              </a:ext>
            </a:extLst>
          </p:cNvPr>
          <p:cNvSpPr/>
          <p:nvPr/>
        </p:nvSpPr>
        <p:spPr>
          <a:xfrm>
            <a:off x="7222211" y="4688238"/>
            <a:ext cx="519193" cy="309966"/>
          </a:xfrm>
          <a:custGeom>
            <a:avLst/>
            <a:gdLst>
              <a:gd name="connsiteX0" fmla="*/ 519193 w 519193"/>
              <a:gd name="connsiteY0" fmla="*/ 0 h 309966"/>
              <a:gd name="connsiteX1" fmla="*/ 348711 w 519193"/>
              <a:gd name="connsiteY1" fmla="*/ 201478 h 309966"/>
              <a:gd name="connsiteX2" fmla="*/ 0 w 519193"/>
              <a:gd name="connsiteY2" fmla="*/ 309966 h 309966"/>
            </a:gdLst>
            <a:ahLst/>
            <a:cxnLst>
              <a:cxn ang="0">
                <a:pos x="connsiteX0" y="connsiteY0"/>
              </a:cxn>
              <a:cxn ang="0">
                <a:pos x="connsiteX1" y="connsiteY1"/>
              </a:cxn>
              <a:cxn ang="0">
                <a:pos x="connsiteX2" y="connsiteY2"/>
              </a:cxn>
            </a:cxnLst>
            <a:rect l="l" t="t" r="r" b="b"/>
            <a:pathLst>
              <a:path w="519193" h="309966">
                <a:moveTo>
                  <a:pt x="519193" y="0"/>
                </a:moveTo>
                <a:cubicBezTo>
                  <a:pt x="477218" y="74908"/>
                  <a:pt x="435243" y="149817"/>
                  <a:pt x="348711" y="201478"/>
                </a:cubicBezTo>
                <a:cubicBezTo>
                  <a:pt x="262179" y="253139"/>
                  <a:pt x="131089" y="281552"/>
                  <a:pt x="0" y="30996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51028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878990" y="1766079"/>
            <a:ext cx="4114800" cy="3786995"/>
          </a:xfrm>
          <a:prstGeom prst="rect">
            <a:avLst/>
          </a:prstGeom>
          <a:solidFill>
            <a:schemeClr val="accent1">
              <a:alpha val="34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Content Placeholder 1"/>
          <p:cNvSpPr>
            <a:spLocks noGrp="1"/>
          </p:cNvSpPr>
          <p:nvPr>
            <p:ph sz="half" idx="1"/>
          </p:nvPr>
        </p:nvSpPr>
        <p:spPr>
          <a:xfrm>
            <a:off x="457200" y="1219200"/>
            <a:ext cx="4343400" cy="4525963"/>
          </a:xfrm>
        </p:spPr>
        <p:txBody>
          <a:bodyPr>
            <a:normAutofit lnSpcReduction="10000"/>
          </a:bodyPr>
          <a:lstStyle/>
          <a:p>
            <a:pPr>
              <a:defRPr/>
            </a:pPr>
            <a:r>
              <a:rPr lang="en-US" sz="2400" b="1" i="1" dirty="0">
                <a:solidFill>
                  <a:schemeClr val="accent4"/>
                </a:solidFill>
              </a:rPr>
              <a:t>Scope of a class's member</a:t>
            </a:r>
            <a:r>
              <a:rPr lang="en-US" sz="2400" i="1" dirty="0"/>
              <a:t>: </a:t>
            </a:r>
            <a:r>
              <a:rPr lang="en-US" sz="2400" dirty="0"/>
              <a:t> anywhere in the class, including </a:t>
            </a:r>
            <a:r>
              <a:rPr lang="en-US" sz="2400" i="1" dirty="0"/>
              <a:t>before</a:t>
            </a:r>
            <a:r>
              <a:rPr lang="en-US" sz="2400" dirty="0"/>
              <a:t> its declaration</a:t>
            </a:r>
          </a:p>
          <a:p>
            <a:pPr lvl="1">
              <a:defRPr/>
            </a:pPr>
            <a:r>
              <a:rPr lang="en-US" sz="2000" dirty="0"/>
              <a:t>Allows a method to call another method that appears anywhere else in the class</a:t>
            </a:r>
          </a:p>
          <a:p>
            <a:pPr>
              <a:defRPr/>
            </a:pPr>
            <a:endParaRPr lang="en-US" sz="2400" dirty="0"/>
          </a:p>
          <a:p>
            <a:pPr>
              <a:defRPr/>
            </a:pPr>
            <a:r>
              <a:rPr lang="en-US" sz="2400" b="1" dirty="0">
                <a:solidFill>
                  <a:srgbClr val="0070C0"/>
                </a:solidFill>
                <a:latin typeface="Consolas" pitchFamily="49" charset="0"/>
              </a:rPr>
              <a:t>public static</a:t>
            </a:r>
            <a:r>
              <a:rPr lang="en-US" sz="2400" dirty="0"/>
              <a:t> class members can be accessed from outside by using the class's name:</a:t>
            </a:r>
          </a:p>
          <a:p>
            <a:pPr lvl="1">
              <a:defRPr/>
            </a:pPr>
            <a:r>
              <a:rPr lang="en-US" sz="2000" b="1" dirty="0">
                <a:solidFill>
                  <a:srgbClr val="0070C0"/>
                </a:solidFill>
                <a:latin typeface="Consolas" pitchFamily="49" charset="0"/>
              </a:rPr>
              <a:t>Math.sqrt()</a:t>
            </a:r>
          </a:p>
          <a:p>
            <a:pPr lvl="1">
              <a:defRPr/>
            </a:pPr>
            <a:r>
              <a:rPr lang="en-US" sz="2000" b="1" dirty="0">
                <a:solidFill>
                  <a:srgbClr val="0070C0"/>
                </a:solidFill>
                <a:latin typeface="Consolas" pitchFamily="49" charset="0"/>
              </a:rPr>
              <a:t>System.in</a:t>
            </a:r>
          </a:p>
          <a:p>
            <a:endParaRPr lang="en-US" sz="2400" dirty="0"/>
          </a:p>
        </p:txBody>
      </p:sp>
      <p:sp>
        <p:nvSpPr>
          <p:cNvPr id="4" name="Title 3"/>
          <p:cNvSpPr>
            <a:spLocks noGrp="1"/>
          </p:cNvSpPr>
          <p:nvPr>
            <p:ph type="title"/>
          </p:nvPr>
        </p:nvSpPr>
        <p:spPr>
          <a:xfrm>
            <a:off x="457200" y="0"/>
            <a:ext cx="8229600" cy="868362"/>
          </a:xfrm>
        </p:spPr>
        <p:txBody>
          <a:bodyPr>
            <a:normAutofit/>
          </a:bodyPr>
          <a:lstStyle/>
          <a:p>
            <a:r>
              <a:rPr lang="en-US" dirty="0"/>
              <a:t>Member Scope (Field or Method)</a:t>
            </a:r>
          </a:p>
        </p:txBody>
      </p:sp>
      <p:sp>
        <p:nvSpPr>
          <p:cNvPr id="7" name="Rectangle 6"/>
          <p:cNvSpPr/>
          <p:nvPr/>
        </p:nvSpPr>
        <p:spPr>
          <a:xfrm>
            <a:off x="5074044" y="2800350"/>
            <a:ext cx="3919746" cy="2228850"/>
          </a:xfrm>
          <a:prstGeom prst="rect">
            <a:avLst/>
          </a:prstGeom>
          <a:solidFill>
            <a:schemeClr val="accent3">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Rectangle 7"/>
          <p:cNvSpPr/>
          <p:nvPr/>
        </p:nvSpPr>
        <p:spPr>
          <a:xfrm>
            <a:off x="5226444" y="3303560"/>
            <a:ext cx="3767346" cy="1420840"/>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 name="Rectangle 8"/>
          <p:cNvSpPr/>
          <p:nvPr/>
        </p:nvSpPr>
        <p:spPr>
          <a:xfrm>
            <a:off x="5249517" y="3876675"/>
            <a:ext cx="3703983" cy="5715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sz="half" idx="2"/>
          </p:nvPr>
        </p:nvSpPr>
        <p:spPr>
          <a:xfrm>
            <a:off x="4838700" y="1758626"/>
            <a:ext cx="4495800" cy="3870649"/>
          </a:xfrm>
        </p:spPr>
        <p:txBody>
          <a:bodyPr>
            <a:normAutofit lnSpcReduction="10000"/>
          </a:bodyPr>
          <a:lstStyle/>
          <a:p>
            <a:pPr marL="109537" indent="0">
              <a:buNone/>
            </a:pPr>
            <a:r>
              <a:rPr lang="en-US" sz="1600" dirty="0">
                <a:latin typeface="Consolas"/>
                <a:cs typeface="Consolas"/>
              </a:rPr>
              <a:t>Class MyClass {</a:t>
            </a:r>
          </a:p>
          <a:p>
            <a:pPr marL="109537" indent="0">
              <a:buNone/>
            </a:pPr>
            <a:r>
              <a:rPr lang="en-US" sz="1600" dirty="0">
                <a:latin typeface="Consolas"/>
                <a:cs typeface="Consolas"/>
              </a:rPr>
              <a:t>  . . .</a:t>
            </a:r>
          </a:p>
          <a:p>
            <a:pPr marL="109537" indent="0">
              <a:buNone/>
            </a:pPr>
            <a:r>
              <a:rPr lang="en-US" sz="1600" dirty="0">
                <a:latin typeface="Consolas"/>
                <a:cs typeface="Consolas"/>
              </a:rPr>
              <a:t>  // member variable declarations</a:t>
            </a:r>
          </a:p>
          <a:p>
            <a:pPr marL="109537" indent="0">
              <a:buNone/>
            </a:pPr>
            <a:r>
              <a:rPr lang="en-US" sz="1600" dirty="0">
                <a:latin typeface="Consolas"/>
                <a:cs typeface="Consolas"/>
              </a:rPr>
              <a:t>  . . .</a:t>
            </a:r>
          </a:p>
          <a:p>
            <a:pPr marL="109537" indent="0">
              <a:buNone/>
            </a:pPr>
            <a:r>
              <a:rPr lang="en-US" sz="1600" dirty="0">
                <a:latin typeface="Consolas"/>
                <a:cs typeface="Consolas"/>
              </a:rPr>
              <a:t>  public void aMethod(params…) {</a:t>
            </a:r>
          </a:p>
          <a:p>
            <a:pPr marL="109537" indent="0">
              <a:buNone/>
            </a:pPr>
            <a:r>
              <a:rPr lang="en-US" sz="1600" dirty="0">
                <a:latin typeface="Consolas"/>
                <a:cs typeface="Consolas"/>
              </a:rPr>
              <a:t>    . . .</a:t>
            </a:r>
          </a:p>
          <a:p>
            <a:pPr marL="109537" indent="0">
              <a:buNone/>
            </a:pPr>
            <a:r>
              <a:rPr lang="en-US" sz="1600" dirty="0">
                <a:latin typeface="Consolas"/>
                <a:cs typeface="Consolas"/>
              </a:rPr>
              <a:t>    // local variable declarations </a:t>
            </a:r>
          </a:p>
          <a:p>
            <a:pPr marL="109537" indent="0">
              <a:buNone/>
            </a:pPr>
            <a:r>
              <a:rPr lang="en-US" sz="1600" dirty="0">
                <a:latin typeface="Consolas"/>
                <a:cs typeface="Consolas"/>
              </a:rPr>
              <a:t>    . . .</a:t>
            </a:r>
          </a:p>
          <a:p>
            <a:pPr marL="109537" indent="0">
              <a:buNone/>
            </a:pPr>
            <a:r>
              <a:rPr lang="en-US" sz="1600" dirty="0">
                <a:latin typeface="Consolas"/>
                <a:cs typeface="Consolas"/>
              </a:rPr>
              <a:t>    for(</a:t>
            </a:r>
            <a:r>
              <a:rPr lang="en-US" sz="1600">
                <a:latin typeface="Consolas"/>
                <a:cs typeface="Consolas"/>
              </a:rPr>
              <a:t>int k </a:t>
            </a:r>
            <a:r>
              <a:rPr lang="en-US" sz="1600" dirty="0">
                <a:latin typeface="Consolas"/>
                <a:cs typeface="Consolas"/>
              </a:rPr>
              <a:t>= 0</a:t>
            </a:r>
            <a:r>
              <a:rPr lang="en-US" sz="1600">
                <a:latin typeface="Consolas"/>
                <a:cs typeface="Consolas"/>
              </a:rPr>
              <a:t>; k </a:t>
            </a:r>
            <a:r>
              <a:rPr lang="en-US" sz="1600" dirty="0">
                <a:latin typeface="Consolas"/>
                <a:cs typeface="Consolas"/>
              </a:rPr>
              <a:t>&lt; 10</a:t>
            </a:r>
            <a:r>
              <a:rPr lang="en-US" sz="1600">
                <a:latin typeface="Consolas"/>
                <a:cs typeface="Consolas"/>
              </a:rPr>
              <a:t>; k++) </a:t>
            </a:r>
            <a:endParaRPr lang="en-US" sz="1600" dirty="0">
              <a:latin typeface="Consolas"/>
              <a:cs typeface="Consolas"/>
            </a:endParaRPr>
          </a:p>
          <a:p>
            <a:pPr marL="109537" indent="0">
              <a:buNone/>
            </a:pPr>
            <a:r>
              <a:rPr lang="en-US" sz="1600" dirty="0">
                <a:latin typeface="Consolas"/>
                <a:cs typeface="Consolas"/>
              </a:rPr>
              <a:t>      {. . . }</a:t>
            </a:r>
          </a:p>
          <a:p>
            <a:pPr marL="109537" indent="0">
              <a:buNone/>
            </a:pPr>
            <a:r>
              <a:rPr lang="en-US" sz="1600" dirty="0">
                <a:latin typeface="Consolas"/>
                <a:cs typeface="Consolas"/>
              </a:rPr>
              <a:t>     . . . </a:t>
            </a:r>
          </a:p>
          <a:p>
            <a:pPr marL="109537" indent="0">
              <a:buNone/>
            </a:pPr>
            <a:r>
              <a:rPr lang="en-US" sz="1600" dirty="0">
                <a:latin typeface="Consolas"/>
                <a:cs typeface="Consolas"/>
              </a:rPr>
              <a:t>  }</a:t>
            </a:r>
          </a:p>
          <a:p>
            <a:pPr marL="109537" indent="0">
              <a:buNone/>
            </a:pPr>
            <a:r>
              <a:rPr lang="en-US" sz="1600" dirty="0">
                <a:latin typeface="Consolas"/>
                <a:cs typeface="Consolas"/>
              </a:rPr>
              <a:t>  . . .</a:t>
            </a:r>
          </a:p>
          <a:p>
            <a:pPr marL="109537" indent="0">
              <a:buNone/>
            </a:pPr>
            <a:r>
              <a:rPr lang="en-US" sz="1600" dirty="0">
                <a:latin typeface="Consolas"/>
                <a:cs typeface="Consolas"/>
              </a:rPr>
              <a:t>}</a:t>
            </a:r>
          </a:p>
        </p:txBody>
      </p:sp>
      <p:sp>
        <p:nvSpPr>
          <p:cNvPr id="11" name="Line Callout 2 10"/>
          <p:cNvSpPr/>
          <p:nvPr/>
        </p:nvSpPr>
        <p:spPr>
          <a:xfrm>
            <a:off x="7162800" y="990600"/>
            <a:ext cx="1828800" cy="533400"/>
          </a:xfrm>
          <a:prstGeom prst="borderCallout2">
            <a:avLst>
              <a:gd name="adj1" fmla="val 22180"/>
              <a:gd name="adj2" fmla="val -1475"/>
              <a:gd name="adj3" fmla="val 35898"/>
              <a:gd name="adj4" fmla="val -42385"/>
              <a:gd name="adj5" fmla="val 156800"/>
              <a:gd name="adj6" fmla="val -95554"/>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Member Variable Scope</a:t>
            </a:r>
          </a:p>
        </p:txBody>
      </p:sp>
      <p:sp>
        <p:nvSpPr>
          <p:cNvPr id="12" name="Line Callout 2 11"/>
          <p:cNvSpPr/>
          <p:nvPr/>
        </p:nvSpPr>
        <p:spPr>
          <a:xfrm>
            <a:off x="7467600" y="1828800"/>
            <a:ext cx="1524000" cy="865160"/>
          </a:xfrm>
          <a:prstGeom prst="borderCallout2">
            <a:avLst>
              <a:gd name="adj1" fmla="val 22180"/>
              <a:gd name="adj2" fmla="val -1475"/>
              <a:gd name="adj3" fmla="val 26836"/>
              <a:gd name="adj4" fmla="val -52673"/>
              <a:gd name="adj5" fmla="val 140381"/>
              <a:gd name="adj6" fmla="val -10547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Method Parameter Scope</a:t>
            </a:r>
          </a:p>
        </p:txBody>
      </p:sp>
      <p:sp>
        <p:nvSpPr>
          <p:cNvPr id="13" name="Line Callout 2 12"/>
          <p:cNvSpPr/>
          <p:nvPr/>
        </p:nvSpPr>
        <p:spPr>
          <a:xfrm>
            <a:off x="7315200" y="3048000"/>
            <a:ext cx="1828800" cy="533400"/>
          </a:xfrm>
          <a:prstGeom prst="borderCallout2">
            <a:avLst>
              <a:gd name="adj1" fmla="val 22180"/>
              <a:gd name="adj2" fmla="val -1475"/>
              <a:gd name="adj3" fmla="val 18260"/>
              <a:gd name="adj4" fmla="val -26954"/>
              <a:gd name="adj5" fmla="val 55178"/>
              <a:gd name="adj6" fmla="val -53526"/>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Local Variable Scope</a:t>
            </a:r>
          </a:p>
        </p:txBody>
      </p:sp>
      <p:sp>
        <p:nvSpPr>
          <p:cNvPr id="14" name="Line Callout 2 13"/>
          <p:cNvSpPr/>
          <p:nvPr/>
        </p:nvSpPr>
        <p:spPr>
          <a:xfrm>
            <a:off x="7010400" y="4800600"/>
            <a:ext cx="1828800" cy="457200"/>
          </a:xfrm>
          <a:prstGeom prst="borderCallout2">
            <a:avLst>
              <a:gd name="adj1" fmla="val 22180"/>
              <a:gd name="adj2" fmla="val -1475"/>
              <a:gd name="adj3" fmla="val 10177"/>
              <a:gd name="adj4" fmla="val -38956"/>
              <a:gd name="adj5" fmla="val -80294"/>
              <a:gd name="adj6" fmla="val -66527"/>
            </a:avLst>
          </a:prstGeom>
          <a:solidFill>
            <a:schemeClr val="tx2">
              <a:lumMod val="75000"/>
            </a:schemeClr>
          </a:solidFill>
          <a:ln>
            <a:solidFill>
              <a:schemeClr val="tx1">
                <a:lumMod val="50000"/>
                <a:lumOff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Block scope</a:t>
            </a:r>
          </a:p>
        </p:txBody>
      </p:sp>
    </p:spTree>
    <p:extLst>
      <p:ext uri="{BB962C8B-B14F-4D97-AF65-F5344CB8AC3E}">
        <p14:creationId xmlns:p14="http://schemas.microsoft.com/office/powerpoint/2010/main" val="60314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7" grpId="0" animBg="1"/>
      <p:bldP spid="8" grpId="0" animBg="1"/>
      <p:bldP spid="9" grpId="0" animBg="1"/>
      <p:bldP spid="12" grpId="0" animBg="1"/>
      <p:bldP spid="13" grpId="0" animBg="1"/>
      <p:bldP spid="1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0"/>
            <a:ext cx="8229600" cy="868362"/>
          </a:xfrm>
        </p:spPr>
        <p:txBody>
          <a:bodyPr>
            <a:normAutofit/>
          </a:bodyPr>
          <a:lstStyle/>
          <a:p>
            <a:pPr>
              <a:defRPr/>
            </a:pPr>
            <a:r>
              <a:rPr lang="en-US" dirty="0"/>
              <a:t>Overlapping Scope and Shadowing</a:t>
            </a:r>
          </a:p>
        </p:txBody>
      </p:sp>
      <p:sp>
        <p:nvSpPr>
          <p:cNvPr id="4" name="TextBox 3"/>
          <p:cNvSpPr txBox="1"/>
          <p:nvPr/>
        </p:nvSpPr>
        <p:spPr>
          <a:xfrm>
            <a:off x="685800" y="1219200"/>
            <a:ext cx="7620000" cy="3416300"/>
          </a:xfrm>
          <a:prstGeom prst="rect">
            <a:avLst/>
          </a:prstGeom>
          <a:noFill/>
        </p:spPr>
        <p:txBody>
          <a:bodyPr>
            <a:spAutoFit/>
          </a:bodyPr>
          <a:lstStyle/>
          <a:p>
            <a:pPr>
              <a:defRPr/>
            </a:pP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class</a:t>
            </a:r>
            <a:r>
              <a:rPr lang="en-US" sz="2400" dirty="0">
                <a:latin typeface="Courier New" panose="02070309020205020404" pitchFamily="49" charset="0"/>
                <a:cs typeface="Courier New" panose="02070309020205020404" pitchFamily="49" charset="0"/>
              </a:rPr>
              <a:t> TempReading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private</a:t>
            </a:r>
            <a:r>
              <a:rPr lang="en-US" sz="2400" dirty="0">
                <a:latin typeface="Courier New" panose="02070309020205020404" pitchFamily="49" charset="0"/>
                <a:cs typeface="Courier New" panose="02070309020205020404" pitchFamily="49" charset="0"/>
              </a:rPr>
              <a:t> double temp;</a:t>
            </a:r>
          </a:p>
          <a:p>
            <a:pPr>
              <a:defRPr/>
            </a:pP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public</a:t>
            </a:r>
            <a:r>
              <a:rPr lang="en-US" sz="2400" dirty="0">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void</a:t>
            </a:r>
            <a:r>
              <a:rPr lang="en-US" sz="2400" dirty="0">
                <a:latin typeface="Courier New" panose="02070309020205020404" pitchFamily="49" charset="0"/>
                <a:cs typeface="Courier New" panose="02070309020205020404" pitchFamily="49" charset="0"/>
              </a:rPr>
              <a:t> setTemp(double temp) {</a:t>
            </a:r>
          </a:p>
          <a:p>
            <a:pPr>
              <a:defRPr/>
            </a:pPr>
            <a:r>
              <a:rPr lang="en-US" sz="2400" dirty="0">
                <a:latin typeface="Courier New" panose="02070309020205020404" pitchFamily="49" charset="0"/>
                <a:cs typeface="Courier New" panose="02070309020205020404" pitchFamily="49" charset="0"/>
              </a:rPr>
              <a:t>		   …  temp …</a:t>
            </a:r>
          </a:p>
          <a:p>
            <a:pPr>
              <a:defRPr/>
            </a:pPr>
            <a:br>
              <a:rPr lang="en-US" sz="2400" dirty="0">
                <a:latin typeface="Courier New" panose="02070309020205020404" pitchFamily="49" charset="0"/>
                <a:cs typeface="Courier New" panose="02070309020205020404" pitchFamily="49" charset="0"/>
              </a:rPr>
            </a:br>
            <a:r>
              <a:rPr lang="en-US" sz="2400" dirty="0">
                <a:latin typeface="Courier New" panose="02070309020205020404" pitchFamily="49" charset="0"/>
                <a:cs typeface="Courier New" panose="02070309020205020404" pitchFamily="49" charset="0"/>
              </a:rPr>
              <a:t>	}</a:t>
            </a:r>
          </a:p>
          <a:p>
            <a:pPr>
              <a:defRPr/>
            </a:pPr>
            <a:r>
              <a:rPr lang="en-US" sz="2400" dirty="0">
                <a:latin typeface="Courier New" panose="02070309020205020404" pitchFamily="49" charset="0"/>
                <a:cs typeface="Courier New" panose="02070309020205020404" pitchFamily="49" charset="0"/>
              </a:rPr>
              <a:t>	// …</a:t>
            </a:r>
          </a:p>
          <a:p>
            <a:pPr>
              <a:defRPr/>
            </a:pPr>
            <a:r>
              <a:rPr lang="en-US" sz="2400" dirty="0">
                <a:latin typeface="Courier New" panose="02070309020205020404" pitchFamily="49" charset="0"/>
                <a:cs typeface="Courier New" panose="02070309020205020404" pitchFamily="49" charset="0"/>
              </a:rPr>
              <a:t>}</a:t>
            </a:r>
          </a:p>
        </p:txBody>
      </p:sp>
      <p:sp>
        <p:nvSpPr>
          <p:cNvPr id="5" name="TextBox 4"/>
          <p:cNvSpPr txBox="1"/>
          <p:nvPr/>
        </p:nvSpPr>
        <p:spPr>
          <a:xfrm>
            <a:off x="838200" y="2743200"/>
            <a:ext cx="7620000" cy="461963"/>
          </a:xfrm>
          <a:prstGeom prst="rect">
            <a:avLst/>
          </a:prstGeom>
          <a:solidFill>
            <a:schemeClr val="bg1"/>
          </a:solidFill>
        </p:spPr>
        <p:txBody>
          <a:bodyPr>
            <a:spAutoFit/>
          </a:bodyPr>
          <a:lstStyle/>
          <a:p>
            <a:pPr>
              <a:defRPr/>
            </a:pPr>
            <a:r>
              <a:rPr lang="en-US" sz="2400" b="1" dirty="0">
                <a:solidFill>
                  <a:schemeClr val="accent3"/>
                </a:solidFill>
                <a:latin typeface="Consolas" pitchFamily="49" charset="0"/>
              </a:rPr>
              <a:t>		</a:t>
            </a:r>
            <a:r>
              <a:rPr lang="en-US" sz="2400" dirty="0">
                <a:latin typeface="Courier New" panose="02070309020205020404" pitchFamily="49" charset="0"/>
                <a:cs typeface="Courier New" panose="02070309020205020404" pitchFamily="49" charset="0"/>
              </a:rPr>
              <a:t>this.temp = temp;</a:t>
            </a:r>
          </a:p>
        </p:txBody>
      </p:sp>
      <p:sp>
        <p:nvSpPr>
          <p:cNvPr id="8" name="Rounded Rectangle 7"/>
          <p:cNvSpPr/>
          <p:nvPr/>
        </p:nvSpPr>
        <p:spPr>
          <a:xfrm>
            <a:off x="1099930" y="4738204"/>
            <a:ext cx="6036365" cy="1536700"/>
          </a:xfrm>
          <a:prstGeom prst="roundRect">
            <a:avLst/>
          </a:prstGeom>
          <a:ln>
            <a:solidFill>
              <a:srgbClr val="C00000"/>
            </a:solidFill>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a:defRPr/>
            </a:pPr>
            <a:r>
              <a:rPr lang="en-US" sz="2400" dirty="0"/>
              <a:t>Always qualify field references with </a:t>
            </a:r>
            <a:r>
              <a:rPr lang="en-US" sz="2400" b="1" dirty="0">
                <a:solidFill>
                  <a:srgbClr val="C00000"/>
                </a:solidFill>
                <a:latin typeface="Consolas" pitchFamily="49" charset="0"/>
              </a:rPr>
              <a:t>this</a:t>
            </a:r>
            <a:r>
              <a:rPr lang="en-US" sz="2400" dirty="0"/>
              <a:t>.  </a:t>
            </a:r>
          </a:p>
          <a:p>
            <a:pPr algn="ctr">
              <a:defRPr/>
            </a:pPr>
            <a:r>
              <a:rPr lang="en-US" sz="2400" dirty="0"/>
              <a:t>It prevents accidental shadowing.</a:t>
            </a:r>
          </a:p>
        </p:txBody>
      </p:sp>
      <p:sp>
        <p:nvSpPr>
          <p:cNvPr id="10" name="Freeform 9">
            <a:extLst>
              <a:ext uri="{FF2B5EF4-FFF2-40B4-BE49-F238E27FC236}">
                <a16:creationId xmlns:a16="http://schemas.microsoft.com/office/drawing/2014/main" id="{493D24F1-0EF1-8F42-8ABA-7BB5BE83031F}"/>
              </a:ext>
            </a:extLst>
          </p:cNvPr>
          <p:cNvSpPr/>
          <p:nvPr/>
        </p:nvSpPr>
        <p:spPr>
          <a:xfrm>
            <a:off x="5279196" y="2707165"/>
            <a:ext cx="1720694" cy="756754"/>
          </a:xfrm>
          <a:custGeom>
            <a:avLst/>
            <a:gdLst>
              <a:gd name="connsiteX0" fmla="*/ 1720694 w 1720694"/>
              <a:gd name="connsiteY0" fmla="*/ 0 h 756754"/>
              <a:gd name="connsiteX1" fmla="*/ 1468445 w 1720694"/>
              <a:gd name="connsiteY1" fmla="*/ 414407 h 756754"/>
              <a:gd name="connsiteX2" fmla="*/ 382877 w 1720694"/>
              <a:gd name="connsiteY2" fmla="*/ 756744 h 756754"/>
              <a:gd name="connsiteX3" fmla="*/ 0 w 1720694"/>
              <a:gd name="connsiteY3" fmla="*/ 423416 h 756754"/>
            </a:gdLst>
            <a:ahLst/>
            <a:cxnLst>
              <a:cxn ang="0">
                <a:pos x="connsiteX0" y="connsiteY0"/>
              </a:cxn>
              <a:cxn ang="0">
                <a:pos x="connsiteX1" y="connsiteY1"/>
              </a:cxn>
              <a:cxn ang="0">
                <a:pos x="connsiteX2" y="connsiteY2"/>
              </a:cxn>
              <a:cxn ang="0">
                <a:pos x="connsiteX3" y="connsiteY3"/>
              </a:cxn>
            </a:cxnLst>
            <a:rect l="l" t="t" r="r" b="b"/>
            <a:pathLst>
              <a:path w="1720694" h="756754">
                <a:moveTo>
                  <a:pt x="1720694" y="0"/>
                </a:moveTo>
                <a:cubicBezTo>
                  <a:pt x="1706054" y="144141"/>
                  <a:pt x="1691414" y="288283"/>
                  <a:pt x="1468445" y="414407"/>
                </a:cubicBezTo>
                <a:cubicBezTo>
                  <a:pt x="1245475" y="540531"/>
                  <a:pt x="627618" y="755243"/>
                  <a:pt x="382877" y="756744"/>
                </a:cubicBezTo>
                <a:cubicBezTo>
                  <a:pt x="138136" y="758245"/>
                  <a:pt x="69068" y="590830"/>
                  <a:pt x="0" y="423416"/>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1D45C3D-4FFA-F048-85F8-44100CBDB6F1}"/>
              </a:ext>
            </a:extLst>
          </p:cNvPr>
          <p:cNvSpPr/>
          <p:nvPr/>
        </p:nvSpPr>
        <p:spPr>
          <a:xfrm>
            <a:off x="2711669" y="2819775"/>
            <a:ext cx="1702676" cy="346842"/>
          </a:xfrm>
          <a:prstGeom prst="rect">
            <a:avLst/>
          </a:prstGeom>
          <a:noFill/>
          <a:ln w="952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51D9CDF1-1D7C-AD4C-9885-67D89CCDECD6}"/>
              </a:ext>
            </a:extLst>
          </p:cNvPr>
          <p:cNvSpPr/>
          <p:nvPr/>
        </p:nvSpPr>
        <p:spPr>
          <a:xfrm>
            <a:off x="3684627" y="1945915"/>
            <a:ext cx="990975" cy="864852"/>
          </a:xfrm>
          <a:custGeom>
            <a:avLst/>
            <a:gdLst>
              <a:gd name="connsiteX0" fmla="*/ 0 w 990975"/>
              <a:gd name="connsiteY0" fmla="*/ 864852 h 864852"/>
              <a:gd name="connsiteX1" fmla="*/ 117115 w 990975"/>
              <a:gd name="connsiteY1" fmla="*/ 716205 h 864852"/>
              <a:gd name="connsiteX2" fmla="*/ 130628 w 990975"/>
              <a:gd name="connsiteY2" fmla="*/ 391886 h 864852"/>
              <a:gd name="connsiteX3" fmla="*/ 806293 w 990975"/>
              <a:gd name="connsiteY3" fmla="*/ 220718 h 864852"/>
              <a:gd name="connsiteX4" fmla="*/ 990975 w 990975"/>
              <a:gd name="connsiteY4" fmla="*/ 0 h 8648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0975" h="864852">
                <a:moveTo>
                  <a:pt x="0" y="864852"/>
                </a:moveTo>
                <a:cubicBezTo>
                  <a:pt x="47672" y="829942"/>
                  <a:pt x="95344" y="795033"/>
                  <a:pt x="117115" y="716205"/>
                </a:cubicBezTo>
                <a:cubicBezTo>
                  <a:pt x="138886" y="637377"/>
                  <a:pt x="15765" y="474467"/>
                  <a:pt x="130628" y="391886"/>
                </a:cubicBezTo>
                <a:cubicBezTo>
                  <a:pt x="245491" y="309305"/>
                  <a:pt x="662902" y="286032"/>
                  <a:pt x="806293" y="220718"/>
                </a:cubicBezTo>
                <a:cubicBezTo>
                  <a:pt x="949684" y="155404"/>
                  <a:pt x="970329" y="77702"/>
                  <a:pt x="990975" y="0"/>
                </a:cubicBezTo>
              </a:path>
            </a:pathLst>
          </a:custGeom>
          <a:noFill/>
          <a:ln>
            <a:solidFill>
              <a:srgbClr val="C00000"/>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522813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0" grpId="0" animBg="1"/>
      <p:bldP spid="11" grpId="0" animBg="1"/>
      <p:bldP spid="12"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15498</TotalTime>
  <Words>1579</Words>
  <Application>Microsoft Macintosh PowerPoint</Application>
  <PresentationFormat>On-screen Show (4:3)</PresentationFormat>
  <Paragraphs>196</Paragraphs>
  <Slides>22</Slides>
  <Notes>10</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Consolas</vt:lpstr>
      <vt:lpstr>Courier New</vt:lpstr>
      <vt:lpstr>Office Theme</vt:lpstr>
      <vt:lpstr>CSSE 220</vt:lpstr>
      <vt:lpstr>Outline</vt:lpstr>
      <vt:lpstr>Review</vt:lpstr>
      <vt:lpstr>Rule of Thumb: No Global Variables</vt:lpstr>
      <vt:lpstr>Rule of Thumb: No Global Variables</vt:lpstr>
      <vt:lpstr>Variable Scope</vt:lpstr>
      <vt:lpstr>Variable Scope</vt:lpstr>
      <vt:lpstr>Member Scope (Field or Method)</vt:lpstr>
      <vt:lpstr>Overlapping Scope and Shadowing</vt:lpstr>
      <vt:lpstr>Global/Static Variables are bad, why? </vt:lpstr>
      <vt:lpstr>Global/Static Variables are bad, why? </vt:lpstr>
      <vt:lpstr>Console Input with java.util.scanner</vt:lpstr>
      <vt:lpstr>Console input with Scanner</vt:lpstr>
      <vt:lpstr>Unit Testing</vt:lpstr>
      <vt:lpstr>Why Unit Testing?</vt:lpstr>
      <vt:lpstr>Unit Tests (as done in CSSE120)</vt:lpstr>
      <vt:lpstr>Why JUnit?</vt:lpstr>
      <vt:lpstr>What are quality unit tests?</vt:lpstr>
      <vt:lpstr>What is a poor quality test case?</vt:lpstr>
      <vt:lpstr>Unit Testing</vt:lpstr>
      <vt:lpstr>UnitTesting Homework</vt:lpstr>
      <vt:lpstr>Exam 1 Review - Written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Curtis Clifton</dc:creator>
  <cp:lastModifiedBy>Hollingsworth, Joseph</cp:lastModifiedBy>
  <cp:revision>258</cp:revision>
  <cp:lastPrinted>2015-09-17T13:25:27Z</cp:lastPrinted>
  <dcterms:created xsi:type="dcterms:W3CDTF">2007-11-19T15:20:41Z</dcterms:created>
  <dcterms:modified xsi:type="dcterms:W3CDTF">2022-02-24T20:22:21Z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TC101671231033</vt:lpwstr>
  </property>
</Properties>
</file>