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1"/>
  </p:sldMasterIdLst>
  <p:notesMasterIdLst>
    <p:notesMasterId r:id="rId28"/>
  </p:notesMasterIdLst>
  <p:handoutMasterIdLst>
    <p:handoutMasterId r:id="rId29"/>
  </p:handoutMasterIdLst>
  <p:sldIdLst>
    <p:sldId id="256" r:id="rId2"/>
    <p:sldId id="311" r:id="rId3"/>
    <p:sldId id="335" r:id="rId4"/>
    <p:sldId id="321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34" r:id="rId13"/>
    <p:sldId id="310" r:id="rId14"/>
    <p:sldId id="343" r:id="rId15"/>
    <p:sldId id="345" r:id="rId16"/>
    <p:sldId id="331" r:id="rId17"/>
    <p:sldId id="277" r:id="rId18"/>
    <p:sldId id="278" r:id="rId19"/>
    <p:sldId id="318" r:id="rId20"/>
    <p:sldId id="319" r:id="rId21"/>
    <p:sldId id="320" r:id="rId22"/>
    <p:sldId id="301" r:id="rId23"/>
    <p:sldId id="280" r:id="rId24"/>
    <p:sldId id="333" r:id="rId25"/>
    <p:sldId id="332" r:id="rId26"/>
    <p:sldId id="346" r:id="rId2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 autoAdjust="0"/>
    <p:restoredTop sz="85850" autoAdjust="0"/>
  </p:normalViewPr>
  <p:slideViewPr>
    <p:cSldViewPr snapToObjects="1">
      <p:cViewPr varScale="1">
        <p:scale>
          <a:sx n="105" d="100"/>
          <a:sy n="105" d="100"/>
        </p:scale>
        <p:origin x="23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7" y="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E02F2FF-F7BD-4FD9-A88B-D0F48E2E13F5}" type="datetimeFigureOut">
              <a:rPr lang="en-US"/>
              <a:pPr>
                <a:defRPr/>
              </a:pPr>
              <a:t>2/24/22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7" y="882912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586C94D-6B36-4CDB-B3A2-1D72DFD84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5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FC78385-4D3F-43FE-97C2-4CB45FAD9DCD}" type="datetimeFigureOut">
              <a:rPr lang="en-US"/>
              <a:pPr>
                <a:defRPr/>
              </a:pPr>
              <a:t>2/24/22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9188" y="698500"/>
            <a:ext cx="4643437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472" tIns="44737" rIns="89472" bIns="4473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3" y="4416102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DF97A26-8EDD-4564-9705-85BE5B01B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6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Doing everything in </a:t>
            </a:r>
            <a:r>
              <a:rPr lang="en-US" dirty="0" err="1"/>
              <a:t>LinkedListSimple</a:t>
            </a:r>
            <a:r>
              <a:rPr lang="en-US" dirty="0"/>
              <a:t> today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Quiz given in next slide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892EB-4ED9-40F8-8DD5-2C12D0D4A00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80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2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care about which part of the expression grows the fastest as n,</a:t>
            </a:r>
            <a:r>
              <a:rPr lang="en-US" baseline="0" dirty="0"/>
              <a:t> the input size, grows.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29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35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- Examples: employee list, music play list</a:t>
            </a:r>
          </a:p>
          <a:p>
            <a:r>
              <a:rPr lang="en-US" dirty="0"/>
              <a:t>Sketch a linked list on the board</a:t>
            </a:r>
            <a:r>
              <a:rPr lang="en-US" baseline="0" dirty="0"/>
              <a:t> for “two more weeks” (quiz #3)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Then show insertion and deletion.  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8B16D-3522-4DF2-8915-4B0542FC956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41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Big-Oh of each?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of the operations perform as could be expected for a doubly-linked list. 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these operations all take O(1)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10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61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77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diagram is their quiz for the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22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7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7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29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</a:t>
            </a:r>
            <a:r>
              <a:rPr lang="en-US" baseline="0" dirty="0"/>
              <a:t> the end of Monday’s class, pick up from here on Wednesday to complete 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65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</a:t>
            </a:r>
            <a:r>
              <a:rPr lang="en-US" baseline="0" dirty="0"/>
              <a:t> the end of Monday’s class, pick up from here on Wednesday to complete 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If students get through things quickly</a:t>
            </a:r>
            <a:r>
              <a:rPr lang="en-US" baseline="0" dirty="0"/>
              <a:t> we can move into this material in the first hour, but if not- that is OK, we have the next class period to go through it and give them time to work on the rest of the quiz and the homework problems.</a:t>
            </a:r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61CCCE-EBAC-4FB5-91D4-9759E627146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3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Q: Have to move all the other elements up or down to make/use room.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2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C9645-B44E-48B7-8B78-F42842175B42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B30F1-E047-4650-BFCB-53C7CB21B9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2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B7A0D-7957-4983-89DC-ABA871FB5D48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3F763-FFA4-4122-BB10-31488A5FB1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42741-44EC-4F02-916A-883E9E975BA2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49201-5ED0-4F2A-8F2D-2EB8563B7E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4F295D-B4FB-47C7-ABE7-E3B0DED16A6B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7B27-B903-4227-BCF8-55EF37DC6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C7B8FB-6A62-4B8F-B178-8F5700724967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3D0EB-45B8-459E-B690-0E608BEE1F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F9970-C56C-49D1-A05D-CB02523538BA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12C18-26B8-4E4F-BA31-714AFEDDC2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8F6622-1145-4FF5-B65B-54B990E85A25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FE424-9F89-4E32-ADE8-D217DD8472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BEE7CD-DF58-475A-B4A3-14FA5C2A98BA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A637E-5842-4BEF-970F-1D5F15FF4B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2E2DAC-2CA7-45E8-A019-4434C9B1A932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9E039-3AC9-4A0B-A4F6-F0AE5C172D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8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493980-E9E2-48A8-A4D8-C69CA8E0FB12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2215C-9C42-4373-9EF0-EAD23AD649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17C165-B5F7-447A-BAD5-8CC49919CB68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0BFBD-625C-4159-9F03-384B4C45D9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7C1CBE-7A55-4083-921E-CCF93302F1C6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A3005E-6D5E-433E-809B-26004E38BE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rose-hulman.edu/mod/assign/view.php?id=1711587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tutorialspoint.com/genetic_algorithms/genetic_algorithms_introduction.htm" TargetMode="External"/><Relationship Id="rId4" Type="http://schemas.openxmlformats.org/officeDocument/2006/relationships/hyperlink" Target="https://rednuht.org/genetic_cars_2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20969" y="2130425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Linked List 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B1E33-7C29-D14F-9496-D7BEBB09E65F}"/>
              </a:ext>
            </a:extLst>
          </p:cNvPr>
          <p:cNvSpPr/>
          <p:nvPr/>
        </p:nvSpPr>
        <p:spPr>
          <a:xfrm>
            <a:off x="304800" y="527685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PracticeLinkedListSimpleSolution</a:t>
            </a:r>
            <a:endParaRPr lang="en-US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Solve the Other Problems in </a:t>
            </a:r>
            <a:r>
              <a:rPr lang="en-US" dirty="0" err="1"/>
              <a:t>LinkedListSimple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</a:t>
            </a:r>
            <a:r>
              <a:rPr lang="en-US" dirty="0" err="1"/>
              <a:t>toString</a:t>
            </a:r>
            <a:r>
              <a:rPr lang="en-US" dirty="0"/>
              <a:t> to get an idea of how to do size, then go from there</a:t>
            </a:r>
          </a:p>
          <a:p>
            <a:r>
              <a:rPr lang="en-US" dirty="0"/>
              <a:t>They are in approximate difficulty order</a:t>
            </a:r>
          </a:p>
          <a:p>
            <a:r>
              <a:rPr lang="en-US" dirty="0"/>
              <a:t>Get help if you get stuck!</a:t>
            </a:r>
          </a:p>
          <a:p>
            <a:pPr lvl="1"/>
            <a:r>
              <a:rPr lang="en-US" dirty="0"/>
              <a:t>size()</a:t>
            </a:r>
          </a:p>
          <a:p>
            <a:pPr lvl="1"/>
            <a:r>
              <a:rPr lang="en-US" dirty="0"/>
              <a:t>add…</a:t>
            </a:r>
          </a:p>
          <a:p>
            <a:pPr lvl="1"/>
            <a:r>
              <a:rPr lang="en-US" dirty="0"/>
              <a:t>remove…</a:t>
            </a:r>
          </a:p>
        </p:txBody>
      </p:sp>
    </p:spTree>
    <p:extLst>
      <p:ext uri="{BB962C8B-B14F-4D97-AF65-F5344CB8AC3E}">
        <p14:creationId xmlns:p14="http://schemas.microsoft.com/office/powerpoint/2010/main" val="554132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Notation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7387"/>
            <a:ext cx="91440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95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Requires you to implement a </a:t>
            </a:r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Additional algorithm questions which make use of the </a:t>
            </a:r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Will give time in next class to work on it</a:t>
            </a:r>
          </a:p>
        </p:txBody>
      </p:sp>
    </p:spTree>
    <p:extLst>
      <p:ext uri="{BB962C8B-B14F-4D97-AF65-F5344CB8AC3E}">
        <p14:creationId xmlns:p14="http://schemas.microsoft.com/office/powerpoint/2010/main" val="556170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7482" y="1519237"/>
            <a:ext cx="7772400" cy="1362075"/>
          </a:xfrm>
        </p:spPr>
        <p:txBody>
          <a:bodyPr/>
          <a:lstStyle/>
          <a:p>
            <a:r>
              <a:rPr lang="en-US" dirty="0"/>
              <a:t>Team Project Work </a:t>
            </a:r>
            <a:r>
              <a:rPr lang="en-US" dirty="0" err="1"/>
              <a:t>TiMe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2514600"/>
            <a:ext cx="9144000" cy="2642393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Move into your groups if not already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Review comments from Milestone 0 feedback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Be prepared to ask question of the grader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You will have ~5 minutes, so use it well</a:t>
            </a:r>
          </a:p>
        </p:txBody>
      </p:sp>
    </p:spTree>
    <p:extLst>
      <p:ext uri="{BB962C8B-B14F-4D97-AF65-F5344CB8AC3E}">
        <p14:creationId xmlns:p14="http://schemas.microsoft.com/office/powerpoint/2010/main" val="378077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57200"/>
            <a:ext cx="7772400" cy="766763"/>
          </a:xfrm>
        </p:spPr>
        <p:txBody>
          <a:bodyPr/>
          <a:lstStyle/>
          <a:p>
            <a:r>
              <a:rPr lang="en-US" dirty="0"/>
              <a:t>Project advice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524000"/>
            <a:ext cx="8610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done with MIlestone1 (or beyond)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Add “final Milestone1 Commit”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To your commit message so graders will know to check out that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Build an end-to-end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Build the next thing you can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Don’t focus on cool graphics and other extra items early in the project, focus on basic functionality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Complete the milestone and keep moving forward!</a:t>
            </a:r>
          </a:p>
        </p:txBody>
      </p:sp>
    </p:spTree>
    <p:extLst>
      <p:ext uri="{BB962C8B-B14F-4D97-AF65-F5344CB8AC3E}">
        <p14:creationId xmlns:p14="http://schemas.microsoft.com/office/powerpoint/2010/main" val="126154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898" y="1524000"/>
            <a:ext cx="7772400" cy="1362075"/>
          </a:xfrm>
        </p:spPr>
        <p:txBody>
          <a:bodyPr/>
          <a:lstStyle/>
          <a:p>
            <a:r>
              <a:rPr lang="en-US" dirty="0"/>
              <a:t>FINAL SLIDE FOR TODAY</a:t>
            </a:r>
          </a:p>
        </p:txBody>
      </p:sp>
    </p:spTree>
    <p:extLst>
      <p:ext uri="{BB962C8B-B14F-4D97-AF65-F5344CB8AC3E}">
        <p14:creationId xmlns:p14="http://schemas.microsoft.com/office/powerpoint/2010/main" val="1122567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898" y="1524000"/>
            <a:ext cx="7772400" cy="1362075"/>
          </a:xfrm>
        </p:spPr>
        <p:txBody>
          <a:bodyPr/>
          <a:lstStyle/>
          <a:p>
            <a:r>
              <a:rPr lang="en-US" dirty="0"/>
              <a:t>FRIDAYs material</a:t>
            </a:r>
          </a:p>
        </p:txBody>
      </p:sp>
    </p:spTree>
    <p:extLst>
      <p:ext uri="{BB962C8B-B14F-4D97-AF65-F5344CB8AC3E}">
        <p14:creationId xmlns:p14="http://schemas.microsoft.com/office/powerpoint/2010/main" val="3876279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908" y="26670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dirty="0"/>
              <a:t>Data Structures +</a:t>
            </a:r>
            <a:br>
              <a:rPr lang="en-US" dirty="0"/>
            </a:br>
            <a:r>
              <a:rPr lang="en-US" dirty="0" err="1"/>
              <a:t>BiG</a:t>
            </a:r>
            <a:r>
              <a:rPr lang="en-US" dirty="0"/>
              <a:t>-O Notation</a:t>
            </a:r>
          </a:p>
        </p:txBody>
      </p:sp>
      <p:sp>
        <p:nvSpPr>
          <p:cNvPr id="11267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the engineering trade-offs when storing data</a:t>
            </a:r>
          </a:p>
        </p:txBody>
      </p:sp>
      <p:sp>
        <p:nvSpPr>
          <p:cNvPr id="5" name="Rectangle 1"/>
          <p:cNvSpPr txBox="1">
            <a:spLocks/>
          </p:cNvSpPr>
          <p:nvPr/>
        </p:nvSpPr>
        <p:spPr>
          <a:xfrm>
            <a:off x="2819400" y="1244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304" y="5633392"/>
            <a:ext cx="6800850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Checkout </a:t>
            </a:r>
            <a:r>
              <a:rPr lang="en-US" sz="2400" b="1" i="1" dirty="0" err="1"/>
              <a:t>LinkedListSimple</a:t>
            </a:r>
            <a:r>
              <a:rPr lang="en-US" sz="2400" b="1" i="1" dirty="0"/>
              <a:t> </a:t>
            </a:r>
            <a:r>
              <a:rPr lang="en-US" sz="2400" b="1" dirty="0"/>
              <a:t>project from </a:t>
            </a:r>
            <a:r>
              <a:rPr lang="en-US" sz="2400" b="1" dirty="0" err="1"/>
              <a:t>git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5750" y="6242050"/>
            <a:ext cx="6800850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Checkout </a:t>
            </a:r>
            <a:r>
              <a:rPr lang="en-US" sz="2400" b="1" i="1" dirty="0" err="1"/>
              <a:t>SinglyLinkedList</a:t>
            </a:r>
            <a:r>
              <a:rPr lang="en-US" sz="2400" b="1" i="1" dirty="0"/>
              <a:t> </a:t>
            </a:r>
            <a:r>
              <a:rPr lang="en-US" sz="2400" b="1" dirty="0"/>
              <a:t>homework from </a:t>
            </a:r>
            <a:r>
              <a:rPr lang="en-US" sz="2400" b="1" dirty="0" err="1"/>
              <a:t>git</a:t>
            </a:r>
            <a:endParaRPr lang="en-US"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Structures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Efficient ways to store data </a:t>
            </a:r>
            <a:r>
              <a:rPr lang="en-US" b="1" dirty="0"/>
              <a:t>based on how we’ll use it</a:t>
            </a:r>
          </a:p>
          <a:p>
            <a:endParaRPr lang="en-US" dirty="0"/>
          </a:p>
          <a:p>
            <a:r>
              <a:rPr lang="en-US" dirty="0"/>
              <a:t>The main theme for the rest of the course</a:t>
            </a:r>
          </a:p>
          <a:p>
            <a:endParaRPr lang="en-US" dirty="0"/>
          </a:p>
          <a:p>
            <a:r>
              <a:rPr lang="en-US" dirty="0"/>
              <a:t>So far we’ve seen </a:t>
            </a:r>
            <a:r>
              <a:rPr lang="en-US" dirty="0" err="1">
                <a:latin typeface="Lucida Sans Typewriter" charset="0"/>
              </a:rPr>
              <a:t>ArrayList</a:t>
            </a:r>
            <a:r>
              <a:rPr lang="en-US" dirty="0" err="1"/>
              <a:t>s</a:t>
            </a:r>
            <a:endParaRPr lang="en-US" dirty="0"/>
          </a:p>
          <a:p>
            <a:pPr lvl="1"/>
            <a:r>
              <a:rPr lang="en-US" dirty="0"/>
              <a:t>Fast addition </a:t>
            </a:r>
            <a:r>
              <a:rPr lang="en-US" b="1" dirty="0"/>
              <a:t>to end of list</a:t>
            </a:r>
          </a:p>
          <a:p>
            <a:pPr lvl="1"/>
            <a:r>
              <a:rPr lang="en-US" dirty="0"/>
              <a:t>Fast access to any existing position</a:t>
            </a:r>
          </a:p>
          <a:p>
            <a:pPr lvl="1"/>
            <a:r>
              <a:rPr lang="en-US" dirty="0"/>
              <a:t>Slow inserts to and deletes from middle of list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Describes the limiting behavior </a:t>
            </a:r>
          </a:p>
          <a:p>
            <a:pPr lvl="1"/>
            <a:r>
              <a:rPr lang="en-US" dirty="0"/>
              <a:t>How slow it can possibly run?</a:t>
            </a:r>
          </a:p>
          <a:p>
            <a:pPr lvl="1"/>
            <a:r>
              <a:rPr lang="en-US" dirty="0"/>
              <a:t>Describes the </a:t>
            </a:r>
            <a:r>
              <a:rPr lang="en-US" u="sng" dirty="0"/>
              <a:t>worst case</a:t>
            </a:r>
          </a:p>
          <a:p>
            <a:r>
              <a:rPr lang="en-US" dirty="0"/>
              <a:t>Used for Classifying Algorithm Efficiency</a:t>
            </a:r>
          </a:p>
          <a:p>
            <a:r>
              <a:rPr lang="en-US" dirty="0"/>
              <a:t>“O” for “Order”</a:t>
            </a:r>
          </a:p>
          <a:p>
            <a:pPr lvl="1"/>
            <a:r>
              <a:rPr lang="en-US" dirty="0"/>
              <a:t>O(n) </a:t>
            </a:r>
            <a:r>
              <a:rPr lang="en-US" dirty="0">
                <a:sym typeface="Wingdings" panose="05000000000000000000" pitchFamily="2" charset="2"/>
              </a:rPr>
              <a:t> said as “Order n”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O(n^2)  said as “Order n-squared”</a:t>
            </a:r>
          </a:p>
        </p:txBody>
      </p:sp>
    </p:spTree>
    <p:extLst>
      <p:ext uri="{BB962C8B-B14F-4D97-AF65-F5344CB8AC3E}">
        <p14:creationId xmlns:p14="http://schemas.microsoft.com/office/powerpoint/2010/main" val="391640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into pairs</a:t>
            </a:r>
          </a:p>
          <a:p>
            <a:r>
              <a:rPr lang="en-US" dirty="0"/>
              <a:t>Look at/run the code in LinkedList.java main</a:t>
            </a:r>
          </a:p>
          <a:p>
            <a:r>
              <a:rPr lang="en-US" dirty="0"/>
              <a:t>Draw a box-and-pointer diagram of what’s happening in the main code.</a:t>
            </a:r>
          </a:p>
          <a:p>
            <a:r>
              <a:rPr lang="en-US" dirty="0"/>
              <a:t>To figure it out, you’ll have to look at the </a:t>
            </a:r>
            <a:r>
              <a:rPr lang="en-US" dirty="0" err="1">
                <a:solidFill>
                  <a:schemeClr val="accent6"/>
                </a:solidFill>
              </a:rPr>
              <a:t>LinkedList</a:t>
            </a:r>
            <a:r>
              <a:rPr lang="en-US" dirty="0">
                <a:solidFill>
                  <a:schemeClr val="accent6"/>
                </a:solidFill>
              </a:rPr>
              <a:t> constructor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6"/>
                </a:solidFill>
              </a:rPr>
              <a:t>addAtBeginning</a:t>
            </a:r>
            <a:r>
              <a:rPr lang="en-US" dirty="0"/>
              <a:t>.</a:t>
            </a:r>
          </a:p>
          <a:p>
            <a:r>
              <a:rPr lang="en-US" dirty="0"/>
              <a:t>If you’ve forgotten how to do box-and-pointer diagrams, checkout the handout on Day 5 of the schedule</a:t>
            </a:r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141368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Care About Constants</a:t>
            </a:r>
          </a:p>
          <a:p>
            <a:pPr lvl="1"/>
            <a:r>
              <a:rPr lang="en-US" dirty="0"/>
              <a:t>O(2n + 7) </a:t>
            </a:r>
            <a:r>
              <a:rPr lang="en-US" dirty="0">
                <a:sym typeface="Wingdings" panose="05000000000000000000" pitchFamily="2" charset="2"/>
              </a:rPr>
              <a:t> O(n)</a:t>
            </a:r>
          </a:p>
          <a:p>
            <a:r>
              <a:rPr lang="en-US" dirty="0">
                <a:sym typeface="Wingdings" panose="05000000000000000000" pitchFamily="2" charset="2"/>
              </a:rPr>
              <a:t>Don’t Care About Smaller Powers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O(6n^2 + 7n) O(n^2)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Algorithm grows asymptotically no faster than n^2</a:t>
            </a:r>
          </a:p>
          <a:p>
            <a:r>
              <a:rPr lang="en-US" dirty="0"/>
              <a:t>If constant value, we say O(1)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“Order 1”</a:t>
            </a:r>
          </a:p>
          <a:p>
            <a:pPr lvl="1"/>
            <a:r>
              <a:rPr lang="en-US" dirty="0"/>
              <a:t>O(48) </a:t>
            </a:r>
            <a:r>
              <a:rPr lang="en-US" dirty="0">
                <a:sym typeface="Wingdings" panose="05000000000000000000" pitchFamily="2" charset="2"/>
              </a:rPr>
              <a:t> O(1)</a:t>
            </a:r>
          </a:p>
          <a:p>
            <a:endParaRPr lang="en-US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1074093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Performance (Revisited)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953000"/>
          </a:xfrm>
        </p:spPr>
        <p:txBody>
          <a:bodyPr>
            <a:normAutofit/>
          </a:bodyPr>
          <a:lstStyle/>
          <a:p>
            <a:r>
              <a:rPr lang="en-US" dirty="0"/>
              <a:t>Fast addition to </a:t>
            </a:r>
            <a:r>
              <a:rPr lang="en-US" b="1" dirty="0"/>
              <a:t>end of list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Fast access to any existing position – O(1) (like array) </a:t>
            </a:r>
          </a:p>
          <a:p>
            <a:pPr lvl="1"/>
            <a:r>
              <a:rPr lang="en-US" dirty="0"/>
              <a:t>Keep extra </a:t>
            </a:r>
            <a:r>
              <a:rPr lang="en-US" i="1" dirty="0"/>
              <a:t>capacity </a:t>
            </a:r>
            <a:r>
              <a:rPr lang="en-US" dirty="0"/>
              <a:t>for list growth </a:t>
            </a:r>
          </a:p>
          <a:p>
            <a:pPr lvl="2"/>
            <a:r>
              <a:rPr lang="en-US" dirty="0"/>
              <a:t>Fast access includes items in capacity not yet filled – O(1)</a:t>
            </a:r>
          </a:p>
          <a:p>
            <a:pPr lvl="1"/>
            <a:r>
              <a:rPr lang="en-US" dirty="0"/>
              <a:t>Capacity management is best left for CSSE230</a:t>
            </a:r>
          </a:p>
          <a:p>
            <a:r>
              <a:rPr lang="en-US" dirty="0"/>
              <a:t>Slow inserts to and deletes from middle of list</a:t>
            </a:r>
          </a:p>
          <a:p>
            <a:pPr lvl="1"/>
            <a:r>
              <a:rPr lang="en-US" dirty="0"/>
              <a:t>Can get to insert/delete location quickly</a:t>
            </a:r>
          </a:p>
          <a:p>
            <a:pPr lvl="1"/>
            <a:r>
              <a:rPr lang="en-US" dirty="0"/>
              <a:t>For insert, shift all items right to accommodate -O(n)</a:t>
            </a:r>
          </a:p>
          <a:p>
            <a:pPr lvl="1"/>
            <a:r>
              <a:rPr lang="en-US" dirty="0"/>
              <a:t>For delete, shift all items left to fill gap – O(n)</a:t>
            </a:r>
          </a:p>
          <a:p>
            <a:pPr lvl="1"/>
            <a:endParaRPr lang="en-US" i="1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3025574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Another List Data Structure</a:t>
            </a:r>
          </a:p>
        </p:txBody>
      </p:sp>
      <p:sp>
        <p:nvSpPr>
          <p:cNvPr id="348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have to add/remove data from a list frequently?</a:t>
            </a:r>
          </a:p>
          <a:p>
            <a:r>
              <a:rPr lang="en-US" dirty="0" err="1">
                <a:latin typeface="Lucida Sans Typewriter" charset="0"/>
              </a:rPr>
              <a:t>LinkedLists</a:t>
            </a:r>
            <a:r>
              <a:rPr lang="en-US" dirty="0"/>
              <a:t> support this:</a:t>
            </a:r>
          </a:p>
          <a:p>
            <a:pPr lvl="1"/>
            <a:r>
              <a:rPr lang="en-US" dirty="0"/>
              <a:t>Fast insertion and removal of elements </a:t>
            </a:r>
          </a:p>
          <a:p>
            <a:pPr lvl="2"/>
            <a:r>
              <a:rPr lang="en-US" dirty="0"/>
              <a:t>Once we know where they go</a:t>
            </a:r>
          </a:p>
          <a:p>
            <a:pPr lvl="1"/>
            <a:r>
              <a:rPr lang="en-US" dirty="0"/>
              <a:t>Slow access to arbitrary elements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Verdana" charset="0"/>
              <a:buNone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601408" y="2404188"/>
            <a:ext cx="2514600" cy="3771900"/>
            <a:chOff x="6400799" y="2019300"/>
            <a:chExt cx="2514600" cy="3771900"/>
          </a:xfrm>
        </p:grpSpPr>
        <p:sp>
          <p:nvSpPr>
            <p:cNvPr id="5" name="Rectangle 4"/>
            <p:cNvSpPr/>
            <p:nvPr/>
          </p:nvSpPr>
          <p:spPr>
            <a:xfrm>
              <a:off x="7317591" y="20193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0" y="31242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155791" y="20193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96200" y="31242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39624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39000" y="39624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0799" y="54102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38999" y="54102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67599" y="4533899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05799" y="4533899"/>
              <a:ext cx="6096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null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0800000" flipV="1">
              <a:off x="6858002" y="2209799"/>
              <a:ext cx="1524001" cy="9143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6400800" y="3352798"/>
              <a:ext cx="1524000" cy="60960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6287295" y="4229895"/>
              <a:ext cx="1293810" cy="1066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7143749" y="5238748"/>
              <a:ext cx="647702" cy="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724400"/>
            <a:ext cx="596082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4722009" y="641246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Insertion, per Wikipedia</a:t>
            </a:r>
          </a:p>
        </p:txBody>
      </p:sp>
      <p:sp>
        <p:nvSpPr>
          <p:cNvPr id="20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Q4-5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Lucida Sans Typewriter" pitchFamily="49" charset="0"/>
              </a:rPr>
              <a:t>LinkedList</a:t>
            </a:r>
            <a:r>
              <a:rPr lang="en-US" dirty="0">
                <a:latin typeface="Lucida Sans Typewriter" pitchFamily="49" charset="0"/>
              </a:rPr>
              <a:t>&lt;E&gt;</a:t>
            </a:r>
            <a:r>
              <a:rPr lang="en-US" dirty="0"/>
              <a:t>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latin typeface="Lucida Sans Typewriter" pitchFamily="49" charset="0"/>
              </a:rPr>
              <a:t>void </a:t>
            </a:r>
            <a:r>
              <a:rPr lang="en-US" b="1" dirty="0" err="1">
                <a:latin typeface="Lucida Sans Typewriter" pitchFamily="49" charset="0"/>
              </a:rPr>
              <a:t>addFirst</a:t>
            </a:r>
            <a:r>
              <a:rPr lang="en-US" b="1" dirty="0">
                <a:latin typeface="Lucida Sans Typewriter" pitchFamily="49" charset="0"/>
              </a:rPr>
              <a:t>(E element)</a:t>
            </a:r>
          </a:p>
          <a:p>
            <a:pPr>
              <a:defRPr/>
            </a:pPr>
            <a:r>
              <a:rPr lang="en-US" b="1" dirty="0">
                <a:latin typeface="Lucida Sans Typewriter" pitchFamily="49" charset="0"/>
              </a:rPr>
              <a:t>void </a:t>
            </a:r>
            <a:r>
              <a:rPr lang="en-US" b="1" dirty="0" err="1">
                <a:latin typeface="Lucida Sans Typewriter" pitchFamily="49" charset="0"/>
              </a:rPr>
              <a:t>addLast</a:t>
            </a:r>
            <a:r>
              <a:rPr lang="en-US" b="1" dirty="0">
                <a:latin typeface="Lucida Sans Typewriter" pitchFamily="49" charset="0"/>
              </a:rPr>
              <a:t>(E element)</a:t>
            </a:r>
          </a:p>
          <a:p>
            <a:pPr>
              <a:defRPr/>
            </a:pPr>
            <a:r>
              <a:rPr lang="en-US" b="1" dirty="0">
                <a:latin typeface="Lucida Sans Typewriter" pitchFamily="49" charset="0"/>
              </a:rPr>
              <a:t>E </a:t>
            </a:r>
            <a:r>
              <a:rPr lang="en-US" b="1" dirty="0" err="1">
                <a:latin typeface="Lucida Sans Typewriter" pitchFamily="49" charset="0"/>
              </a:rPr>
              <a:t>getFirst</a:t>
            </a:r>
            <a:r>
              <a:rPr lang="en-US" b="1" dirty="0">
                <a:latin typeface="Lucida Sans Typewriter" pitchFamily="49" charset="0"/>
              </a:rPr>
              <a:t>()</a:t>
            </a:r>
          </a:p>
          <a:p>
            <a:pPr>
              <a:defRPr/>
            </a:pPr>
            <a:r>
              <a:rPr lang="en-US" b="1" dirty="0">
                <a:latin typeface="Lucida Sans Typewriter" pitchFamily="49" charset="0"/>
              </a:rPr>
              <a:t>E </a:t>
            </a:r>
            <a:r>
              <a:rPr lang="en-US" b="1" dirty="0" err="1">
                <a:latin typeface="Lucida Sans Typewriter" pitchFamily="49" charset="0"/>
              </a:rPr>
              <a:t>getLast</a:t>
            </a:r>
            <a:r>
              <a:rPr lang="en-US" b="1" dirty="0">
                <a:latin typeface="Lucida Sans Typewriter" pitchFamily="49" charset="0"/>
              </a:rPr>
              <a:t>()</a:t>
            </a:r>
          </a:p>
          <a:p>
            <a:pPr>
              <a:defRPr/>
            </a:pPr>
            <a:r>
              <a:rPr lang="en-US" b="1" dirty="0">
                <a:latin typeface="Lucida Sans Typewriter" pitchFamily="49" charset="0"/>
              </a:rPr>
              <a:t>E </a:t>
            </a:r>
            <a:r>
              <a:rPr lang="en-US" b="1" dirty="0" err="1">
                <a:latin typeface="Lucida Sans Typewriter" pitchFamily="49" charset="0"/>
              </a:rPr>
              <a:t>removeFirst</a:t>
            </a:r>
            <a:r>
              <a:rPr lang="en-US" b="1" dirty="0">
                <a:latin typeface="Lucida Sans Typewriter" pitchFamily="49" charset="0"/>
              </a:rPr>
              <a:t>()</a:t>
            </a:r>
          </a:p>
          <a:p>
            <a:pPr>
              <a:defRPr/>
            </a:pPr>
            <a:r>
              <a:rPr lang="en-US" b="1" dirty="0">
                <a:latin typeface="Lucida Sans Typewriter" pitchFamily="49" charset="0"/>
              </a:rPr>
              <a:t>E </a:t>
            </a:r>
            <a:r>
              <a:rPr lang="en-US" b="1" dirty="0" err="1">
                <a:latin typeface="Lucida Sans Typewriter" pitchFamily="49" charset="0"/>
              </a:rPr>
              <a:t>removeLast</a:t>
            </a:r>
            <a:r>
              <a:rPr lang="en-US" b="1" dirty="0">
                <a:latin typeface="Lucida Sans Typewriter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in quiz today</a:t>
            </a:r>
          </a:p>
        </p:txBody>
      </p:sp>
    </p:spTree>
    <p:extLst>
      <p:ext uri="{BB962C8B-B14F-4D97-AF65-F5344CB8AC3E}">
        <p14:creationId xmlns:p14="http://schemas.microsoft.com/office/powerpoint/2010/main" val="3060722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Requires you to implement a </a:t>
            </a:r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Additional algorithm questions which make use of the </a:t>
            </a:r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Will give you remaining class time to work on it</a:t>
            </a:r>
          </a:p>
          <a:p>
            <a:pPr lvl="1"/>
            <a:r>
              <a:rPr lang="en-US" dirty="0"/>
              <a:t>If you complete it, work on the project!</a:t>
            </a:r>
          </a:p>
        </p:txBody>
      </p:sp>
    </p:spTree>
    <p:extLst>
      <p:ext uri="{BB962C8B-B14F-4D97-AF65-F5344CB8AC3E}">
        <p14:creationId xmlns:p14="http://schemas.microsoft.com/office/powerpoint/2010/main" val="1503594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457200"/>
            <a:ext cx="834231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Optional Homework: Genetic Algorithm</a:t>
            </a:r>
          </a:p>
          <a:p>
            <a:r>
              <a:rPr lang="en-US" sz="2800" dirty="0">
                <a:hlinkClick r:id="rId3"/>
              </a:rPr>
              <a:t>https://moodle.rose-hulman.edu/mod/assign/view.php?id=1711587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>
                <a:hlinkClick r:id="rId4"/>
              </a:rPr>
              <a:t>https://rednuht.org/genetic_cars_2/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>
                <a:hlinkClick r:id="rId5"/>
              </a:rPr>
              <a:t>https://www.tutorialspoint.com/genetic_algorithms/genetic_algorithms_introduction.htm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Can replace a homework assignment grade</a:t>
            </a:r>
          </a:p>
          <a:p>
            <a:r>
              <a:rPr lang="en-US" sz="2800" dirty="0"/>
              <a:t>A more open-ended assignment</a:t>
            </a:r>
          </a:p>
          <a:p>
            <a:r>
              <a:rPr lang="en-US" sz="2800" dirty="0"/>
              <a:t>Room to explore ideas</a:t>
            </a:r>
          </a:p>
          <a:p>
            <a:r>
              <a:rPr lang="en-US" sz="2800" dirty="0"/>
              <a:t>Grade based on completion, design and creativity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193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4638"/>
            <a:ext cx="6777038" cy="640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1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Solve the Other Problems in </a:t>
            </a:r>
            <a:r>
              <a:rPr lang="en-US" dirty="0" err="1"/>
              <a:t>LinkedListSimple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</a:t>
            </a:r>
            <a:r>
              <a:rPr lang="en-US" dirty="0" err="1"/>
              <a:t>toString</a:t>
            </a:r>
            <a:r>
              <a:rPr lang="en-US" dirty="0"/>
              <a:t> to get an idea of how to do size, then go from there</a:t>
            </a:r>
          </a:p>
          <a:p>
            <a:r>
              <a:rPr lang="en-US" dirty="0"/>
              <a:t>They are in approximate difficulty order</a:t>
            </a:r>
          </a:p>
          <a:p>
            <a:r>
              <a:rPr lang="en-US" dirty="0"/>
              <a:t>Get help if you get stuck!</a:t>
            </a:r>
          </a:p>
          <a:p>
            <a:endParaRPr lang="en-US" dirty="0"/>
          </a:p>
          <a:p>
            <a:r>
              <a:rPr lang="en-US" dirty="0"/>
              <a:t>Hold on to your quiz today, we will finish it next class period.</a:t>
            </a:r>
          </a:p>
        </p:txBody>
      </p:sp>
    </p:spTree>
    <p:extLst>
      <p:ext uri="{BB962C8B-B14F-4D97-AF65-F5344CB8AC3E}">
        <p14:creationId xmlns:p14="http://schemas.microsoft.com/office/powerpoint/2010/main" val="174326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 fontScale="92500"/>
          </a:bodyPr>
          <a:lstStyle/>
          <a:p>
            <a:r>
              <a:rPr lang="en-US" dirty="0"/>
              <a:t>Using pictures will be extremely helpful</a:t>
            </a:r>
          </a:p>
          <a:p>
            <a:r>
              <a:rPr lang="en-US" dirty="0"/>
              <a:t>Can use </a:t>
            </a:r>
            <a:r>
              <a:rPr lang="en-US" dirty="0" err="1"/>
              <a:t>System.out.println</a:t>
            </a:r>
            <a:r>
              <a:rPr lang="en-US" dirty="0"/>
              <a:t>( this ) to see what the current list looks like (does it match diagram?)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5863"/>
            <a:ext cx="9144000" cy="286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0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Arrays vs. </a:t>
            </a:r>
            <a:r>
              <a:rPr lang="en-US" dirty="0" err="1"/>
              <a:t>LinkedLists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724400" cy="50783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[] 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&lt; </a:t>
            </a:r>
            <a:r>
              <a:rPr lang="en-US" dirty="0" err="1">
                <a:latin typeface="Consolas" panose="020B0609020204030204" pitchFamily="49" charset="0"/>
              </a:rPr>
              <a:t>nums.length</a:t>
            </a:r>
            <a:r>
              <a:rPr lang="en-US" dirty="0">
                <a:latin typeface="Consolas" panose="020B0609020204030204" pitchFamily="49" charset="0"/>
              </a:rPr>
              <a:t>; ++) {</a:t>
            </a:r>
          </a:p>
          <a:p>
            <a:r>
              <a:rPr lang="en-US" dirty="0">
                <a:latin typeface="Consolas" panose="020B0609020204030204" pitchFamily="49" charset="0"/>
              </a:rPr>
              <a:t>	//do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Equivalent in while loop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latin typeface="Consolas" panose="020B0609020204030204" pitchFamily="49" charset="0"/>
              </a:rPr>
              <a:t>  ) {</a:t>
            </a:r>
          </a:p>
          <a:p>
            <a:r>
              <a:rPr lang="en-US" dirty="0">
                <a:latin typeface="Consolas" panose="020B0609020204030204" pitchFamily="49" charset="0"/>
              </a:rPr>
              <a:t>	//do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38255" y="1295400"/>
            <a:ext cx="4263736" cy="5078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LinkedList</a:t>
            </a:r>
            <a:r>
              <a:rPr lang="en-US" dirty="0">
                <a:latin typeface="Consolas" panose="020B0609020204030204" pitchFamily="49" charset="0"/>
              </a:rPr>
              <a:t> list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//Another Day!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latin typeface="Consolas" panose="020B0609020204030204" pitchFamily="49" charset="0"/>
              </a:rPr>
              <a:t>  ) {</a:t>
            </a:r>
          </a:p>
          <a:p>
            <a:r>
              <a:rPr lang="en-US" dirty="0">
                <a:latin typeface="Consolas" panose="020B0609020204030204" pitchFamily="49" charset="0"/>
              </a:rPr>
              <a:t>	//do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14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Arrays vs. </a:t>
            </a:r>
            <a:r>
              <a:rPr lang="en-US" dirty="0" err="1"/>
              <a:t>LinkedLists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724400" cy="50783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[] 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&lt; </a:t>
            </a:r>
            <a:r>
              <a:rPr lang="en-US" dirty="0" err="1">
                <a:latin typeface="Consolas" panose="020B0609020204030204" pitchFamily="49" charset="0"/>
              </a:rPr>
              <a:t>nums.length</a:t>
            </a:r>
            <a:r>
              <a:rPr lang="en-US" dirty="0">
                <a:latin typeface="Consolas" panose="020B0609020204030204" pitchFamily="49" charset="0"/>
              </a:rPr>
              <a:t>; ++) {</a:t>
            </a:r>
          </a:p>
          <a:p>
            <a:r>
              <a:rPr lang="en-US" dirty="0">
                <a:latin typeface="Consolas" panose="020B0609020204030204" pitchFamily="49" charset="0"/>
              </a:rPr>
              <a:t>	//do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Equivalent in while loop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nums.length</a:t>
            </a:r>
            <a:r>
              <a:rPr lang="en-US" dirty="0">
                <a:latin typeface="Consolas" panose="020B0609020204030204" pitchFamily="49" charset="0"/>
              </a:rPr>
              <a:t>  ) {</a:t>
            </a:r>
          </a:p>
          <a:p>
            <a:r>
              <a:rPr lang="en-US" dirty="0">
                <a:latin typeface="Consolas" panose="020B0609020204030204" pitchFamily="49" charset="0"/>
              </a:rPr>
              <a:t>	//do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38255" y="1295400"/>
            <a:ext cx="4263736" cy="5078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LinkedList</a:t>
            </a:r>
            <a:r>
              <a:rPr lang="en-US" dirty="0">
                <a:latin typeface="Consolas" panose="020B0609020204030204" pitchFamily="49" charset="0"/>
              </a:rPr>
              <a:t> list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//Another Day!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latin typeface="Consolas" panose="020B0609020204030204" pitchFamily="49" charset="0"/>
              </a:rPr>
              <a:t>  ) {</a:t>
            </a:r>
          </a:p>
          <a:p>
            <a:r>
              <a:rPr lang="en-US" dirty="0">
                <a:latin typeface="Consolas" panose="020B0609020204030204" pitchFamily="49" charset="0"/>
              </a:rPr>
              <a:t>	//do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7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Arrays vs. </a:t>
            </a:r>
            <a:r>
              <a:rPr lang="en-US" dirty="0" err="1"/>
              <a:t>LinkedLists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724400" cy="50783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[] 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&lt; </a:t>
            </a:r>
            <a:r>
              <a:rPr lang="en-US" dirty="0" err="1">
                <a:latin typeface="Consolas" panose="020B0609020204030204" pitchFamily="49" charset="0"/>
              </a:rPr>
              <a:t>nums.length</a:t>
            </a:r>
            <a:r>
              <a:rPr lang="en-US" dirty="0">
                <a:latin typeface="Consolas" panose="020B0609020204030204" pitchFamily="49" charset="0"/>
              </a:rPr>
              <a:t>; ++) {</a:t>
            </a:r>
          </a:p>
          <a:p>
            <a:r>
              <a:rPr lang="en-US" dirty="0">
                <a:latin typeface="Consolas" panose="020B0609020204030204" pitchFamily="49" charset="0"/>
              </a:rPr>
              <a:t>	//do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Equivalent in while loop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nums.length</a:t>
            </a:r>
            <a:r>
              <a:rPr lang="en-US" dirty="0">
                <a:latin typeface="Consolas" panose="020B0609020204030204" pitchFamily="49" charset="0"/>
              </a:rPr>
              <a:t>  ) {</a:t>
            </a:r>
          </a:p>
          <a:p>
            <a:r>
              <a:rPr lang="en-US" dirty="0">
                <a:latin typeface="Consolas" panose="020B0609020204030204" pitchFamily="49" charset="0"/>
              </a:rPr>
              <a:t>	//do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chemeClr val="accent6"/>
                </a:solidFill>
                <a:latin typeface="Consolas" panose="020B0609020204030204" pitchFamily="49" charset="0"/>
              </a:rPr>
              <a:t>++;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38255" y="1295400"/>
            <a:ext cx="4263736" cy="5078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LinkedList</a:t>
            </a:r>
            <a:r>
              <a:rPr lang="en-US" dirty="0">
                <a:latin typeface="Consolas" panose="020B0609020204030204" pitchFamily="49" charset="0"/>
              </a:rPr>
              <a:t> list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//Another Day!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? </a:t>
            </a:r>
            <a:r>
              <a:rPr lang="en-US" dirty="0">
                <a:latin typeface="Consolas" panose="020B0609020204030204" pitchFamily="49" charset="0"/>
              </a:rPr>
              <a:t> ) {</a:t>
            </a:r>
          </a:p>
          <a:p>
            <a:r>
              <a:rPr lang="en-US" dirty="0">
                <a:latin typeface="Consolas" panose="020B0609020204030204" pitchFamily="49" charset="0"/>
              </a:rPr>
              <a:t>	//do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current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72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Arrays vs. </a:t>
            </a:r>
            <a:r>
              <a:rPr lang="en-US" dirty="0" err="1"/>
              <a:t>LinkedLists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724400" cy="50783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[] 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&lt; </a:t>
            </a:r>
            <a:r>
              <a:rPr lang="en-US" dirty="0" err="1">
                <a:latin typeface="Consolas" panose="020B0609020204030204" pitchFamily="49" charset="0"/>
              </a:rPr>
              <a:t>nums.length</a:t>
            </a:r>
            <a:r>
              <a:rPr lang="en-US" dirty="0">
                <a:latin typeface="Consolas" panose="020B0609020204030204" pitchFamily="49" charset="0"/>
              </a:rPr>
              <a:t>; ++) {</a:t>
            </a:r>
          </a:p>
          <a:p>
            <a:r>
              <a:rPr lang="en-US" dirty="0">
                <a:latin typeface="Consolas" panose="020B0609020204030204" pitchFamily="49" charset="0"/>
              </a:rPr>
              <a:t>	//do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Equivalent in while loop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nums.length</a:t>
            </a:r>
            <a:r>
              <a:rPr lang="en-US" dirty="0">
                <a:latin typeface="Consolas" panose="020B0609020204030204" pitchFamily="49" charset="0"/>
              </a:rPr>
              <a:t>  ) {</a:t>
            </a:r>
          </a:p>
          <a:p>
            <a:r>
              <a:rPr lang="en-US" dirty="0">
                <a:latin typeface="Consolas" panose="020B0609020204030204" pitchFamily="49" charset="0"/>
              </a:rPr>
              <a:t>	//do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38255" y="1295400"/>
            <a:ext cx="4263736" cy="5078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LinkedList</a:t>
            </a:r>
            <a:r>
              <a:rPr lang="en-US" dirty="0">
                <a:latin typeface="Consolas" panose="020B0609020204030204" pitchFamily="49" charset="0"/>
              </a:rPr>
              <a:t> list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//Another Day!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current != null  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	//do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current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11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17741</TotalTime>
  <Words>1496</Words>
  <Application>Microsoft Macintosh PowerPoint</Application>
  <PresentationFormat>On-screen Show (4:3)</PresentationFormat>
  <Paragraphs>297</Paragraphs>
  <Slides>26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Lucida Sans Typewriter</vt:lpstr>
      <vt:lpstr>Verdana</vt:lpstr>
      <vt:lpstr>Office Theme</vt:lpstr>
      <vt:lpstr>CSSE 220</vt:lpstr>
      <vt:lpstr>Quiz</vt:lpstr>
      <vt:lpstr>PowerPoint Presentation</vt:lpstr>
      <vt:lpstr>Solve the Other Problems in LinkedListSimple</vt:lpstr>
      <vt:lpstr>Shorthand Notation</vt:lpstr>
      <vt:lpstr>Loops in Arrays vs. LinkedLists</vt:lpstr>
      <vt:lpstr>Loops in Arrays vs. LinkedLists</vt:lpstr>
      <vt:lpstr>Loops in Arrays vs. LinkedLists</vt:lpstr>
      <vt:lpstr>Loops in Arrays vs. LinkedLists</vt:lpstr>
      <vt:lpstr>Solve the Other Problems in LinkedListSimple</vt:lpstr>
      <vt:lpstr>Shorthand Notation</vt:lpstr>
      <vt:lpstr>Homework</vt:lpstr>
      <vt:lpstr>Team Project Work TiMe</vt:lpstr>
      <vt:lpstr>Project advice</vt:lpstr>
      <vt:lpstr>FINAL SLIDE FOR TODAY</vt:lpstr>
      <vt:lpstr>FRIDAYs material</vt:lpstr>
      <vt:lpstr>Data Structures + BiG-O Notation</vt:lpstr>
      <vt:lpstr>Data Structures</vt:lpstr>
      <vt:lpstr>Big-O Notation</vt:lpstr>
      <vt:lpstr>Big-O Notation (continued)</vt:lpstr>
      <vt:lpstr>ArrayList Performance (Revisited)</vt:lpstr>
      <vt:lpstr>Another List Data Structure</vt:lpstr>
      <vt:lpstr>LinkedList&lt;E&gt; Methods</vt:lpstr>
      <vt:lpstr>Complete Quiz</vt:lpstr>
      <vt:lpstr>Homework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Delvin Defoe</dc:creator>
  <cp:lastModifiedBy>Hollingsworth, Joseph</cp:lastModifiedBy>
  <cp:revision>960</cp:revision>
  <cp:lastPrinted>2015-10-26T12:57:27Z</cp:lastPrinted>
  <dcterms:created xsi:type="dcterms:W3CDTF">2007-11-19T15:20:41Z</dcterms:created>
  <dcterms:modified xsi:type="dcterms:W3CDTF">2022-02-24T20:36:32Z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