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9" r:id="rId3"/>
    <p:sldId id="275" r:id="rId4"/>
    <p:sldId id="276" r:id="rId5"/>
    <p:sldId id="302" r:id="rId6"/>
    <p:sldId id="299" r:id="rId7"/>
    <p:sldId id="297" r:id="rId8"/>
    <p:sldId id="291" r:id="rId9"/>
    <p:sldId id="290" r:id="rId10"/>
    <p:sldId id="306" r:id="rId11"/>
    <p:sldId id="292" r:id="rId12"/>
    <p:sldId id="294" r:id="rId13"/>
    <p:sldId id="293" r:id="rId14"/>
    <p:sldId id="305" r:id="rId15"/>
    <p:sldId id="295" r:id="rId16"/>
    <p:sldId id="296" r:id="rId17"/>
    <p:sldId id="300" r:id="rId18"/>
    <p:sldId id="304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73438" autoAdjust="0"/>
  </p:normalViewPr>
  <p:slideViewPr>
    <p:cSldViewPr snapToObjects="1">
      <p:cViewPr varScale="1">
        <p:scale>
          <a:sx n="83" d="100"/>
          <a:sy n="83" d="100"/>
        </p:scale>
        <p:origin x="33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2/24/22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baseline="0" dirty="0" err="1"/>
              <a:t>MergeSortSimpleSolution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</a:t>
            </a:r>
            <a:r>
              <a:rPr lang="en-US" baseline="0" dirty="0"/>
              <a:t>on’t burn too much time on it. They understand recursion…</a:t>
            </a:r>
          </a:p>
          <a:p>
            <a:r>
              <a:rPr lang="en-US" dirty="0"/>
              <a:t>Demo with cards or</a:t>
            </a:r>
            <a:r>
              <a:rPr lang="en-US" baseline="0" dirty="0"/>
              <a:t> big letters</a:t>
            </a:r>
          </a:p>
          <a:p>
            <a:r>
              <a:rPr lang="en-US" baseline="0" dirty="0"/>
              <a:t>[I reviewed selection and insertion sort stressing the differences before going over merge sort.  That helps emphasize the differences.]</a:t>
            </a:r>
            <a:endParaRPr 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64D08-73E7-498D-A40C-19151E0A7A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5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6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Just summarize it here.  Don’t dawdle; this will make more sense when they implement it.</a:t>
            </a:r>
          </a:p>
          <a:p>
            <a:endParaRPr lang="en-US" baseline="0" dirty="0"/>
          </a:p>
          <a:p>
            <a:r>
              <a:rPr lang="en-US" baseline="0" dirty="0"/>
              <a:t>Leading Questions:</a:t>
            </a:r>
          </a:p>
          <a:p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What is the run-time for merging N items?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What is the run-time for merging N/2 items?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What is the run-time for merging N/2 items TWO times?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Each row takes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 dirty="0"/>
              <a:t>How many rows?   (divides in half each time)   O( log(N) 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Have students implement</a:t>
            </a:r>
            <a:r>
              <a:rPr lang="en-US" baseline="0" dirty="0"/>
              <a:t> </a:t>
            </a:r>
            <a:r>
              <a:rPr lang="en-US" baseline="0" dirty="0" err="1"/>
              <a:t>mergesort.StringMergeSort</a:t>
            </a:r>
            <a:r>
              <a:rPr lang="en-US" baseline="0" dirty="0"/>
              <a:t>.  Walk around the room and help students as needed. Have your TAs do the same. Keep students engaged.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24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509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Dress</a:t>
            </a:r>
            <a:r>
              <a:rPr lang="en-US" baseline="0" dirty="0"/>
              <a:t> 1 step up form your normal dress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D16BAA3-1EA6-4CB4-AA6B-5D86BC97DC42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969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4376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FCE78040-63F1-4F82-A624-363802BCAF6A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825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7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682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  <p:sldLayoutId id="214748455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www.businessinsider.com/how-to-record-screen-on-windows-10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viz.gitlab.io/download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hyperlink" Target="https://plantuml.com/eclipse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PRA0W1kECg" TargetMode="Externa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PRA0W1kECg" TargetMode="Externa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Merge Sort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E7307-1561-AB49-AE8E-CD9D14D77EEA}"/>
              </a:ext>
            </a:extLst>
          </p:cNvPr>
          <p:cNvSpPr/>
          <p:nvPr/>
        </p:nvSpPr>
        <p:spPr>
          <a:xfrm>
            <a:off x="304800" y="49911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PracticeMergeSortSimpleSolution</a:t>
            </a:r>
            <a:endParaRPr lang="en-US" sz="24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Next Week: Your Presentations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0" y="1295400"/>
            <a:ext cx="914400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 minutes long (Rehearse! Aim to be within 30 seconds +/- )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~3 min. Showing off your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 features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(Preferably record a video! (live demo “Acceptable”) 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Explaining your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verall design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(major classes, NOT all)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“Coupling/Cohesion” or other “Good/Bad” aspects of design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decision, feature implementation, or tricky bug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careful about code examples (good – but in moderation)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Should include prepared slides usually including diagrams</a:t>
            </a:r>
          </a:p>
        </p:txBody>
      </p:sp>
    </p:spTree>
    <p:extLst>
      <p:ext uri="{BB962C8B-B14F-4D97-AF65-F5344CB8AC3E}">
        <p14:creationId xmlns:p14="http://schemas.microsoft.com/office/powerpoint/2010/main" val="4313152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rcade Game 2020-02-13 08-33-40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7800" y="152400"/>
            <a:ext cx="5791200" cy="54650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5761204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to record your screen on Windows 10 using Game Bar (Windows Key  + g)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https://www.businessinsider.com/how-to-record-screen-on-windows-10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9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52400"/>
            <a:ext cx="3810000" cy="66107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304800"/>
            <a:ext cx="472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First “</a:t>
            </a:r>
            <a:r>
              <a:rPr lang="en-US" sz="3200" dirty="0" err="1"/>
              <a:t>RainDrop</a:t>
            </a:r>
            <a:r>
              <a:rPr lang="en-US" sz="3200" dirty="0"/>
              <a:t>” sim:</a:t>
            </a:r>
          </a:p>
          <a:p>
            <a:r>
              <a:rPr lang="en-US" sz="3200" dirty="0"/>
              <a:t>Coupling - ?</a:t>
            </a:r>
          </a:p>
          <a:p>
            <a:r>
              <a:rPr lang="en-US" sz="3200" dirty="0"/>
              <a:t>Cohesion – ?</a:t>
            </a: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9187"/>
          <a:stretch/>
        </p:blipFill>
        <p:spPr>
          <a:xfrm>
            <a:off x="457200" y="2197768"/>
            <a:ext cx="3144333" cy="440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85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0" t="2403" r="-1"/>
          <a:stretch/>
        </p:blipFill>
        <p:spPr>
          <a:xfrm>
            <a:off x="180657" y="3276600"/>
            <a:ext cx="5802205" cy="33512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367605" y="1771857"/>
            <a:ext cx="3724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https://graphviz.gitlab.io/download/</a:t>
            </a:r>
            <a:endParaRPr lang="en-US" dirty="0"/>
          </a:p>
          <a:p>
            <a:r>
              <a:rPr lang="en-US" dirty="0"/>
              <a:t>Windows Stable Installed (</a:t>
            </a:r>
            <a:r>
              <a:rPr lang="en-US" dirty="0" err="1"/>
              <a:t>msi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337" y="4055947"/>
            <a:ext cx="2857500" cy="2419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62600" y="1217142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https://plantuml.com/eclipse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1645"/>
          <a:stretch/>
        </p:blipFill>
        <p:spPr>
          <a:xfrm>
            <a:off x="117323" y="76200"/>
            <a:ext cx="2964437" cy="3095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152400"/>
            <a:ext cx="5780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PlantUML</a:t>
            </a:r>
            <a:r>
              <a:rPr lang="en-US" sz="4000" dirty="0"/>
              <a:t> Eclipse Plugin</a:t>
            </a:r>
          </a:p>
        </p:txBody>
      </p:sp>
      <p:sp>
        <p:nvSpPr>
          <p:cNvPr id="8" name="Down Arrow 7"/>
          <p:cNvSpPr/>
          <p:nvPr/>
        </p:nvSpPr>
        <p:spPr>
          <a:xfrm flipV="1">
            <a:off x="6648962" y="2476500"/>
            <a:ext cx="580691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38101" y="3155660"/>
            <a:ext cx="180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Graphviz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flipH="1">
            <a:off x="1752600" y="2406940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1224581" y="4424799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685141" y="73871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2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03"/>
          <a:stretch/>
        </p:blipFill>
        <p:spPr>
          <a:xfrm>
            <a:off x="144379" y="419230"/>
            <a:ext cx="4800600" cy="5242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16" y="533662"/>
            <a:ext cx="4006516" cy="50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07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6" y="0"/>
            <a:ext cx="8991600" cy="6721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51460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Information</a:t>
            </a:r>
          </a:p>
          <a:p>
            <a:r>
              <a:rPr lang="en-US" sz="3600" dirty="0"/>
              <a:t>Overload!</a:t>
            </a:r>
          </a:p>
        </p:txBody>
      </p:sp>
    </p:spTree>
    <p:extLst>
      <p:ext uri="{BB962C8B-B14F-4D97-AF65-F5344CB8AC3E}">
        <p14:creationId xmlns:p14="http://schemas.microsoft.com/office/powerpoint/2010/main" val="1360244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74" y="1447800"/>
            <a:ext cx="77724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1428" r="15080"/>
          <a:stretch/>
        </p:blipFill>
        <p:spPr>
          <a:xfrm>
            <a:off x="152400" y="36786"/>
            <a:ext cx="2133600" cy="142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269709" y="2286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&lt;- Copy UML source and </a:t>
            </a:r>
          </a:p>
          <a:p>
            <a:r>
              <a:rPr lang="en-US" sz="2400" dirty="0"/>
              <a:t>then remove extra  -&gt;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818" y="108936"/>
            <a:ext cx="3205032" cy="198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31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766" y="228600"/>
            <a:ext cx="8820043" cy="710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Final Project Advice:</a:t>
            </a:r>
          </a:p>
          <a:p>
            <a:pPr marL="742950" indent="-742950">
              <a:buAutoNum type="arabicPeriod"/>
            </a:pPr>
            <a:r>
              <a:rPr lang="en-US" sz="3200" dirty="0"/>
              <a:t>Pull, Edit, Pull, Commit + Push</a:t>
            </a:r>
          </a:p>
          <a:p>
            <a:pPr marL="742950" indent="-742950">
              <a:buAutoNum type="arabicPeriod"/>
            </a:pPr>
            <a:r>
              <a:rPr lang="en-US" sz="3200" dirty="0"/>
              <a:t>Only Commit working code</a:t>
            </a:r>
          </a:p>
          <a:p>
            <a:pPr marL="742950" indent="-742950">
              <a:buAutoNum type="arabicPeriod"/>
            </a:pPr>
            <a:r>
              <a:rPr lang="en-US" sz="3200" dirty="0"/>
              <a:t>Each Commit: smallest testable chunk</a:t>
            </a:r>
          </a:p>
          <a:p>
            <a:pPr marL="742950" indent="-742950">
              <a:buAutoNum type="arabicPeriod"/>
            </a:pPr>
            <a:r>
              <a:rPr lang="en-US" sz="3200" dirty="0"/>
              <a:t>No Major revisions after M3</a:t>
            </a:r>
          </a:p>
          <a:p>
            <a:pPr marL="742950" indent="-742950">
              <a:buAutoNum type="arabicPeriod"/>
            </a:pPr>
            <a:r>
              <a:rPr lang="en-US" sz="3200" b="1" u="sng" dirty="0"/>
              <a:t>Debugging Problem?</a:t>
            </a:r>
          </a:p>
          <a:p>
            <a:pPr marL="1200150" lvl="1" indent="-742950">
              <a:buFont typeface="+mj-lt"/>
              <a:buAutoNum type="alphaUcPeriod"/>
            </a:pPr>
            <a:r>
              <a:rPr lang="en-US" sz="3200" dirty="0"/>
              <a:t>Is the code running where you think it is?</a:t>
            </a:r>
          </a:p>
          <a:p>
            <a:pPr marL="1200150" lvl="1" indent="-742950">
              <a:buFont typeface="+mj-lt"/>
              <a:buAutoNum type="alphaUcPeriod"/>
            </a:pPr>
            <a:r>
              <a:rPr lang="en-US" sz="3200" dirty="0"/>
              <a:t>Are the values what you think they are?</a:t>
            </a:r>
          </a:p>
          <a:p>
            <a:pPr lvl="2"/>
            <a:r>
              <a:rPr lang="en-US" sz="3200" dirty="0">
                <a:latin typeface="+mj-lt"/>
              </a:rPr>
              <a:t>public static final </a:t>
            </a:r>
            <a:r>
              <a:rPr lang="en-US" sz="3200" dirty="0" err="1">
                <a:latin typeface="+mj-lt"/>
              </a:rPr>
              <a:t>int</a:t>
            </a:r>
            <a:r>
              <a:rPr lang="en-US" sz="3200" dirty="0">
                <a:latin typeface="+mj-lt"/>
              </a:rPr>
              <a:t> LOG_LEVEL=0;</a:t>
            </a:r>
          </a:p>
          <a:p>
            <a:pPr lvl="2"/>
            <a:r>
              <a:rPr lang="en-US" sz="3200" dirty="0">
                <a:latin typeface="+mj-lt"/>
              </a:rPr>
              <a:t>…</a:t>
            </a:r>
          </a:p>
          <a:p>
            <a:pPr lvl="2"/>
            <a:r>
              <a:rPr lang="en-US" sz="3200" dirty="0">
                <a:latin typeface="+mj-lt"/>
              </a:rPr>
              <a:t>if (LOG_LEVEL &gt; 0) </a:t>
            </a:r>
            <a:r>
              <a:rPr lang="en-US" sz="3200" dirty="0" err="1">
                <a:latin typeface="+mj-lt"/>
              </a:rPr>
              <a:t>System.out.println</a:t>
            </a:r>
            <a:r>
              <a:rPr lang="en-US" sz="3200" dirty="0">
                <a:latin typeface="+mj-lt"/>
              </a:rPr>
              <a:t>();</a:t>
            </a:r>
            <a:endParaRPr lang="en-US" sz="3200" dirty="0"/>
          </a:p>
          <a:p>
            <a:pPr marL="1200150" lvl="1" indent="-742950">
              <a:buFont typeface="+mj-lt"/>
              <a:buAutoNum type="alphaUcPeriod"/>
            </a:pPr>
            <a:r>
              <a:rPr lang="en-US" sz="3200" dirty="0"/>
              <a:t>The debugger is your friend!</a:t>
            </a:r>
          </a:p>
          <a:p>
            <a:pPr marL="1200150" lvl="1" indent="-742950">
              <a:buAutoNum type="alphaUcPeriod"/>
            </a:pPr>
            <a:endParaRPr lang="en-US" sz="3200" dirty="0"/>
          </a:p>
          <a:p>
            <a:pPr marL="1200150" lvl="1" indent="-742950">
              <a:buAutoNum type="alphaU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7618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7400" y="152400"/>
            <a:ext cx="6019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Sounds of Sorting</a:t>
            </a:r>
            <a:endParaRPr lang="en-US" sz="2400" b="1" dirty="0">
              <a:hlinkClick r:id="rId3"/>
            </a:endParaRPr>
          </a:p>
          <a:p>
            <a:r>
              <a:rPr lang="en-US" dirty="0">
                <a:hlinkClick r:id="rId3"/>
              </a:rPr>
              <a:t>https://www.youtube.com/watch?v=kPRA0W1kECg</a:t>
            </a:r>
            <a:endParaRPr lang="en-US" dirty="0"/>
          </a:p>
        </p:txBody>
      </p:sp>
      <p:pic>
        <p:nvPicPr>
          <p:cNvPr id="3" name="kPRA0W1kECg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400" y="1371600"/>
            <a:ext cx="8805333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46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Review Sorts (Insertion, Selection)</a:t>
            </a:r>
          </a:p>
          <a:p>
            <a:r>
              <a:rPr lang="en-US" dirty="0"/>
              <a:t>Big-oh practice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Presentation Guidelines </a:t>
            </a:r>
          </a:p>
          <a:p>
            <a:pPr lvl="1"/>
            <a:r>
              <a:rPr lang="en-US" dirty="0"/>
              <a:t>(1 week from today!)</a:t>
            </a:r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0340"/>
            <a:ext cx="4800600" cy="2880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"/>
            <a:ext cx="1752600" cy="65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Merge Sort</a:t>
            </a:r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recursive idea:</a:t>
            </a:r>
          </a:p>
          <a:p>
            <a:pPr lvl="1"/>
            <a:r>
              <a:rPr lang="en-US" dirty="0"/>
              <a:t>If list is length 0 or 1, then it’s already sorted</a:t>
            </a:r>
          </a:p>
          <a:p>
            <a:pPr lvl="1"/>
            <a:r>
              <a:rPr lang="en-US" dirty="0"/>
              <a:t>Otherwise:</a:t>
            </a:r>
          </a:p>
          <a:p>
            <a:pPr lvl="2"/>
            <a:r>
              <a:rPr lang="en-US" dirty="0"/>
              <a:t>Divide list into two halves</a:t>
            </a:r>
          </a:p>
          <a:p>
            <a:pPr lvl="2"/>
            <a:r>
              <a:rPr lang="en-US" dirty="0"/>
              <a:t>Recursively sort the two halves</a:t>
            </a:r>
          </a:p>
          <a:p>
            <a:pPr lvl="2"/>
            <a:r>
              <a:rPr lang="en-US" b="1" dirty="0"/>
              <a:t>Merge</a:t>
            </a:r>
            <a:r>
              <a:rPr lang="en-US" dirty="0"/>
              <a:t> the sorted halves back together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Merge Sort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/>
              <a:t>If list is length 0 or 1,</a:t>
            </a:r>
            <a:br>
              <a:rPr lang="en-US" sz="1800" dirty="0"/>
            </a:br>
            <a:r>
              <a:rPr lang="en-US" sz="1800" dirty="0"/>
              <a:t>then it’s already sorted</a:t>
            </a:r>
          </a:p>
          <a:p>
            <a:r>
              <a:rPr lang="en-US" sz="1800" dirty="0"/>
              <a:t>Otherwise:</a:t>
            </a:r>
          </a:p>
          <a:p>
            <a:pPr lvl="1"/>
            <a:r>
              <a:rPr lang="en-US" sz="1800" dirty="0"/>
              <a:t>Divide list into two halves</a:t>
            </a:r>
          </a:p>
          <a:p>
            <a:pPr lvl="1"/>
            <a:r>
              <a:rPr lang="en-US" sz="1800" dirty="0"/>
              <a:t>Recursively sort the two halves</a:t>
            </a:r>
          </a:p>
          <a:p>
            <a:pPr lvl="1"/>
            <a:r>
              <a:rPr lang="en-US" sz="1800" b="1" dirty="0"/>
              <a:t>Merge</a:t>
            </a:r>
            <a:r>
              <a:rPr lang="en-US" sz="1800" dirty="0"/>
              <a:t> the sorted halves back together</a:t>
            </a:r>
          </a:p>
        </p:txBody>
      </p:sp>
      <p:pic>
        <p:nvPicPr>
          <p:cNvPr id="40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09800"/>
            <a:ext cx="7543800" cy="45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Merge Sort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/>
              <a:t>If list is length 0 or 1,</a:t>
            </a:r>
            <a:br>
              <a:rPr lang="en-US" sz="1800" dirty="0"/>
            </a:br>
            <a:r>
              <a:rPr lang="en-US" sz="1800" dirty="0"/>
              <a:t>then it’s already sorted</a:t>
            </a:r>
          </a:p>
          <a:p>
            <a:r>
              <a:rPr lang="en-US" sz="1800" dirty="0"/>
              <a:t>Otherwise:</a:t>
            </a:r>
          </a:p>
          <a:p>
            <a:pPr lvl="1"/>
            <a:r>
              <a:rPr lang="en-US" sz="1800" dirty="0"/>
              <a:t>Divide list into two halves</a:t>
            </a:r>
          </a:p>
          <a:p>
            <a:pPr lvl="1"/>
            <a:r>
              <a:rPr lang="en-US" sz="1800" dirty="0"/>
              <a:t>Recursively sort the two halves</a:t>
            </a:r>
          </a:p>
          <a:p>
            <a:pPr lvl="1"/>
            <a:r>
              <a:rPr lang="en-US" sz="1800" b="1" dirty="0"/>
              <a:t>Merge</a:t>
            </a:r>
            <a:r>
              <a:rPr lang="en-US" sz="1800" dirty="0"/>
              <a:t> the sorted halves back together</a:t>
            </a:r>
          </a:p>
        </p:txBody>
      </p:sp>
      <p:pic>
        <p:nvPicPr>
          <p:cNvPr id="5" name="Picture 2" descr="https://upload.wikimedia.org/wikipedia/commons/thumb/e/e6/Merge_sort_algorithm_diagram.svg/927px-Merge_sort_algorithm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83862"/>
            <a:ext cx="4852101" cy="467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76200" y="3048000"/>
            <a:ext cx="38972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FF0000"/>
                </a:solidFill>
              </a:rPr>
              <a:t>Red: Dividing -&gt;</a:t>
            </a: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dirty="0"/>
              <a:t>7 sorted lists -&gt;</a:t>
            </a:r>
          </a:p>
          <a:p>
            <a:pPr fontAlgn="auto">
              <a:spcAft>
                <a:spcPts val="0"/>
              </a:spcAft>
            </a:pPr>
            <a:endParaRPr lang="en-US" dirty="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dirty="0">
                <a:solidFill>
                  <a:srgbClr val="00B050"/>
                </a:solidFill>
              </a:rPr>
              <a:t>Green: Merging -&gt;</a:t>
            </a:r>
          </a:p>
        </p:txBody>
      </p:sp>
    </p:spTree>
    <p:extLst>
      <p:ext uri="{BB962C8B-B14F-4D97-AF65-F5344CB8AC3E}">
        <p14:creationId xmlns:p14="http://schemas.microsoft.com/office/powerpoint/2010/main" val="368637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Analyzing</a:t>
            </a:r>
            <a:br>
              <a:rPr lang="en-US" dirty="0"/>
            </a:br>
            <a:r>
              <a:rPr lang="en-US" dirty="0"/>
              <a:t>Merge Sort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/>
              <a:t>If list is length 0 or 1,</a:t>
            </a:r>
            <a:br>
              <a:rPr lang="en-US" sz="1800" dirty="0"/>
            </a:br>
            <a:r>
              <a:rPr lang="en-US" sz="1800" dirty="0"/>
              <a:t>then it’s already sorted</a:t>
            </a:r>
          </a:p>
          <a:p>
            <a:r>
              <a:rPr lang="en-US" sz="1800" dirty="0"/>
              <a:t>Otherwise:</a:t>
            </a:r>
          </a:p>
          <a:p>
            <a:pPr lvl="1"/>
            <a:r>
              <a:rPr lang="en-US" sz="1800" dirty="0"/>
              <a:t>Divide list into two halves</a:t>
            </a:r>
          </a:p>
          <a:p>
            <a:pPr lvl="1"/>
            <a:r>
              <a:rPr lang="en-US" sz="1800" dirty="0"/>
              <a:t>Recursively sort the two halves</a:t>
            </a:r>
          </a:p>
          <a:p>
            <a:pPr lvl="1"/>
            <a:r>
              <a:rPr lang="en-US" sz="1800" b="1" dirty="0"/>
              <a:t>Merge</a:t>
            </a:r>
            <a:r>
              <a:rPr lang="en-US" sz="1800" dirty="0"/>
              <a:t> the sorted halves back together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 n/4</a:t>
            </a:r>
            <a:br>
              <a:rPr lang="en-US" dirty="0"/>
            </a:br>
            <a:r>
              <a:rPr lang="en-US" dirty="0"/>
              <a:t>items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 n/4</a:t>
            </a:r>
            <a:br>
              <a:rPr lang="en-US" dirty="0"/>
            </a:br>
            <a:r>
              <a:rPr lang="en-US" dirty="0"/>
              <a:t>items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 n/4</a:t>
            </a:r>
            <a:br>
              <a:rPr lang="en-US" dirty="0"/>
            </a:br>
            <a:r>
              <a:rPr lang="en-US" dirty="0"/>
              <a:t>items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Merge n/4</a:t>
            </a:r>
            <a:br>
              <a:rPr lang="en-US" dirty="0"/>
            </a:br>
            <a:r>
              <a:rPr lang="en-US" dirty="0"/>
              <a:t>items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2286000"/>
            <a:ext cx="1828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Merge n items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38200" y="2655332"/>
            <a:ext cx="6248400" cy="926068"/>
            <a:chOff x="838200" y="2655332"/>
            <a:chExt cx="6248400" cy="926068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3212068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Merge n/2 items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3200400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Merge n/2 items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 flipV="1">
              <a:off x="2667000" y="2655332"/>
              <a:ext cx="1295400" cy="5450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962400" y="2655332"/>
              <a:ext cx="1295400" cy="55673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066800" y="3581400"/>
            <a:ext cx="5867400" cy="685800"/>
            <a:chOff x="1066800" y="3581400"/>
            <a:chExt cx="5867400" cy="685800"/>
          </a:xfrm>
        </p:grpSpPr>
        <p:cxnSp>
          <p:nvCxnSpPr>
            <p:cNvPr id="21" name="Straight Arrow Connector 20"/>
            <p:cNvCxnSpPr/>
            <p:nvPr/>
          </p:nvCxnSpPr>
          <p:spPr>
            <a:xfrm rot="5400000">
              <a:off x="10668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2"/>
            </p:cNvCxnSpPr>
            <p:nvPr/>
          </p:nvCxnSpPr>
          <p:spPr>
            <a:xfrm rot="16200000" flipH="1">
              <a:off x="17584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55626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62542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28600" y="5821388"/>
            <a:ext cx="7315200" cy="681038"/>
            <a:chOff x="381000" y="5638800"/>
            <a:chExt cx="7315200" cy="681038"/>
          </a:xfrm>
        </p:grpSpPr>
        <p:sp>
          <p:nvSpPr>
            <p:cNvPr id="28" name="TextBox 27"/>
            <p:cNvSpPr txBox="1"/>
            <p:nvPr/>
          </p:nvSpPr>
          <p:spPr>
            <a:xfrm>
              <a:off x="3810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Merge 2 items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526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Merge 2 items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004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Merge 2 items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77000" y="5638800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Merge 2 items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00600" y="5823466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etc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3400" y="4953000"/>
            <a:ext cx="6781800" cy="521732"/>
            <a:chOff x="533400" y="4953000"/>
            <a:chExt cx="6781800" cy="521732"/>
          </a:xfrm>
        </p:grpSpPr>
        <p:sp>
          <p:nvSpPr>
            <p:cNvPr id="33" name="TextBox 32"/>
            <p:cNvSpPr txBox="1"/>
            <p:nvPr/>
          </p:nvSpPr>
          <p:spPr>
            <a:xfrm>
              <a:off x="3429000" y="5105400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etc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>
              <a:off x="4953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6200000" flipH="1">
              <a:off x="800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2247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25527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4991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5295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6675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6200000" flipH="1">
              <a:off x="69723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086600" y="22860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items merged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39000" y="31358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items merged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001001" y="4255532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items merged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1000" y="5678269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items merged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24799" y="4964669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194288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56" grpId="0"/>
      <p:bldP spid="57" grpId="0"/>
      <p:bldP spid="58" grpId="0"/>
      <p:bldP spid="58" grpId="1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</a:t>
            </a:r>
            <a:r>
              <a:rPr lang="en-US" dirty="0" err="1"/>
              <a:t>MergeSort</a:t>
            </a:r>
            <a:r>
              <a:rPr lang="en-US" u="sng" dirty="0" err="1"/>
              <a:t>Simple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Simpler with a String</a:t>
            </a:r>
          </a:p>
          <a:p>
            <a:r>
              <a:rPr lang="en-US" dirty="0"/>
              <a:t>Same general algorithm applies</a:t>
            </a:r>
          </a:p>
          <a:p>
            <a:r>
              <a:rPr lang="en-US" u="sng" dirty="0"/>
              <a:t>Harder</a:t>
            </a:r>
            <a:r>
              <a:rPr lang="en-US" dirty="0"/>
              <a:t> (more room for errors) if you track positions in array</a:t>
            </a:r>
          </a:p>
        </p:txBody>
      </p:sp>
    </p:spTree>
    <p:extLst>
      <p:ext uri="{BB962C8B-B14F-4D97-AF65-F5344CB8AC3E}">
        <p14:creationId xmlns:p14="http://schemas.microsoft.com/office/powerpoint/2010/main" val="208581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" y="1371600"/>
            <a:ext cx="9123947" cy="39708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7095" y="3810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project specification document (ArcadeGame.docx)</a:t>
            </a:r>
          </a:p>
        </p:txBody>
      </p:sp>
    </p:spTree>
    <p:extLst>
      <p:ext uri="{BB962C8B-B14F-4D97-AF65-F5344CB8AC3E}">
        <p14:creationId xmlns:p14="http://schemas.microsoft.com/office/powerpoint/2010/main" val="3671066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Video: Final Project Presentations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0" y="1295400"/>
            <a:ext cx="914400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~7 minutes long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~3 min. Showing off your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extra features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(Preferably record a video! (live demo “Acceptable”) 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Explaining your </a:t>
            </a:r>
            <a:r>
              <a:rPr lang="en-US" sz="24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verall design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(major classes, NOT all)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“Coupling/Cohesion” or other “Good/Bad” aspects of design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~2 min.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Design decision, feature implementation, or tricky bug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careful about code examples (good – but in moderation)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Should include prepared slides usually including diagrams</a:t>
            </a:r>
          </a:p>
        </p:txBody>
      </p:sp>
    </p:spTree>
    <p:extLst>
      <p:ext uri="{BB962C8B-B14F-4D97-AF65-F5344CB8AC3E}">
        <p14:creationId xmlns:p14="http://schemas.microsoft.com/office/powerpoint/2010/main" val="12437211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9451</TotalTime>
  <Words>841</Words>
  <Application>Microsoft Macintosh PowerPoint</Application>
  <PresentationFormat>On-screen Show (4:3)</PresentationFormat>
  <Paragraphs>144</Paragraphs>
  <Slides>18</Slides>
  <Notes>9</Notes>
  <HiddenSlides>1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Times New Roman</vt:lpstr>
      <vt:lpstr>Office Theme</vt:lpstr>
      <vt:lpstr>CSSE 220</vt:lpstr>
      <vt:lpstr>Today’s Plan</vt:lpstr>
      <vt:lpstr>Merge Sort</vt:lpstr>
      <vt:lpstr> Merge Sort</vt:lpstr>
      <vt:lpstr> Merge Sort</vt:lpstr>
      <vt:lpstr>Analyzing Merge Sort</vt:lpstr>
      <vt:lpstr>Work on MergeSortSimple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Hollingsworth, Joseph</cp:lastModifiedBy>
  <cp:revision>937</cp:revision>
  <cp:lastPrinted>2008-10-29T02:15:06Z</cp:lastPrinted>
  <dcterms:created xsi:type="dcterms:W3CDTF">2011-01-13T14:36:30Z</dcterms:created>
  <dcterms:modified xsi:type="dcterms:W3CDTF">2022-02-24T20:37:48Z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