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</p:sldMasterIdLst>
  <p:notesMasterIdLst>
    <p:notesMasterId r:id="rId27"/>
  </p:notesMasterIdLst>
  <p:sldIdLst>
    <p:sldId id="256" r:id="rId4"/>
    <p:sldId id="279" r:id="rId5"/>
    <p:sldId id="275" r:id="rId6"/>
    <p:sldId id="257" r:id="rId7"/>
    <p:sldId id="258" r:id="rId8"/>
    <p:sldId id="259" r:id="rId9"/>
    <p:sldId id="278" r:id="rId10"/>
    <p:sldId id="260" r:id="rId11"/>
    <p:sldId id="261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80" r:id="rId23"/>
    <p:sldId id="273" r:id="rId24"/>
    <p:sldId id="274" r:id="rId25"/>
    <p:sldId id="277" r:id="rId2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62"/>
    <p:restoredTop sz="82041"/>
  </p:normalViewPr>
  <p:slideViewPr>
    <p:cSldViewPr snapToGrid="0" snapToObjects="1">
      <p:cViewPr varScale="1">
        <p:scale>
          <a:sx n="99" d="100"/>
          <a:sy n="99" d="100"/>
        </p:scale>
        <p:origin x="29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0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11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11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11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B630EBB8-CEB5-4E8D-9A06-06438377CF61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lantuml.com/plantuml/uml/SoWkIImgAStDuKhEIImkLd0jIyqh2KWiAaujgkRYvAhbGXOFgIn8hUPIK518HQW2SGloYuipat9ImOhGz01DIONfDUHIW0Aua158EHVST0KbBINTqW9TEsI784iRATdefkINv-dQAHdewHagGTHnEQJcfG0z0G00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pPr marL="216000" indent="-215280"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AEF73CCB-14BF-447D-84A8-4E22699D9E82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C266F0AE-5ED4-467A-AB94-658D60AC6576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15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pPr marL="216000" indent="-215280">
              <a:lnSpc>
                <a:spcPct val="100000"/>
              </a:lnSpc>
            </a:pPr>
            <a:r>
              <a:rPr lang="en-US" sz="2000" b="1" strike="noStrike" spc="-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Lucida Sans Typewriter"/>
              </a:rPr>
              <a:t>IOException </a:t>
            </a:r>
            <a:r>
              <a:rPr lang="en-US" sz="2000" b="0" strike="noStrike" spc="-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Lucida Sans Typewriter"/>
              </a:rPr>
              <a:t>Signals that an I/O exception of some sort has occurred. This class is the general class of exceptions produced by failed or interrupted I/O operations. 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 exception handling code to GameOfLifeMain around call to loadGameState().  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Demonstrate crasher first, e.g 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use the name of a file that does not exist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demo a bad input file (See FilesAndExceptiosn/badInput.txt)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Note: There is a file FilesAndExceptions/AcornInput.txt</a:t>
            </a:r>
          </a:p>
        </p:txBody>
      </p:sp>
      <p:sp>
        <p:nvSpPr>
          <p:cNvPr id="222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40B497DE-A164-4D94-A609-3C0CF437DB1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18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4D56FA17-A64E-4E1E-B65D-B09535FC0EA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7074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http://www.plantuml.com/plantuml/uml/SoWkIImgAStDuKhEIImkLd0jIyqh2KWiAaujgkRYvAhbGXOFgIn8hUPIK518HQW2SGloYuipat9ImOhGz01DIONfDUHIW0Aua158EHVST0KbBINTqW9TEsI784iRATdefkINv-dQAHdewHagGTHnEQJcfG0z0G00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B630EBB8-CEB5-4E8D-9A06-06438377CF61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35840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Questions 2 will be done before question 1.</a:t>
            </a:r>
          </a:p>
        </p:txBody>
      </p:sp>
      <p:sp>
        <p:nvSpPr>
          <p:cNvPr id="205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D58711D4-FEE8-41EB-BD37-15A54B8DF93C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819B2D56-A067-4F75-8E24-C71378F0A1C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endParaRPr lang="en-US" sz="2000" b="0" strike="noStrike" spc="-1" baseline="0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000" b="0" strike="noStrike" spc="-1" baseline="0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4D56FA17-A64E-4E1E-B65D-B09535FC0EA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Try to read</a:t>
            </a:r>
            <a:r>
              <a:rPr lang="en-US" sz="2000" b="0" strike="noStrike" spc="-1" baseline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from file when the file does not exist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9A3B7B5C-4FE7-427D-BDD2-2865C7667CBE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12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A3EC0271-79ED-48A4-A24E-5240669E6027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13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340987E2-1337-49CA-ACF8-6BA2085908F3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14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03A8-3A50-4824-93B1-5AB2817A85E6}" type="datetime1">
              <a:rPr lang="en-US" smtClean="0"/>
              <a:pPr/>
              <a:t>2/24/22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7FD1A-4189-457E-B97C-F61512EFD4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462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Picture 105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7" name="Picture 106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8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CSSE 220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1371600" y="38862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</a:pPr>
            <a:r>
              <a:rPr lang="en-US" sz="250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Files &amp; Exceptions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7660DA-4A45-B849-9474-80FE8EB371A2}"/>
              </a:ext>
            </a:extLst>
          </p:cNvPr>
          <p:cNvSpPr/>
          <p:nvPr/>
        </p:nvSpPr>
        <p:spPr>
          <a:xfrm>
            <a:off x="304260" y="5276820"/>
            <a:ext cx="8534400" cy="1295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PracticeFilesAndExceptions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PracticeFilesAndExceptionsSolution</a:t>
            </a:r>
            <a:endParaRPr lang="en-US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Input: </a:t>
            </a:r>
            <a:r>
              <a:rPr lang="en-US" sz="3200" b="1" strike="noStrike" spc="-1" dirty="0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DejaVu Sans"/>
              </a:rPr>
              <a:t>File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and </a:t>
            </a:r>
            <a:r>
              <a:rPr lang="en-US" sz="3200" b="1" strike="noStrike" spc="-1" dirty="0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DejaVu Sans"/>
              </a:rPr>
              <a:t>Scanner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Output: </a:t>
            </a:r>
            <a:r>
              <a:rPr lang="en-US" sz="3200" b="1" strike="noStrike" spc="-1" dirty="0" err="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DejaVu Sans"/>
              </a:rPr>
              <a:t>PrintWriter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and </a:t>
            </a:r>
            <a:r>
              <a:rPr lang="en-US" sz="3200" b="1" strike="noStrike" spc="-1" dirty="0" err="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DejaVu Sans"/>
              </a:rPr>
              <a:t>println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  <a:ea typeface="DejaVu Sans"/>
              </a:rPr>
              <a:t>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Be kind to your OS: </a:t>
            </a:r>
            <a:r>
              <a:rPr lang="en-US" sz="3200" b="1" strike="noStrike" spc="-1" dirty="0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DejaVu Sans"/>
              </a:rPr>
              <a:t>close()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all files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Letting users choose: </a:t>
            </a:r>
            <a:r>
              <a:rPr lang="en-US" sz="3200" b="1" strike="noStrike" spc="-1" dirty="0" err="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DejaVu Sans"/>
              </a:rPr>
              <a:t>JFileChooser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and </a:t>
            </a:r>
            <a:r>
              <a:rPr lang="en-US" sz="3200" b="1" strike="noStrike" spc="-1" dirty="0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DejaVu Sans"/>
              </a:rPr>
              <a:t>File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Expect the unexpected: </a:t>
            </a:r>
            <a:r>
              <a:rPr lang="en-US" sz="3200" b="1" strike="noStrike" spc="-1" dirty="0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DejaVu Sans"/>
              </a:rPr>
              <a:t>Exception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handling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Refer to examples when you need to…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File I/O: Key Pieces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Exception – What, When, Why, How?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What: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Used to signal that something in the code has gone wrong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 error has occurred that cannot be handled in the current code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Why: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Breaks the execution flow and passes exception up the stack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Exception – How?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457200" y="1600200"/>
            <a:ext cx="8228520" cy="495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Throwing an exception: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throw new EOFException(“Missing column”);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Handling (catching) an exception: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try {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//code that could throw an exception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catch (ExceptionType ex) {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//code to handle exception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 caught you can: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Recover from the error OR exit gracefully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8432640" y="6334560"/>
            <a:ext cx="557640" cy="417960"/>
          </a:xfrm>
          <a:prstGeom prst="rect">
            <a:avLst/>
          </a:prstGeom>
          <a:solidFill>
            <a:srgbClr val="E46C0A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Q5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What happens when no exception is thrown?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457200" y="1600200"/>
            <a:ext cx="8228520" cy="510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Scanner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inScanner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;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try {			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inScanner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= 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	new Scanner(new File(“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test.txt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”);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//code for reading lines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 catch (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IOException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ex) {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JOptionPane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	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showMessageDialog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("File not found.");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 finally {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inScanner.close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();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4191120" y="2286000"/>
            <a:ext cx="3047040" cy="684720"/>
          </a:xfrm>
          <a:prstGeom prst="lef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 this line is successful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4"/>
          <p:cNvSpPr/>
          <p:nvPr/>
        </p:nvSpPr>
        <p:spPr>
          <a:xfrm>
            <a:off x="5410080" y="3309840"/>
            <a:ext cx="2513520" cy="684720"/>
          </a:xfrm>
          <a:prstGeom prst="lef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Code continues 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5"/>
          <p:cNvSpPr/>
          <p:nvPr/>
        </p:nvSpPr>
        <p:spPr>
          <a:xfrm>
            <a:off x="4495680" y="5549760"/>
            <a:ext cx="3885120" cy="684720"/>
          </a:xfrm>
          <a:prstGeom prst="lef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This runs after code in try completes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6"/>
          <p:cNvSpPr/>
          <p:nvPr/>
        </p:nvSpPr>
        <p:spPr>
          <a:xfrm>
            <a:off x="3886200" y="4183200"/>
            <a:ext cx="3047040" cy="68472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catch never executes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What happens when exception is thrown?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457200" y="1600200"/>
            <a:ext cx="8228520" cy="510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Scanner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inScanner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;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try {			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inScanner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= 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	new Scanner(new File(“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test.txt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”);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//code for reading lines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 catch (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IOException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ex) {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JOptionPane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	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showMessageDialog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("File not found.");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 finally {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inScanner.close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();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4191120" y="2286000"/>
            <a:ext cx="3047040" cy="684720"/>
          </a:xfrm>
          <a:prstGeom prst="lef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 this line throws exception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4"/>
          <p:cNvSpPr/>
          <p:nvPr/>
        </p:nvSpPr>
        <p:spPr>
          <a:xfrm>
            <a:off x="4876920" y="4169880"/>
            <a:ext cx="3047040" cy="684720"/>
          </a:xfrm>
          <a:prstGeom prst="lef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This is the next line executed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5"/>
          <p:cNvSpPr/>
          <p:nvPr/>
        </p:nvSpPr>
        <p:spPr>
          <a:xfrm>
            <a:off x="4495680" y="5549760"/>
            <a:ext cx="3427920" cy="684720"/>
          </a:xfrm>
          <a:prstGeom prst="lef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After catch is executed, this runs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6"/>
          <p:cNvSpPr/>
          <p:nvPr/>
        </p:nvSpPr>
        <p:spPr>
          <a:xfrm>
            <a:off x="5334120" y="3323160"/>
            <a:ext cx="3732840" cy="68472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Code after exception never executes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457200" y="274680"/>
            <a:ext cx="822852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 exception is not handled?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304920" y="914400"/>
            <a:ext cx="8380800" cy="594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String readData(String filename)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		throws IOException {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Scanner inScanner =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	new Scanner(new File(filename));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//code for reading lines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inScanner.close();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main -&gt; readAllFiles -&gt; readData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5181480" y="2095560"/>
            <a:ext cx="3047040" cy="684720"/>
          </a:xfrm>
          <a:prstGeom prst="lef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 this line throws exception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4"/>
          <p:cNvSpPr/>
          <p:nvPr/>
        </p:nvSpPr>
        <p:spPr>
          <a:xfrm>
            <a:off x="5473080" y="3332520"/>
            <a:ext cx="3240720" cy="104472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Code does not execute,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Method breaks immediately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5"/>
          <p:cNvSpPr/>
          <p:nvPr/>
        </p:nvSpPr>
        <p:spPr>
          <a:xfrm rot="10800000">
            <a:off x="3353045" y="4141041"/>
            <a:ext cx="1215000" cy="73044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6"/>
          <p:cNvSpPr/>
          <p:nvPr/>
        </p:nvSpPr>
        <p:spPr>
          <a:xfrm>
            <a:off x="4803120" y="5465160"/>
            <a:ext cx="41641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If unhandled, exception bounces to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method that called it, then up the chain.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7"/>
          <p:cNvSpPr/>
          <p:nvPr/>
        </p:nvSpPr>
        <p:spPr>
          <a:xfrm rot="10800000">
            <a:off x="954798" y="4141041"/>
            <a:ext cx="1215000" cy="73044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Java has two sorts of </a:t>
            </a:r>
            <a:r>
              <a:rPr lang="en-US" sz="32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exceptions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23880" indent="-513360">
              <a:lnSpc>
                <a:spcPct val="100000"/>
              </a:lnSpc>
              <a:buClr>
                <a:srgbClr val="800000"/>
              </a:buClr>
              <a:buFont typeface="Calibri"/>
              <a:buAutoNum type="arabicPeriod"/>
            </a:pPr>
            <a:r>
              <a:rPr lang="en-US" sz="3200" b="1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Checked exceptions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compiler </a:t>
            </a:r>
            <a:r>
              <a:rPr lang="en-US" sz="3200" b="1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checks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that calling code isn’t ignoring the problem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172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Used for </a:t>
            </a:r>
            <a:r>
              <a:rPr lang="en-US" sz="2800" b="1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expected</a:t>
            </a:r>
            <a:r>
              <a:rPr lang="en-US" sz="28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problems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24870" indent="-514350">
              <a:lnSpc>
                <a:spcPct val="100000"/>
              </a:lnSpc>
              <a:buClr>
                <a:srgbClr val="800000"/>
              </a:buClr>
              <a:buFont typeface="+mj-lt"/>
              <a:buAutoNum type="arabicPeriod" startAt="2"/>
            </a:pPr>
            <a:r>
              <a:rPr lang="en-US" sz="3200" b="1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Unchecked exceptions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: compiler lets us ignore these if we want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172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Used for fatal or avoidable problems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172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Are subclasses of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RunTimeException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or Error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Checkered Past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287" end="2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287" end="2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287" end="2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287" end="2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287" end="2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457200" y="990720"/>
            <a:ext cx="8228520" cy="534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09440"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Dealing with </a:t>
            </a:r>
            <a:r>
              <a:rPr lang="en-US" sz="32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checked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exceptions	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440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8520" indent="-28944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Can </a:t>
            </a:r>
            <a:r>
              <a:rPr lang="en-US" sz="3200" b="1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propagate</a:t>
            </a:r>
            <a:r>
              <a:rPr lang="en-US" sz="32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the exception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Just declare that our method will pass any exceptions along…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200" b="1" strike="noStrike" spc="-1" dirty="0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ＭＳ Ｐゴシック"/>
              </a:rPr>
              <a:t>  </a:t>
            </a:r>
            <a:r>
              <a:rPr lang="en-US" sz="2200" b="1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ＭＳ Ｐゴシック"/>
              </a:rPr>
              <a:t>public void </a:t>
            </a:r>
            <a:r>
              <a:rPr lang="en-US" sz="2200" b="1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ＭＳ Ｐゴシック"/>
              </a:rPr>
              <a:t>loadGameState</a:t>
            </a:r>
            <a:r>
              <a:rPr lang="en-US" sz="2200" b="1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ＭＳ Ｐゴシック"/>
              </a:rPr>
              <a:t>() throws </a:t>
            </a:r>
            <a:r>
              <a:rPr lang="en-US" sz="2200" b="1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ＭＳ Ｐゴシック"/>
              </a:rPr>
              <a:t>IOException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Used when our code isn’t able to rectify the problem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23430" indent="-514350">
              <a:lnSpc>
                <a:spcPct val="100000"/>
              </a:lnSpc>
              <a:buClr>
                <a:srgbClr val="000000"/>
              </a:buClr>
              <a:buFont typeface="+mj-lt"/>
              <a:buAutoNum type="arabicPeriod" startAt="2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Can </a:t>
            </a:r>
            <a:r>
              <a:rPr lang="en-US" sz="32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handle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the exception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Used when our code can rectify the problem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Tale of Two Choices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3"/>
          <p:cNvSpPr/>
          <p:nvPr/>
        </p:nvSpPr>
        <p:spPr>
          <a:xfrm>
            <a:off x="8432640" y="6334560"/>
            <a:ext cx="557640" cy="417960"/>
          </a:xfrm>
          <a:prstGeom prst="rect">
            <a:avLst/>
          </a:prstGeom>
          <a:solidFill>
            <a:srgbClr val="E46C0A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Q6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295" end="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295" end="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295" end="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295" end="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295" end="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295" end="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Use try-catch statement: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sz="2400" b="1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ＭＳ Ｐゴシック"/>
              </a:rPr>
              <a:t>try {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ＭＳ Ｐゴシック"/>
              </a:rPr>
              <a:t>    // potentially “exceptional” code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sz="2400" b="1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ＭＳ Ｐゴシック"/>
              </a:rPr>
              <a:t>} catch (</a:t>
            </a:r>
            <a:r>
              <a:rPr lang="en-US" sz="2400" b="1" i="1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ＭＳ Ｐゴシック"/>
              </a:rPr>
              <a:t>ExceptionType</a:t>
            </a:r>
            <a:r>
              <a:rPr lang="en-US" sz="2400" b="1" i="1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ＭＳ Ｐゴシック"/>
              </a:rPr>
              <a:t> </a:t>
            </a:r>
            <a:r>
              <a:rPr lang="en-US" sz="2400" b="1" i="1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ＭＳ Ｐゴシック"/>
              </a:rPr>
              <a:t>var</a:t>
            </a:r>
            <a:r>
              <a:rPr lang="en-US" sz="2400" b="1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ＭＳ Ｐゴシック"/>
              </a:rPr>
              <a:t>) {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ＭＳ Ｐゴシック"/>
              </a:rPr>
              <a:t>    // handle exception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sz="2400" b="1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ＭＳ Ｐゴシック"/>
              </a:rPr>
              <a:t>}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Related, try-finally for clean up: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sz="2400" b="1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ＭＳ Ｐゴシック"/>
              </a:rPr>
              <a:t>try {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ＭＳ Ｐゴシック"/>
              </a:rPr>
              <a:t>    // code that requires “clean up”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sz="2400" b="1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ＭＳ Ｐゴシック"/>
              </a:rPr>
              <a:t>} </a:t>
            </a:r>
            <a:r>
              <a:rPr lang="en-US" sz="24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ＭＳ Ｐゴシック"/>
              </a:rPr>
              <a:t>// then maybe some catches </a:t>
            </a:r>
            <a:endParaRPr lang="en-US" sz="2400" b="1" strike="noStrike" spc="-1" dirty="0">
              <a:solidFill>
                <a:srgbClr val="0000FF"/>
              </a:solidFill>
              <a:uFill>
                <a:solidFill>
                  <a:srgbClr val="FFFFFF"/>
                </a:solidFill>
              </a:uFill>
              <a:latin typeface="Lucida Sans Typewriter"/>
              <a:ea typeface="ＭＳ Ｐゴシック"/>
            </a:endParaRP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sz="2400" b="1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ＭＳ Ｐゴシック"/>
              </a:rPr>
              <a:t>finally {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ＭＳ Ｐゴシック"/>
              </a:rPr>
              <a:t>    // runs even if exception occurred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ＭＳ Ｐゴシック"/>
              </a:rPr>
              <a:t>}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Handling Exceptions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3"/>
          <p:cNvSpPr/>
          <p:nvPr/>
        </p:nvSpPr>
        <p:spPr>
          <a:xfrm>
            <a:off x="8204040" y="2514600"/>
            <a:ext cx="227520" cy="377640"/>
          </a:xfrm>
          <a:prstGeom prst="rightBrace">
            <a:avLst>
              <a:gd name="adj1" fmla="val 8340"/>
              <a:gd name="adj2" fmla="val 50000"/>
            </a:avLst>
          </a:prstGeom>
          <a:noFill/>
          <a:ln w="55080">
            <a:solidFill>
              <a:srgbClr val="39639D"/>
            </a:solidFill>
            <a:round/>
          </a:ln>
          <a:effectLst>
            <a:outerShdw dist="38100" dir="5400000" rotWithShape="0">
              <a:srgbClr val="80808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CustomShape 4"/>
          <p:cNvSpPr/>
          <p:nvPr/>
        </p:nvSpPr>
        <p:spPr>
          <a:xfrm>
            <a:off x="6553080" y="3032280"/>
            <a:ext cx="2284920" cy="1186920"/>
          </a:xfrm>
          <a:prstGeom prst="rect">
            <a:avLst/>
          </a:prstGeom>
          <a:gradFill>
            <a:gsLst>
              <a:gs pos="0">
                <a:srgbClr val="DCE3F6"/>
              </a:gs>
              <a:gs pos="35001">
                <a:srgbClr val="CFD9EF"/>
              </a:gs>
              <a:gs pos="100000">
                <a:srgbClr val="9EAFD6"/>
              </a:gs>
            </a:gsLst>
            <a:lin ang="5400000"/>
          </a:gradFill>
          <a:ln w="9360">
            <a:solidFill>
              <a:srgbClr val="39639D"/>
            </a:solidFill>
            <a:miter/>
          </a:ln>
          <a:effectLst>
            <a:outerShdw dist="38100" dir="5400000" rotWithShape="0">
              <a:srgbClr val="80808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Can repeat this part for as many different exception types as you need.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5"/>
          <p:cNvSpPr/>
          <p:nvPr/>
        </p:nvSpPr>
        <p:spPr>
          <a:xfrm>
            <a:off x="8432640" y="6334560"/>
            <a:ext cx="557640" cy="417960"/>
          </a:xfrm>
          <a:prstGeom prst="rect">
            <a:avLst/>
          </a:prstGeom>
          <a:solidFill>
            <a:srgbClr val="E46C0A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Q7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Exception Activity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Look at the code in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FileAverage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focusing on the use of exceptions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Solve the problems in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FileBestScore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Reminders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Use your UML design when you code!</a:t>
            </a:r>
          </a:p>
          <a:p>
            <a:pPr marL="914400" lvl="1" indent="-514350"/>
            <a:r>
              <a:rPr lang="en-US" dirty="0"/>
              <a:t>That’s why you did it!</a:t>
            </a:r>
          </a:p>
          <a:p>
            <a:pPr marL="514350" indent="-514350">
              <a:buFont typeface="+mj-lt"/>
              <a:buAutoNum type="arabicPeriod"/>
            </a:pPr>
            <a:r>
              <a:rPr lang="is-IS" dirty="0"/>
              <a:t>…</a:t>
            </a:r>
            <a:r>
              <a:rPr lang="en-US" dirty="0"/>
              <a:t>but DON’T let it dictate the order that you code </a:t>
            </a:r>
          </a:p>
          <a:p>
            <a:pPr marL="914400" lvl="1" indent="-514350"/>
            <a:r>
              <a:rPr lang="en-US" dirty="0"/>
              <a:t>Instead always do the next thing you can TEST.</a:t>
            </a:r>
          </a:p>
          <a:p>
            <a:pPr marL="914400" lvl="1" indent="-514350"/>
            <a:r>
              <a:rPr lang="en-US" dirty="0"/>
              <a:t>Start with a Level then a Hero and whatever you need to make them display.</a:t>
            </a:r>
          </a:p>
          <a:p>
            <a:pPr marL="914400" lvl="1" indent="-514350"/>
            <a:r>
              <a:rPr lang="en-US" dirty="0"/>
              <a:t>There is ZERO benefit to creating empty Monster classes at this point! </a:t>
            </a:r>
          </a:p>
        </p:txBody>
      </p:sp>
    </p:spTree>
    <p:extLst>
      <p:ext uri="{BB962C8B-B14F-4D97-AF65-F5344CB8AC3E}">
        <p14:creationId xmlns:p14="http://schemas.microsoft.com/office/powerpoint/2010/main" val="3382347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 Exception Assignment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7463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Exam 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Paper part (~50 pts) includes: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Questions about UML (~9 points)</a:t>
            </a:r>
            <a:endParaRPr lang="en-US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Questions about coupling, cohesion (~4 points)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1-2 Design Problem (~12 points)</a:t>
            </a:r>
            <a:endParaRPr lang="en-US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Question about exceptions (~4 points)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Compile/runtime/printing question (~11 points)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Tracing a recursive function (~10 points)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You can bring 1 sheet of notes + OO Principles for 220 + UML </a:t>
            </a:r>
            <a:r>
              <a:rPr lang="en-US" sz="3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Cheatsheet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Exam 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Computer part includes: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Recursion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Problem where you must use inheritance or interfaces to remove code duplication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Take-home Part:</a:t>
            </a: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Problem where you have to layout a GUI and handle updates using listeners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46000"/>
            <a:ext cx="8229240" cy="1144800"/>
          </a:xfrm>
        </p:spPr>
        <p:txBody>
          <a:bodyPr/>
          <a:lstStyle/>
          <a:p>
            <a:r>
              <a:rPr lang="en-US" dirty="0"/>
              <a:t>Don’t forget!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552893" y="3835507"/>
            <a:ext cx="8229240" cy="1144800"/>
          </a:xfrm>
        </p:spPr>
        <p:txBody>
          <a:bodyPr/>
          <a:lstStyle/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Take CATME survey today by 5PM to voice your preferences for project partners.</a:t>
            </a:r>
          </a:p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698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Take CATME survey today to voice your preferences for project partners.</a:t>
            </a:r>
          </a:p>
          <a:p>
            <a:pPr marL="343080" indent="-3420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Announcements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6017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charRg st="73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charRg st="73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charRg st="73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charRg st="73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charRg st="73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Review and Expand UML Notation: Cardinality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609480" y="2586960"/>
            <a:ext cx="2665800" cy="114192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Manager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5562720" y="2586960"/>
            <a:ext cx="2665800" cy="114192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Employee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4"/>
          <p:cNvSpPr/>
          <p:nvPr/>
        </p:nvSpPr>
        <p:spPr>
          <a:xfrm>
            <a:off x="3276720" y="3158640"/>
            <a:ext cx="22849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760">
            <a:solidFill>
              <a:schemeClr val="tx1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5"/>
          <p:cNvSpPr/>
          <p:nvPr/>
        </p:nvSpPr>
        <p:spPr>
          <a:xfrm>
            <a:off x="4835160" y="2762640"/>
            <a:ext cx="7610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1..10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6"/>
          <p:cNvSpPr/>
          <p:nvPr/>
        </p:nvSpPr>
        <p:spPr>
          <a:xfrm>
            <a:off x="3794040" y="4191120"/>
            <a:ext cx="3088800" cy="1599120"/>
          </a:xfrm>
          <a:prstGeom prst="wedgeRectCallout">
            <a:avLst>
              <a:gd name="adj1" fmla="val -5559"/>
              <a:gd name="adj2" fmla="val -101556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Each manager has between 1 and 10 employees.  Maybe in an arraylist?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7"/>
          <p:cNvSpPr/>
          <p:nvPr/>
        </p:nvSpPr>
        <p:spPr>
          <a:xfrm>
            <a:off x="2895480" y="1828800"/>
            <a:ext cx="1522800" cy="532440"/>
          </a:xfrm>
          <a:prstGeom prst="wedgeRectCallout">
            <a:avLst>
              <a:gd name="adj1" fmla="val -13092"/>
              <a:gd name="adj2" fmla="val 173099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Implictly 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More Cardinality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609480" y="2586960"/>
            <a:ext cx="2665800" cy="114192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Manager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5562720" y="2586960"/>
            <a:ext cx="2665800" cy="114192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Employee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4"/>
          <p:cNvSpPr/>
          <p:nvPr/>
        </p:nvSpPr>
        <p:spPr>
          <a:xfrm>
            <a:off x="3276720" y="3158640"/>
            <a:ext cx="22849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760">
            <a:solidFill>
              <a:schemeClr val="tx1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5"/>
          <p:cNvSpPr/>
          <p:nvPr/>
        </p:nvSpPr>
        <p:spPr>
          <a:xfrm>
            <a:off x="4982400" y="2659320"/>
            <a:ext cx="761040" cy="82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*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6"/>
          <p:cNvSpPr/>
          <p:nvPr/>
        </p:nvSpPr>
        <p:spPr>
          <a:xfrm>
            <a:off x="3324960" y="2784240"/>
            <a:ext cx="3067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7"/>
          <p:cNvSpPr/>
          <p:nvPr/>
        </p:nvSpPr>
        <p:spPr>
          <a:xfrm>
            <a:off x="1523880" y="4572000"/>
            <a:ext cx="2437200" cy="1751400"/>
          </a:xfrm>
          <a:prstGeom prst="wedgeRectCallout">
            <a:avLst>
              <a:gd name="adj1" fmla="val 32392"/>
              <a:gd name="adj2" fmla="val -124684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Every employee has exactly 2 managers. Note that this can be used even if there is no reference from Employee to Manager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8"/>
          <p:cNvSpPr/>
          <p:nvPr/>
        </p:nvSpPr>
        <p:spPr>
          <a:xfrm>
            <a:off x="5105520" y="4572000"/>
            <a:ext cx="3275640" cy="2056320"/>
          </a:xfrm>
          <a:prstGeom prst="wedgeRectCallout">
            <a:avLst>
              <a:gd name="adj1" fmla="val -44238"/>
              <a:gd name="adj2" fmla="val -109948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Managers have any number of employees.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* means “zero to infinity” – any arbitrary number.  You can also occasionally see  something like 4..* to mean 4 or more.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What does this diagram mean?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3440160" y="3587760"/>
            <a:ext cx="1717200" cy="5324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EventType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3448800" y="5128920"/>
            <a:ext cx="1717200" cy="5324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3429000" y="2287080"/>
            <a:ext cx="1717200" cy="5324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EventParser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5"/>
          <p:cNvSpPr/>
          <p:nvPr/>
        </p:nvSpPr>
        <p:spPr>
          <a:xfrm>
            <a:off x="4299120" y="4121280"/>
            <a:ext cx="7560" cy="1006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280">
            <a:solidFill>
              <a:schemeClr val="tx1"/>
            </a:solidFill>
            <a:round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6"/>
          <p:cNvSpPr/>
          <p:nvPr/>
        </p:nvSpPr>
        <p:spPr>
          <a:xfrm flipH="1" flipV="1">
            <a:off x="4287240" y="2819880"/>
            <a:ext cx="10080" cy="766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280">
            <a:solidFill>
              <a:schemeClr val="tx1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7"/>
          <p:cNvSpPr/>
          <p:nvPr/>
        </p:nvSpPr>
        <p:spPr>
          <a:xfrm>
            <a:off x="4280760" y="3227040"/>
            <a:ext cx="33876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*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8"/>
          <p:cNvSpPr/>
          <p:nvPr/>
        </p:nvSpPr>
        <p:spPr>
          <a:xfrm>
            <a:off x="4371840" y="4102920"/>
            <a:ext cx="3067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9"/>
          <p:cNvSpPr/>
          <p:nvPr/>
        </p:nvSpPr>
        <p:spPr>
          <a:xfrm>
            <a:off x="4350600" y="4795920"/>
            <a:ext cx="5612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0..1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What does this diagram mean?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1009380" y="3473460"/>
            <a:ext cx="1717200" cy="5324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EventType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1018020" y="5014620"/>
            <a:ext cx="1717200" cy="5324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998220" y="2172780"/>
            <a:ext cx="1717200" cy="5324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EventParser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5"/>
          <p:cNvSpPr/>
          <p:nvPr/>
        </p:nvSpPr>
        <p:spPr>
          <a:xfrm>
            <a:off x="1868340" y="4006980"/>
            <a:ext cx="7560" cy="1006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280">
            <a:solidFill>
              <a:schemeClr val="tx1"/>
            </a:solidFill>
            <a:round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6"/>
          <p:cNvSpPr/>
          <p:nvPr/>
        </p:nvSpPr>
        <p:spPr>
          <a:xfrm flipH="1" flipV="1">
            <a:off x="1856460" y="2705580"/>
            <a:ext cx="10080" cy="766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280">
            <a:solidFill>
              <a:schemeClr val="tx1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7"/>
          <p:cNvSpPr/>
          <p:nvPr/>
        </p:nvSpPr>
        <p:spPr>
          <a:xfrm>
            <a:off x="1849980" y="3112740"/>
            <a:ext cx="33876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*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8"/>
          <p:cNvSpPr/>
          <p:nvPr/>
        </p:nvSpPr>
        <p:spPr>
          <a:xfrm>
            <a:off x="1941060" y="3988620"/>
            <a:ext cx="3067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9"/>
          <p:cNvSpPr/>
          <p:nvPr/>
        </p:nvSpPr>
        <p:spPr>
          <a:xfrm>
            <a:off x="1919820" y="4681620"/>
            <a:ext cx="5612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0..1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CustomShape 4"/>
          <p:cNvSpPr/>
          <p:nvPr/>
        </p:nvSpPr>
        <p:spPr>
          <a:xfrm>
            <a:off x="7077959" y="1480200"/>
            <a:ext cx="1717200" cy="5324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EventParser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CustomShape 2"/>
          <p:cNvSpPr/>
          <p:nvPr/>
        </p:nvSpPr>
        <p:spPr>
          <a:xfrm>
            <a:off x="7112392" y="2658248"/>
            <a:ext cx="1717200" cy="5324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EventType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CustomShape 3"/>
          <p:cNvSpPr/>
          <p:nvPr/>
        </p:nvSpPr>
        <p:spPr>
          <a:xfrm>
            <a:off x="7146825" y="4149180"/>
            <a:ext cx="1717200" cy="5324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Event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6" name="Picture 2" descr="PlantUML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900" y="1416600"/>
            <a:ext cx="1595100" cy="446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447840" y="2012640"/>
            <a:ext cx="2381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Only a single parser is used by the entire system</a:t>
            </a:r>
          </a:p>
        </p:txBody>
      </p:sp>
      <p:sp>
        <p:nvSpPr>
          <p:cNvPr id="3" name="Rectangle 2"/>
          <p:cNvSpPr/>
          <p:nvPr/>
        </p:nvSpPr>
        <p:spPr>
          <a:xfrm>
            <a:off x="6107573" y="3190688"/>
            <a:ext cx="311659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/>
              <a:t>All </a:t>
            </a:r>
            <a:r>
              <a:rPr lang="en-US" sz="1400" i="1" dirty="0" err="1"/>
              <a:t>EventType</a:t>
            </a:r>
            <a:r>
              <a:rPr lang="en-US" sz="1400" i="1" dirty="0"/>
              <a:t> instances use the same </a:t>
            </a:r>
            <a:r>
              <a:rPr lang="en-US" sz="1400" i="1" dirty="0" err="1"/>
              <a:t>EventParser</a:t>
            </a:r>
            <a:r>
              <a:rPr lang="en-US" sz="1400" i="1" dirty="0"/>
              <a:t>. Each </a:t>
            </a:r>
            <a:r>
              <a:rPr lang="en-US" sz="1400" i="1" dirty="0" err="1"/>
              <a:t>EventType</a:t>
            </a:r>
            <a:r>
              <a:rPr lang="en-US" sz="1400" i="1" dirty="0"/>
              <a:t> can have AT MOST 1 Event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269535" y="4722388"/>
            <a:ext cx="272968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/>
              <a:t>An Event always has two </a:t>
            </a:r>
            <a:r>
              <a:rPr lang="en-US" sz="1400" i="1" dirty="0" err="1"/>
              <a:t>EventTypes</a:t>
            </a:r>
            <a:r>
              <a:rPr lang="en-US" sz="1400" i="1" dirty="0"/>
              <a:t>, for instance maybe there is a National level </a:t>
            </a:r>
            <a:r>
              <a:rPr lang="en-US" sz="1400" i="1" dirty="0" err="1"/>
              <a:t>EventType</a:t>
            </a:r>
            <a:r>
              <a:rPr lang="en-US" sz="1400" i="1" dirty="0"/>
              <a:t> (large categories like entertainment/conference/</a:t>
            </a:r>
            <a:r>
              <a:rPr lang="en-US" sz="1400" i="1" dirty="0" err="1"/>
              <a:t>etc</a:t>
            </a:r>
            <a:r>
              <a:rPr lang="en-US" sz="1400" i="1" dirty="0"/>
              <a:t>) and a Regional level </a:t>
            </a:r>
            <a:r>
              <a:rPr lang="en-US" sz="1400" i="1" dirty="0" err="1"/>
              <a:t>EventType</a:t>
            </a:r>
            <a:r>
              <a:rPr lang="en-US" sz="1400" i="1" dirty="0"/>
              <a:t> (more specific to local area: parade, county fair, </a:t>
            </a:r>
            <a:r>
              <a:rPr lang="en-US" sz="1400" i="1" dirty="0" err="1"/>
              <a:t>etc</a:t>
            </a:r>
            <a:r>
              <a:rPr lang="en-US" sz="1400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596643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Summary of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UML Class Diagram Arrows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1" name="Picture 6"/>
          <p:cNvPicPr/>
          <p:nvPr/>
        </p:nvPicPr>
        <p:blipFill>
          <a:blip r:embed="rId3"/>
          <a:srcRect l="9001" t="7489" r="9001" b="9001"/>
          <a:stretch/>
        </p:blipFill>
        <p:spPr>
          <a:xfrm>
            <a:off x="714600" y="2263680"/>
            <a:ext cx="1740600" cy="1796760"/>
          </a:xfrm>
          <a:prstGeom prst="rect">
            <a:avLst/>
          </a:prstGeom>
          <a:ln>
            <a:noFill/>
          </a:ln>
        </p:spPr>
      </p:pic>
      <p:sp>
        <p:nvSpPr>
          <p:cNvPr id="142" name="CustomShape 2"/>
          <p:cNvSpPr/>
          <p:nvPr/>
        </p:nvSpPr>
        <p:spPr>
          <a:xfrm>
            <a:off x="930600" y="1651680"/>
            <a:ext cx="130824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Inheritance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(is-a)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3004560" y="1513440"/>
            <a:ext cx="173952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Interface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Implementation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(is-a)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4" name="Picture 12"/>
          <p:cNvPicPr/>
          <p:nvPr/>
        </p:nvPicPr>
        <p:blipFill>
          <a:blip r:embed="rId4"/>
          <a:srcRect l="8150" t="9780" r="8694" b="8694"/>
          <a:stretch/>
        </p:blipFill>
        <p:spPr>
          <a:xfrm>
            <a:off x="3147840" y="2397960"/>
            <a:ext cx="1452960" cy="1528200"/>
          </a:xfrm>
          <a:prstGeom prst="rect">
            <a:avLst/>
          </a:prstGeom>
          <a:ln>
            <a:noFill/>
          </a:ln>
        </p:spPr>
      </p:pic>
      <p:sp>
        <p:nvSpPr>
          <p:cNvPr id="145" name="CustomShape 4"/>
          <p:cNvSpPr/>
          <p:nvPr/>
        </p:nvSpPr>
        <p:spPr>
          <a:xfrm>
            <a:off x="5448600" y="1648080"/>
            <a:ext cx="139644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Association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(has-a-field)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6" name="Picture 14"/>
          <p:cNvPicPr/>
          <p:nvPr/>
        </p:nvPicPr>
        <p:blipFill>
          <a:blip r:embed="rId5"/>
          <a:srcRect l="9001" t="10489" r="9001" b="8009"/>
          <a:stretch/>
        </p:blipFill>
        <p:spPr>
          <a:xfrm>
            <a:off x="5412240" y="2417400"/>
            <a:ext cx="1469160" cy="1489680"/>
          </a:xfrm>
          <a:prstGeom prst="rect">
            <a:avLst/>
          </a:prstGeom>
          <a:ln>
            <a:noFill/>
          </a:ln>
        </p:spPr>
      </p:pic>
      <p:pic>
        <p:nvPicPr>
          <p:cNvPr id="147" name="Picture 15"/>
          <p:cNvPicPr/>
          <p:nvPr/>
        </p:nvPicPr>
        <p:blipFill>
          <a:blip r:embed="rId6"/>
          <a:srcRect l="9993" t="7458" r="8505" b="9322"/>
          <a:stretch/>
        </p:blipFill>
        <p:spPr>
          <a:xfrm>
            <a:off x="7447320" y="2298240"/>
            <a:ext cx="1408680" cy="1628280"/>
          </a:xfrm>
          <a:prstGeom prst="rect">
            <a:avLst/>
          </a:prstGeom>
          <a:ln>
            <a:noFill/>
          </a:ln>
        </p:spPr>
      </p:pic>
      <p:sp>
        <p:nvSpPr>
          <p:cNvPr id="148" name="CustomShape 5"/>
          <p:cNvSpPr/>
          <p:nvPr/>
        </p:nvSpPr>
        <p:spPr>
          <a:xfrm>
            <a:off x="7383960" y="1655280"/>
            <a:ext cx="153504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Dependency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(depends-on)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9" name="Picture 17"/>
          <p:cNvPicPr/>
          <p:nvPr/>
        </p:nvPicPr>
        <p:blipFill>
          <a:blip r:embed="rId7"/>
          <a:srcRect l="4800" t="26972" r="4800" b="16013"/>
          <a:stretch/>
        </p:blipFill>
        <p:spPr>
          <a:xfrm>
            <a:off x="870120" y="4400280"/>
            <a:ext cx="3232800" cy="628200"/>
          </a:xfrm>
          <a:prstGeom prst="rect">
            <a:avLst/>
          </a:prstGeom>
          <a:ln>
            <a:noFill/>
          </a:ln>
        </p:spPr>
      </p:pic>
      <p:pic>
        <p:nvPicPr>
          <p:cNvPr id="150" name="Picture 18"/>
          <p:cNvPicPr/>
          <p:nvPr/>
        </p:nvPicPr>
        <p:blipFill>
          <a:blip r:embed="rId8"/>
          <a:srcRect l="4535" t="30987" r="4271" b="18989"/>
          <a:stretch/>
        </p:blipFill>
        <p:spPr>
          <a:xfrm>
            <a:off x="870120" y="5188680"/>
            <a:ext cx="3232800" cy="488160"/>
          </a:xfrm>
          <a:prstGeom prst="rect">
            <a:avLst/>
          </a:prstGeom>
          <a:ln>
            <a:noFill/>
          </a:ln>
        </p:spPr>
      </p:pic>
      <p:pic>
        <p:nvPicPr>
          <p:cNvPr id="151" name="Picture 19"/>
          <p:cNvPicPr/>
          <p:nvPr/>
        </p:nvPicPr>
        <p:blipFill>
          <a:blip r:embed="rId9"/>
          <a:srcRect l="4394" t="27917" r="4134" b="18328"/>
          <a:stretch/>
        </p:blipFill>
        <p:spPr>
          <a:xfrm>
            <a:off x="893520" y="5837400"/>
            <a:ext cx="3209400" cy="605160"/>
          </a:xfrm>
          <a:prstGeom prst="rect">
            <a:avLst/>
          </a:prstGeom>
          <a:ln>
            <a:noFill/>
          </a:ln>
        </p:spPr>
      </p:pic>
      <p:sp>
        <p:nvSpPr>
          <p:cNvPr id="152" name="CustomShape 6"/>
          <p:cNvSpPr/>
          <p:nvPr/>
        </p:nvSpPr>
        <p:spPr>
          <a:xfrm>
            <a:off x="5435640" y="4400280"/>
            <a:ext cx="22957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Two-way Association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7"/>
          <p:cNvSpPr/>
          <p:nvPr/>
        </p:nvSpPr>
        <p:spPr>
          <a:xfrm>
            <a:off x="5356080" y="5110200"/>
            <a:ext cx="24649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Two-Way Dependency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8"/>
          <p:cNvSpPr/>
          <p:nvPr/>
        </p:nvSpPr>
        <p:spPr>
          <a:xfrm>
            <a:off x="5008680" y="5837400"/>
            <a:ext cx="314928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Cardinality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(one-to-one, one-to-many)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One-to-many is shown on left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9"/>
          <p:cNvSpPr/>
          <p:nvPr/>
        </p:nvSpPr>
        <p:spPr>
          <a:xfrm>
            <a:off x="8432640" y="6334560"/>
            <a:ext cx="557640" cy="417960"/>
          </a:xfrm>
          <a:prstGeom prst="rect">
            <a:avLst/>
          </a:prstGeom>
          <a:solidFill>
            <a:srgbClr val="E46C0A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Q1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722160" y="4406760"/>
            <a:ext cx="7771320" cy="136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1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Files and Exceptions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3922560" y="2932200"/>
            <a:ext cx="4570920" cy="145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Reading &amp; writing files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 the unexpected happens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11817</TotalTime>
  <Words>1200</Words>
  <Application>Microsoft Macintosh PowerPoint</Application>
  <PresentationFormat>On-screen Show (4:3)</PresentationFormat>
  <Paragraphs>226</Paragraphs>
  <Slides>23</Slides>
  <Notes>12</Notes>
  <HiddenSlides>5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Lucida Sans Typewriter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Reminders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Mini Exception Assignment</vt:lpstr>
      <vt:lpstr>PowerPoint Presentation</vt:lpstr>
      <vt:lpstr>PowerPoint Presentation</vt:lpstr>
      <vt:lpstr>Don’t forget!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Delvin Defoe</dc:creator>
  <dc:description/>
  <cp:lastModifiedBy>Hollingsworth, Joseph</cp:lastModifiedBy>
  <cp:revision>682</cp:revision>
  <cp:lastPrinted>2012-01-26T10:38:16Z</cp:lastPrinted>
  <dcterms:created xsi:type="dcterms:W3CDTF">2011-04-27T01:38:22Z</dcterms:created>
  <dcterms:modified xsi:type="dcterms:W3CDTF">2022-02-24T20:34:25Z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12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18</vt:i4>
  </property>
  <property fmtid="{D5CDD505-2E9C-101B-9397-08002B2CF9AE}" pid="12" name="_TemplateID">
    <vt:lpwstr>TC101671231033</vt:lpwstr>
  </property>
</Properties>
</file>