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1"/>
  </p:notesMasterIdLst>
  <p:handoutMasterIdLst>
    <p:handoutMasterId r:id="rId32"/>
  </p:handoutMasterIdLst>
  <p:sldIdLst>
    <p:sldId id="256" r:id="rId2"/>
    <p:sldId id="411" r:id="rId3"/>
    <p:sldId id="419" r:id="rId4"/>
    <p:sldId id="413" r:id="rId5"/>
    <p:sldId id="420" r:id="rId6"/>
    <p:sldId id="421" r:id="rId7"/>
    <p:sldId id="404" r:id="rId8"/>
    <p:sldId id="422" r:id="rId9"/>
    <p:sldId id="403" r:id="rId10"/>
    <p:sldId id="402" r:id="rId11"/>
    <p:sldId id="383" r:id="rId12"/>
    <p:sldId id="384" r:id="rId13"/>
    <p:sldId id="385" r:id="rId14"/>
    <p:sldId id="386" r:id="rId15"/>
    <p:sldId id="387" r:id="rId16"/>
    <p:sldId id="398" r:id="rId17"/>
    <p:sldId id="393" r:id="rId18"/>
    <p:sldId id="395" r:id="rId19"/>
    <p:sldId id="407" r:id="rId20"/>
    <p:sldId id="408" r:id="rId21"/>
    <p:sldId id="406" r:id="rId22"/>
    <p:sldId id="415" r:id="rId23"/>
    <p:sldId id="416" r:id="rId24"/>
    <p:sldId id="417" r:id="rId25"/>
    <p:sldId id="418" r:id="rId26"/>
    <p:sldId id="410" r:id="rId27"/>
    <p:sldId id="405" r:id="rId28"/>
    <p:sldId id="414" r:id="rId29"/>
    <p:sldId id="400"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9BBB59"/>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5"/>
    <p:restoredTop sz="78095" autoAdjust="0"/>
  </p:normalViewPr>
  <p:slideViewPr>
    <p:cSldViewPr snapToObjects="1">
      <p:cViewPr varScale="1">
        <p:scale>
          <a:sx n="94" d="100"/>
          <a:sy n="94" d="100"/>
        </p:scale>
        <p:origin x="176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2/24/22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2/24/22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a:t>Bring code for all the classes in </a:t>
            </a:r>
            <a:r>
              <a:rPr lang="en-US" dirty="0" err="1"/>
              <a:t>PolymorphismSolution</a:t>
            </a:r>
            <a:r>
              <a:rPr lang="en-US" dirty="0"/>
              <a:t> that have TODO items.  Highlight the TODO items so you can keep moving.</a:t>
            </a:r>
          </a:p>
          <a:p>
            <a:pPr eaLnBrk="1" hangingPunct="1">
              <a:spcBef>
                <a:spcPct val="0"/>
              </a:spcBef>
            </a:pPr>
            <a:endParaRPr lang="en-US" dirty="0"/>
          </a:p>
          <a:p>
            <a:pPr eaLnBrk="1" hangingPunct="1">
              <a:spcBef>
                <a:spcPct val="0"/>
              </a:spcBef>
            </a:pPr>
            <a:r>
              <a:rPr lang="en-US" dirty="0"/>
              <a:t>Bring code</a:t>
            </a:r>
            <a:r>
              <a:rPr lang="en-US" baseline="0" dirty="0"/>
              <a:t> for Ball and Pulsar from </a:t>
            </a:r>
            <a:r>
              <a:rPr lang="en-US" baseline="0" dirty="0" err="1"/>
              <a:t>BallWorldsSolution</a:t>
            </a:r>
            <a:r>
              <a:rPr lang="en-US" baseline="0" dirty="0"/>
              <a:t>.</a:t>
            </a:r>
          </a:p>
          <a:p>
            <a:pPr eaLnBrk="1" hangingPunct="1">
              <a:spcBef>
                <a:spcPct val="0"/>
              </a:spcBef>
            </a:pPr>
            <a:endParaRPr lang="en-US" baseline="0" dirty="0"/>
          </a:p>
          <a:p>
            <a:pPr eaLnBrk="1" hangingPunct="1">
              <a:spcBef>
                <a:spcPct val="0"/>
              </a:spcBef>
            </a:pPr>
            <a:r>
              <a:rPr lang="en-US" dirty="0"/>
              <a:t>Bring </a:t>
            </a:r>
            <a:r>
              <a:rPr lang="en-US" dirty="0" err="1"/>
              <a:t>BallWorlds</a:t>
            </a:r>
            <a:r>
              <a:rPr lang="en-US" dirty="0"/>
              <a:t> </a:t>
            </a:r>
            <a:r>
              <a:rPr lang="en-US" dirty="0" err="1"/>
              <a:t>DesignQuestions</a:t>
            </a:r>
            <a:r>
              <a:rPr lang="en-US" dirty="0"/>
              <a:t> Quiz.</a:t>
            </a:r>
            <a:r>
              <a:rPr lang="en-US" baseline="0" dirty="0"/>
              <a:t>  The UML design is linked from the instructions page.</a:t>
            </a:r>
            <a:endParaRPr lang="en-US"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2369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t>Q1</a:t>
            </a:r>
            <a:r>
              <a:rPr lang="en-US" dirty="0"/>
              <a:t>: If a class doesn't have an "extends" in its declaration, does it have a superclass?  If not, why not?  If so, what is its superclass?</a:t>
            </a:r>
            <a:r>
              <a:rPr lang="en-US" baseline="0" dirty="0"/>
              <a:t> [Yes, </a:t>
            </a:r>
            <a:r>
              <a:rPr lang="en-US" dirty="0"/>
              <a:t>Object]</a:t>
            </a:r>
          </a:p>
          <a:p>
            <a:endParaRPr 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BB1CBAE0-65F2-4540-800E-9AAD0D751D54}" type="slidenum">
              <a:rPr lang="en-US" sz="1100">
                <a:latin typeface="Calibri" pitchFamily="-112" charset="0"/>
              </a:rPr>
              <a:pPr eaLnBrk="1" hangingPunct="1"/>
              <a:t>12</a:t>
            </a:fld>
            <a:endParaRPr lang="en-US" sz="1100">
              <a:latin typeface="Calibri" pitchFamily="-112" charset="0"/>
            </a:endParaRPr>
          </a:p>
        </p:txBody>
      </p:sp>
    </p:spTree>
    <p:extLst>
      <p:ext uri="{BB962C8B-B14F-4D97-AF65-F5344CB8AC3E}">
        <p14:creationId xmlns:p14="http://schemas.microsoft.com/office/powerpoint/2010/main" val="4151541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i="0" dirty="0"/>
              <a:t>Q2</a:t>
            </a:r>
            <a:r>
              <a:rPr lang="en-US" i="0" dirty="0"/>
              <a:t>: Which of the methods provided by Object is considered dangerous by many programmers?</a:t>
            </a:r>
            <a:r>
              <a:rPr lang="en-US" i="0" baseline="0" dirty="0"/>
              <a:t>   [</a:t>
            </a:r>
            <a:r>
              <a:rPr lang="en-US" i="0" dirty="0"/>
              <a:t>clone()]</a:t>
            </a:r>
          </a:p>
          <a:p>
            <a:endParaRPr lang="en-US" i="0" dirty="0"/>
          </a:p>
          <a:p>
            <a:r>
              <a:rPr lang="en-US" i="1" dirty="0"/>
              <a:t>Effective Java </a:t>
            </a:r>
            <a:r>
              <a:rPr lang="en-US" dirty="0"/>
              <a:t>includes a seven page description on overriding </a:t>
            </a:r>
            <a:r>
              <a:rPr lang="en-US" b="1" dirty="0">
                <a:solidFill>
                  <a:srgbClr val="EB641B"/>
                </a:solidFill>
                <a:latin typeface="Lucida Sans Typewriter" pitchFamily="-106" charset="0"/>
              </a:rPr>
              <a:t>clone()</a:t>
            </a:r>
            <a:r>
              <a:rPr lang="en-US" dirty="0"/>
              <a:t>:</a:t>
            </a:r>
          </a:p>
          <a:p>
            <a:pPr marL="818629" lvl="1" indent="-440682"/>
            <a:r>
              <a:rPr lang="en-US" dirty="0">
                <a:ea typeface="ＭＳ Ｐゴシック" pitchFamily="-106" charset="-128"/>
              </a:rPr>
              <a:t>“[You] are probably better off providing some alternative means of object copying or simply not providing the capability.”</a:t>
            </a:r>
          </a:p>
          <a:p>
            <a:endParaRPr lang="en-US" dirty="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00A8DA8D-1D0B-4D5F-A0D3-FEC63201B45F}" type="slidenum">
              <a:rPr lang="en-US" sz="1100">
                <a:latin typeface="Calibri" pitchFamily="-112" charset="0"/>
              </a:rPr>
              <a:pPr eaLnBrk="1" hangingPunct="1"/>
              <a:t>13</a:t>
            </a:fld>
            <a:endParaRPr lang="en-US" sz="1100">
              <a:latin typeface="Calibri" pitchFamily="-112" charset="0"/>
            </a:endParaRPr>
          </a:p>
        </p:txBody>
      </p:sp>
    </p:spTree>
    <p:extLst>
      <p:ext uri="{BB962C8B-B14F-4D97-AF65-F5344CB8AC3E}">
        <p14:creationId xmlns:p14="http://schemas.microsoft.com/office/powerpoint/2010/main" val="69501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t>Q3</a:t>
            </a:r>
            <a:r>
              <a:rPr lang="en-US" dirty="0"/>
              <a:t>:</a:t>
            </a:r>
            <a:r>
              <a:rPr lang="en-US" baseline="0" dirty="0"/>
              <a:t> </a:t>
            </a:r>
            <a:r>
              <a:rPr lang="en-US" dirty="0"/>
              <a:t>What method(s) provide the name of the class that an object was created as?</a:t>
            </a:r>
            <a:r>
              <a:rPr lang="en-US" baseline="0" dirty="0"/>
              <a:t>   [ </a:t>
            </a:r>
            <a:r>
              <a:rPr lang="en-US" dirty="0" err="1"/>
              <a:t>getClass</a:t>
            </a:r>
            <a:r>
              <a:rPr lang="en-US" dirty="0"/>
              <a:t>().</a:t>
            </a:r>
            <a:r>
              <a:rPr lang="en-US" dirty="0" err="1"/>
              <a:t>getName</a:t>
            </a:r>
            <a:r>
              <a:rPr lang="en-US" dirty="0"/>
              <a:t>()</a:t>
            </a:r>
            <a:r>
              <a:rPr lang="en-US" baseline="0" dirty="0"/>
              <a:t> </a:t>
            </a:r>
            <a:r>
              <a:rPr lang="en-US" dirty="0"/>
              <a:t>]</a:t>
            </a:r>
          </a:p>
          <a:p>
            <a:endParaRPr lang="en-US" dirty="0"/>
          </a:p>
          <a:p>
            <a:r>
              <a:rPr lang="en-US" dirty="0"/>
              <a:t>See TODO 1-3 in banking package, use </a:t>
            </a:r>
            <a:r>
              <a:rPr lang="en-US" b="1" dirty="0" err="1"/>
              <a:t>getClass</a:t>
            </a:r>
            <a:r>
              <a:rPr lang="en-US" b="1" dirty="0"/>
              <a:t>().</a:t>
            </a:r>
            <a:r>
              <a:rPr lang="en-US" b="1" dirty="0" err="1"/>
              <a:t>getSimpleName</a:t>
            </a:r>
            <a:r>
              <a:rPr lang="en-US" b="1" dirty="0"/>
              <a:t>()</a:t>
            </a:r>
            <a:r>
              <a:rPr lang="en-US" dirty="0"/>
              <a:t>, show in debugger also.</a:t>
            </a:r>
          </a:p>
          <a:p>
            <a:endParaRPr lang="en-US" dirty="0"/>
          </a:p>
          <a:p>
            <a:r>
              <a:rPr lang="en-US" dirty="0" err="1"/>
              <a:t>getName</a:t>
            </a:r>
            <a:r>
              <a:rPr lang="en-US" dirty="0"/>
              <a:t>()</a:t>
            </a:r>
            <a:r>
              <a:rPr lang="en-US" baseline="0" dirty="0"/>
              <a:t> includes package name while </a:t>
            </a:r>
            <a:r>
              <a:rPr lang="en-US" baseline="0" dirty="0" err="1"/>
              <a:t>getSimpleName</a:t>
            </a:r>
            <a:r>
              <a:rPr lang="en-US" baseline="0" dirty="0"/>
              <a:t>() does not.</a:t>
            </a:r>
          </a:p>
          <a:p>
            <a:endParaRPr lang="en-US" baseline="0" dirty="0"/>
          </a:p>
          <a:p>
            <a:endParaRPr lang="en-US" baseline="0" dirty="0"/>
          </a:p>
          <a:p>
            <a:r>
              <a:rPr lang="en-US" sz="1200" kern="1200" dirty="0">
                <a:solidFill>
                  <a:schemeClr val="tx1"/>
                </a:solidFill>
                <a:effectLst/>
                <a:latin typeface="+mn-lt"/>
                <a:ea typeface="ＭＳ Ｐゴシック" pitchFamily="-112" charset="-128"/>
                <a:cs typeface="+mn-cs"/>
              </a:rPr>
              <a:t>@Override</a:t>
            </a:r>
          </a:p>
          <a:p>
            <a:pPr lvl="1"/>
            <a:r>
              <a:rPr lang="en-US" sz="1200" kern="1200" dirty="0">
                <a:solidFill>
                  <a:schemeClr val="tx1"/>
                </a:solidFill>
                <a:effectLst/>
                <a:latin typeface="+mn-lt"/>
                <a:ea typeface="ＭＳ Ｐゴシック" pitchFamily="-112" charset="-128"/>
                <a:cs typeface="+mn-cs"/>
              </a:rPr>
              <a:t>public String </a:t>
            </a:r>
            <a:r>
              <a:rPr lang="en-US" sz="1200" kern="1200" dirty="0" err="1">
                <a:solidFill>
                  <a:schemeClr val="tx1"/>
                </a:solidFill>
                <a:effectLst/>
                <a:latin typeface="+mn-lt"/>
                <a:ea typeface="ＭＳ Ｐゴシック" pitchFamily="-112" charset="-128"/>
                <a:cs typeface="+mn-cs"/>
              </a:rPr>
              <a:t>toString</a:t>
            </a:r>
            <a:r>
              <a:rPr lang="en-US" sz="1200" kern="1200" dirty="0">
                <a:solidFill>
                  <a:schemeClr val="tx1"/>
                </a:solidFill>
                <a:effectLst/>
                <a:latin typeface="+mn-lt"/>
                <a:ea typeface="ＭＳ Ｐゴシック" pitchFamily="-112" charset="-128"/>
                <a:cs typeface="+mn-cs"/>
              </a:rPr>
              <a:t>() {</a:t>
            </a:r>
          </a:p>
          <a:p>
            <a:pPr lvl="1"/>
            <a:r>
              <a:rPr lang="en-US" sz="1200" kern="1200" dirty="0">
                <a:solidFill>
                  <a:schemeClr val="tx1"/>
                </a:solidFill>
                <a:effectLst/>
                <a:latin typeface="+mn-lt"/>
                <a:ea typeface="ＭＳ Ｐゴシック" pitchFamily="-112" charset="-128"/>
                <a:cs typeface="+mn-cs"/>
              </a:rPr>
              <a:t>return </a:t>
            </a:r>
            <a:r>
              <a:rPr lang="en-US" sz="1200" kern="1200" dirty="0" err="1">
                <a:solidFill>
                  <a:schemeClr val="tx1"/>
                </a:solidFill>
                <a:effectLst/>
                <a:latin typeface="+mn-lt"/>
                <a:ea typeface="ＭＳ Ｐゴシック" pitchFamily="-112" charset="-128"/>
                <a:cs typeface="+mn-cs"/>
              </a:rPr>
              <a:t>String.format</a:t>
            </a:r>
            <a:r>
              <a:rPr lang="en-US" sz="1200" kern="1200" dirty="0">
                <a:solidFill>
                  <a:schemeClr val="tx1"/>
                </a:solidFill>
                <a:effectLst/>
                <a:latin typeface="+mn-lt"/>
                <a:ea typeface="ＭＳ Ｐゴシック" pitchFamily="-112" charset="-128"/>
                <a:cs typeface="+mn-cs"/>
              </a:rPr>
              <a:t>("%s with a balance of %6.2f", </a:t>
            </a:r>
          </a:p>
          <a:p>
            <a:pPr lvl="1"/>
            <a:r>
              <a:rPr lang="en-US" sz="1200" kern="1200" dirty="0" err="1">
                <a:solidFill>
                  <a:schemeClr val="tx1"/>
                </a:solidFill>
                <a:effectLst/>
                <a:latin typeface="+mn-lt"/>
                <a:ea typeface="ＭＳ Ｐゴシック" pitchFamily="-112" charset="-128"/>
                <a:cs typeface="+mn-cs"/>
              </a:rPr>
              <a:t>getClass</a:t>
            </a:r>
            <a:r>
              <a:rPr lang="en-US" sz="1200" kern="1200" dirty="0">
                <a:solidFill>
                  <a:schemeClr val="tx1"/>
                </a:solidFill>
                <a:effectLst/>
                <a:latin typeface="+mn-lt"/>
                <a:ea typeface="ＭＳ Ｐゴシック" pitchFamily="-112" charset="-128"/>
                <a:cs typeface="+mn-cs"/>
              </a:rPr>
              <a:t>().</a:t>
            </a:r>
            <a:r>
              <a:rPr lang="en-US" sz="1200" kern="1200" dirty="0" err="1">
                <a:solidFill>
                  <a:schemeClr val="tx1"/>
                </a:solidFill>
                <a:effectLst/>
                <a:latin typeface="+mn-lt"/>
                <a:ea typeface="ＭＳ Ｐゴシック" pitchFamily="-112" charset="-128"/>
                <a:cs typeface="+mn-cs"/>
              </a:rPr>
              <a:t>getName</a:t>
            </a:r>
            <a:r>
              <a:rPr lang="en-US" sz="1200" kern="1200" dirty="0">
                <a:solidFill>
                  <a:schemeClr val="tx1"/>
                </a:solidFill>
                <a:effectLst/>
                <a:latin typeface="+mn-lt"/>
                <a:ea typeface="ＭＳ Ｐゴシック" pitchFamily="-112" charset="-128"/>
                <a:cs typeface="+mn-cs"/>
              </a:rPr>
              <a:t>(), </a:t>
            </a:r>
            <a:r>
              <a:rPr lang="en-US" sz="1200" kern="1200" dirty="0" err="1">
                <a:solidFill>
                  <a:schemeClr val="tx1"/>
                </a:solidFill>
                <a:effectLst/>
                <a:latin typeface="+mn-lt"/>
                <a:ea typeface="ＭＳ Ｐゴシック" pitchFamily="-112" charset="-128"/>
                <a:cs typeface="+mn-cs"/>
              </a:rPr>
              <a:t>this.balance</a:t>
            </a:r>
            <a:r>
              <a:rPr lang="en-US" sz="1200" kern="1200" dirty="0">
                <a:solidFill>
                  <a:schemeClr val="tx1"/>
                </a:solidFill>
                <a:effectLst/>
                <a:latin typeface="+mn-lt"/>
                <a:ea typeface="ＭＳ Ｐゴシック" pitchFamily="-112" charset="-128"/>
                <a:cs typeface="+mn-cs"/>
              </a:rPr>
              <a:t>);</a:t>
            </a:r>
          </a:p>
          <a:p>
            <a:r>
              <a:rPr lang="en-US" sz="1200" kern="1200" dirty="0">
                <a:solidFill>
                  <a:schemeClr val="tx1"/>
                </a:solidFill>
                <a:effectLst/>
                <a:latin typeface="+mn-lt"/>
                <a:ea typeface="ＭＳ Ｐゴシック" pitchFamily="-112" charset="-128"/>
                <a:cs typeface="+mn-cs"/>
              </a:rPr>
              <a:t>}</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7D4BBD53-6B39-4A21-B0AE-3B7E4AFCDE77}" type="slidenum">
              <a:rPr lang="en-US" sz="1100">
                <a:latin typeface="Calibri" pitchFamily="-112" charset="0"/>
              </a:rPr>
              <a:pPr eaLnBrk="1" hangingPunct="1"/>
              <a:t>14</a:t>
            </a:fld>
            <a:endParaRPr lang="en-US" sz="1100">
              <a:latin typeface="Calibri" pitchFamily="-112" charset="0"/>
            </a:endParaRPr>
          </a:p>
        </p:txBody>
      </p:sp>
    </p:spTree>
    <p:extLst>
      <p:ext uri="{BB962C8B-B14F-4D97-AF65-F5344CB8AC3E}">
        <p14:creationId xmlns:p14="http://schemas.microsoft.com/office/powerpoint/2010/main" val="163841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t>Q4</a:t>
            </a:r>
            <a:r>
              <a:rPr lang="en-US" dirty="0"/>
              <a:t>: If a class doesn’t override the equals() method, what does the inherited equals() do?</a:t>
            </a:r>
            <a:r>
              <a:rPr lang="en-US" baseline="0" dirty="0"/>
              <a:t>   [</a:t>
            </a:r>
            <a:r>
              <a:rPr lang="en-US" dirty="0"/>
              <a:t>It works just like ==, comparing references.]</a:t>
            </a:r>
          </a:p>
          <a:p>
            <a:endParaRPr lang="en-US" dirty="0"/>
          </a:p>
          <a:p>
            <a:r>
              <a:rPr lang="en-US" b="1" dirty="0"/>
              <a:t>Discuss</a:t>
            </a:r>
            <a:r>
              <a:rPr lang="en-US" dirty="0"/>
              <a:t>: does it make sense to compare state on </a:t>
            </a:r>
            <a:r>
              <a:rPr lang="en-US" dirty="0" err="1"/>
              <a:t>BankAccounts</a:t>
            </a:r>
            <a:r>
              <a:rPr lang="en-US" dirty="0"/>
              <a:t>?  Not unless we have an account ID.</a:t>
            </a:r>
          </a:p>
          <a:p>
            <a:r>
              <a:rPr lang="en-US" dirty="0"/>
              <a:t>Implement equals() for </a:t>
            </a:r>
            <a:r>
              <a:rPr lang="en-US" dirty="0" err="1"/>
              <a:t>SafeDepositBox</a:t>
            </a:r>
            <a:r>
              <a:rPr lang="en-US" dirty="0"/>
              <a:t> (TODO 4)</a:t>
            </a:r>
          </a:p>
          <a:p>
            <a:endParaRPr lang="en-US" dirty="0"/>
          </a:p>
          <a:p>
            <a:r>
              <a:rPr lang="en-US" dirty="0"/>
              <a:t>Leaving code for today. Could mention the provided sample code</a:t>
            </a:r>
            <a:r>
              <a:rPr lang="en-US" baseline="0" dirty="0"/>
              <a:t> for using inheritance to build a GUI, plus using text input. But to give more time for </a:t>
            </a:r>
            <a:r>
              <a:rPr lang="en-US" baseline="0" dirty="0" err="1"/>
              <a:t>BallWorlds</a:t>
            </a:r>
            <a:r>
              <a:rPr lang="en-US" baseline="0" dirty="0"/>
              <a:t>, we aren’t going through that example.</a:t>
            </a: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E8A9CFA2-2322-42DB-8E70-247462FCE025}" type="slidenum">
              <a:rPr lang="en-US" sz="1100">
                <a:latin typeface="Calibri" pitchFamily="-112" charset="0"/>
              </a:rPr>
              <a:pPr eaLnBrk="1" hangingPunct="1"/>
              <a:t>15</a:t>
            </a:fld>
            <a:endParaRPr lang="en-US" sz="1100">
              <a:latin typeface="Calibri" pitchFamily="-112" charset="0"/>
            </a:endParaRPr>
          </a:p>
        </p:txBody>
      </p:sp>
    </p:spTree>
    <p:extLst>
      <p:ext uri="{BB962C8B-B14F-4D97-AF65-F5344CB8AC3E}">
        <p14:creationId xmlns:p14="http://schemas.microsoft.com/office/powerpoint/2010/main" val="123295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16</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17</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18</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21</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22</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can be used to help demonstrate that instance variables/methods INSIDE Alpha will be accessible by various other classes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4143582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23</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24</a:t>
            </a:fld>
            <a:endParaRPr lang="en-US"/>
          </a:p>
        </p:txBody>
      </p:sp>
    </p:spTree>
    <p:extLst>
      <p:ext uri="{BB962C8B-B14F-4D97-AF65-F5344CB8AC3E}">
        <p14:creationId xmlns:p14="http://schemas.microsoft.com/office/powerpoint/2010/main" val="88041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25</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26</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dirty="0">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27</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28</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a:t>
            </a:r>
            <a:r>
              <a:rPr lang="en-US" baseline="0" dirty="0"/>
              <a:t> code Pulsar together.]</a:t>
            </a:r>
            <a:endParaRPr lang="en-US" dirty="0"/>
          </a:p>
        </p:txBody>
      </p:sp>
      <p:sp>
        <p:nvSpPr>
          <p:cNvPr id="4" name="Slide Number Placeholder 3"/>
          <p:cNvSpPr>
            <a:spLocks noGrp="1"/>
          </p:cNvSpPr>
          <p:nvPr>
            <p:ph type="sldNum" sz="quarter" idx="10"/>
          </p:nvPr>
        </p:nvSpPr>
        <p:spPr/>
        <p:txBody>
          <a:bodyPr/>
          <a:lstStyle/>
          <a:p>
            <a:fld id="{248864E1-4B69-422B-B62A-8F6170F91C11}" type="slidenum">
              <a:rPr lang="en-US" smtClean="0"/>
              <a:pPr/>
              <a:t>29</a:t>
            </a:fld>
            <a:endParaRPr lang="en-US"/>
          </a:p>
        </p:txBody>
      </p:sp>
    </p:spTree>
    <p:extLst>
      <p:ext uri="{BB962C8B-B14F-4D97-AF65-F5344CB8AC3E}">
        <p14:creationId xmlns:p14="http://schemas.microsoft.com/office/powerpoint/2010/main" val="18550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a:t>
            </a:r>
            <a:r>
              <a:rPr lang="en-US" baseline="0" dirty="0"/>
              <a:t> can be used to help demonstrate that instance variables/methods INSIDE Alpha will be accessible by various other classes</a:t>
            </a:r>
            <a:endParaRPr lang="en-US" dirty="0"/>
          </a:p>
          <a:p>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3</a:t>
            </a:fld>
            <a:endParaRPr lang="en-US"/>
          </a:p>
        </p:txBody>
      </p:sp>
    </p:spTree>
    <p:extLst>
      <p:ext uri="{BB962C8B-B14F-4D97-AF65-F5344CB8AC3E}">
        <p14:creationId xmlns:p14="http://schemas.microsoft.com/office/powerpoint/2010/main" val="174880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PARTIALLY COMPLETED (CANNOT INSTANTIATE</a:t>
            </a:r>
            <a:r>
              <a:rPr lang="en-US" baseline="0" dirty="0"/>
              <a:t> ABSTRACT CLASS)</a:t>
            </a:r>
            <a:endParaRPr lang="en-US" dirty="0"/>
          </a:p>
          <a:p>
            <a:r>
              <a:rPr lang="en-US" dirty="0"/>
              <a:t>BETWEEN</a:t>
            </a:r>
            <a:r>
              <a:rPr lang="en-US" baseline="0" dirty="0"/>
              <a:t> INTERFACE AND ACTUAL SUPERCLASS</a:t>
            </a:r>
            <a:endParaRPr lang="en-US" dirty="0"/>
          </a:p>
          <a:p>
            <a:r>
              <a:rPr lang="en-US" dirty="0"/>
              <a:t>The main reason for using Abstract classes is to force programmers to create</a:t>
            </a:r>
            <a:r>
              <a:rPr lang="en-US" baseline="0" dirty="0"/>
              <a:t> subclasses. Declaring certain methods abstract prevents you from coming up with useless default methods that others might inherit by accident.</a:t>
            </a:r>
          </a:p>
          <a:p>
            <a:r>
              <a:rPr lang="en-US" baseline="0" dirty="0"/>
              <a:t>This also allows code reuse when only a few methods of an interface differ in implementation. </a:t>
            </a:r>
          </a:p>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4</a:t>
            </a:fld>
            <a:endParaRPr lang="en-US"/>
          </a:p>
        </p:txBody>
      </p:sp>
    </p:spTree>
    <p:extLst>
      <p:ext uri="{BB962C8B-B14F-4D97-AF65-F5344CB8AC3E}">
        <p14:creationId xmlns:p14="http://schemas.microsoft.com/office/powerpoint/2010/main" val="1151677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5</a:t>
            </a:fld>
            <a:endParaRPr lang="en-US"/>
          </a:p>
        </p:txBody>
      </p:sp>
    </p:spTree>
    <p:extLst>
      <p:ext uri="{BB962C8B-B14F-4D97-AF65-F5344CB8AC3E}">
        <p14:creationId xmlns:p14="http://schemas.microsoft.com/office/powerpoint/2010/main" val="70129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6</a:t>
            </a:fld>
            <a:endParaRPr lang="en-US"/>
          </a:p>
        </p:txBody>
      </p:sp>
    </p:spTree>
    <p:extLst>
      <p:ext uri="{BB962C8B-B14F-4D97-AF65-F5344CB8AC3E}">
        <p14:creationId xmlns:p14="http://schemas.microsoft.com/office/powerpoint/2010/main" val="90852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2221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dirty="0">
                <a:ea typeface="Lucida Grande" charset="0"/>
                <a:cs typeface="Lucida Grande" charset="0"/>
                <a:sym typeface="Lucida Grande" charset="0"/>
              </a:rPr>
              <a:t>Showing Sale &amp; Store attributes as associations visually emphasizes relationships important in object collaboration</a:t>
            </a:r>
          </a:p>
          <a:p>
            <a:endParaRPr lang="en-US" dirty="0">
              <a:ea typeface="Lucida Grande" charset="0"/>
              <a:cs typeface="Lucida Grande" charset="0"/>
              <a:sym typeface="Lucida Grande" charset="0"/>
            </a:endParaRPr>
          </a:p>
          <a:p>
            <a:r>
              <a:rPr lang="en-US" dirty="0">
                <a:ea typeface="Lucida Grande" charset="0"/>
                <a:cs typeface="Lucida Grande" charset="0"/>
                <a:sym typeface="Lucida Grande" charset="0"/>
              </a:rPr>
              <a:t>[How many attributes does Register have?  3</a:t>
            </a:r>
          </a:p>
          <a:p>
            <a:r>
              <a:rPr lang="en-US" dirty="0">
                <a:ea typeface="Lucida Grande" charset="0"/>
                <a:cs typeface="Lucida Grande" charset="0"/>
                <a:sym typeface="Lucida Grande" charset="0"/>
              </a:rPr>
              <a:t>What are their names?  Id, </a:t>
            </a:r>
            <a:r>
              <a:rPr lang="en-US" dirty="0" err="1">
                <a:ea typeface="Lucida Grande" charset="0"/>
                <a:cs typeface="Lucida Grande" charset="0"/>
                <a:sym typeface="Lucida Grande" charset="0"/>
              </a:rPr>
              <a:t>currentSale</a:t>
            </a:r>
            <a:r>
              <a:rPr lang="en-US" dirty="0">
                <a:ea typeface="Lucida Grande" charset="0"/>
                <a:cs typeface="Lucida Grande" charset="0"/>
                <a:sym typeface="Lucida Grande" charset="0"/>
              </a:rPr>
              <a:t>, and location]</a:t>
            </a:r>
          </a:p>
          <a:p>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126211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b="1" dirty="0">
                <a:ea typeface="Lucida Grande" charset="0"/>
                <a:cs typeface="Lucida Grande" charset="0"/>
                <a:sym typeface="Lucida Grande" charset="0"/>
              </a:rPr>
              <a:t>A dependency is a “using relationship” that states a change in specification of one thing may affect another thing that uses it</a:t>
            </a:r>
          </a:p>
          <a:p>
            <a:r>
              <a:rPr lang="en-US" b="1" dirty="0">
                <a:ea typeface="Lucida Grande" charset="0"/>
                <a:cs typeface="Lucida Grande" charset="0"/>
                <a:sym typeface="Lucida Grande" charset="0"/>
              </a:rPr>
              <a:t>&gt;&gt;&gt;On board (and quiz)</a:t>
            </a:r>
            <a:r>
              <a:rPr lang="en-US" dirty="0">
                <a:ea typeface="Lucida Grande" charset="0"/>
                <a:cs typeface="Lucida Grande" charset="0"/>
                <a:sym typeface="Lucida Grande" charset="0"/>
              </a:rPr>
              <a:t>: global variable, parameter, local variable, static method call</a:t>
            </a:r>
          </a:p>
          <a:p>
            <a:r>
              <a:rPr lang="en-US" dirty="0">
                <a:ea typeface="Lucida Grande" charset="0"/>
                <a:cs typeface="Lucida Grande" charset="0"/>
                <a:sym typeface="Lucida Grande" charset="0"/>
              </a:rPr>
              <a:t>[Which of these are we showing here?  Parameter]</a:t>
            </a:r>
          </a:p>
          <a:p>
            <a:r>
              <a:rPr lang="en-US" dirty="0">
                <a:ea typeface="Lucida Grande" charset="0"/>
                <a:cs typeface="Lucida Grande" charset="0"/>
                <a:sym typeface="Lucida Grande" charset="0"/>
              </a:rPr>
              <a:t>• labels</a:t>
            </a:r>
          </a:p>
        </p:txBody>
      </p:sp>
    </p:spTree>
    <p:extLst>
      <p:ext uri="{BB962C8B-B14F-4D97-AF65-F5344CB8AC3E}">
        <p14:creationId xmlns:p14="http://schemas.microsoft.com/office/powerpoint/2010/main" val="33110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2/24/22</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2/24/22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2/24/22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2/24/22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2/24/22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2/24/22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2/24/22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2/24/22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2/24/22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2/24/22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2/24/22</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2/24/22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dirty="0"/>
              <a:t>Object &amp; Polymorphism</a:t>
            </a:r>
            <a:br>
              <a:rPr lang="en-US" sz="2500" dirty="0"/>
            </a:br>
            <a:endParaRPr lang="en-US" sz="2500" dirty="0"/>
          </a:p>
        </p:txBody>
      </p:sp>
      <p:sp>
        <p:nvSpPr>
          <p:cNvPr id="5" name="Rectangle 4">
            <a:extLst>
              <a:ext uri="{FF2B5EF4-FFF2-40B4-BE49-F238E27FC236}">
                <a16:creationId xmlns:a16="http://schemas.microsoft.com/office/drawing/2014/main" id="{C1040F0B-D3BF-5A40-B438-A35FEC81ED2D}"/>
              </a:ext>
            </a:extLst>
          </p:cNvPr>
          <p:cNvSpPr/>
          <p:nvPr/>
        </p:nvSpPr>
        <p:spPr>
          <a:xfrm>
            <a:off x="304800" y="5257800"/>
            <a:ext cx="8534400" cy="1295400"/>
          </a:xfrm>
          <a:prstGeom prst="rect">
            <a:avLst/>
          </a:prstGeom>
          <a:solidFill>
            <a:srgbClr val="9BBB59"/>
          </a:solidFill>
          <a:ln w="55000">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PracticeIPolymorphism</a:t>
            </a:r>
            <a:endParaRPr lang="en-US" sz="2400" i="1" dirty="0"/>
          </a:p>
          <a:p>
            <a:pPr marL="342900" indent="-342900">
              <a:buFont typeface="Arial" panose="020B0604020202020204" pitchFamily="34" charset="0"/>
              <a:buChar char="•"/>
            </a:pPr>
            <a:r>
              <a:rPr lang="en-US" sz="2400" i="1" dirty="0" err="1"/>
              <a:t>PracticeIPolymorphismSolution</a:t>
            </a:r>
            <a:endParaRPr lang="en-US" sz="2400" i="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normAutofit/>
          </a:bodyPr>
          <a:lstStyle/>
          <a:p>
            <a:r>
              <a:rPr lang="en-US" dirty="0">
                <a:solidFill>
                  <a:srgbClr val="FF0000"/>
                </a:solidFill>
              </a:rPr>
              <a:t>Recall </a:t>
            </a:r>
            <a:r>
              <a:rPr lang="en-US" dirty="0">
                <a:solidFill>
                  <a:schemeClr val="tx1"/>
                </a:solidFill>
              </a:rPr>
              <a:t>UML</a:t>
            </a:r>
            <a:r>
              <a:rPr lang="en-US" dirty="0"/>
              <a:t>: Inheritance</a:t>
            </a:r>
          </a:p>
        </p:txBody>
      </p:sp>
      <p:pic>
        <p:nvPicPr>
          <p:cNvPr id="35845" name="Picture 5"/>
          <p:cNvPicPr>
            <a:picLocks noChangeAspect="1" noChangeArrowheads="1"/>
          </p:cNvPicPr>
          <p:nvPr/>
        </p:nvPicPr>
        <p:blipFill>
          <a:blip r:embed="rId2"/>
          <a:srcRect/>
          <a:stretch>
            <a:fillRect/>
          </a:stretch>
        </p:blipFill>
        <p:spPr bwMode="auto">
          <a:xfrm>
            <a:off x="4563070" y="2062758"/>
            <a:ext cx="3982641" cy="2728020"/>
          </a:xfrm>
          <a:prstGeom prst="rect">
            <a:avLst/>
          </a:prstGeom>
          <a:noFill/>
          <a:ln w="12700">
            <a:noFill/>
            <a:miter lim="800000"/>
            <a:headEnd/>
            <a:tailEnd/>
          </a:ln>
        </p:spPr>
      </p:pic>
      <p:sp>
        <p:nvSpPr>
          <p:cNvPr id="35846" name="AutoShape 6"/>
          <p:cNvSpPr>
            <a:spLocks/>
          </p:cNvSpPr>
          <p:nvPr/>
        </p:nvSpPr>
        <p:spPr bwMode="auto">
          <a:xfrm>
            <a:off x="6340078" y="2920008"/>
            <a:ext cx="562570" cy="500063"/>
          </a:xfrm>
          <a:prstGeom prst="roundRect">
            <a:avLst>
              <a:gd name="adj" fmla="val 26782"/>
            </a:avLst>
          </a:prstGeom>
          <a:noFill/>
          <a:ln w="50800">
            <a:solidFill>
              <a:srgbClr val="0044FE"/>
            </a:solidFill>
            <a:prstDash val="solid"/>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sp>
        <p:nvSpPr>
          <p:cNvPr id="35847" name="Line 7"/>
          <p:cNvSpPr>
            <a:spLocks noChangeShapeType="1"/>
          </p:cNvSpPr>
          <p:nvPr/>
        </p:nvSpPr>
        <p:spPr bwMode="auto">
          <a:xfrm>
            <a:off x="4876800" y="792162"/>
            <a:ext cx="1498997" cy="2195936"/>
          </a:xfrm>
          <a:prstGeom prst="line">
            <a:avLst/>
          </a:prstGeom>
          <a:noFill/>
          <a:ln w="50800">
            <a:solidFill>
              <a:srgbClr val="0044FE"/>
            </a:solidFill>
            <a:prstDash val="solid"/>
            <a:round/>
            <a:headEnd type="none" w="med" len="med"/>
            <a:tailEnd type="none" w="med" len="med"/>
          </a:ln>
        </p:spPr>
        <p:txBody>
          <a:bodyPr lIns="64291" tIns="32146" rIns="64291" bIns="32146">
            <a:prstTxWarp prst="textNoShape">
              <a:avLst/>
            </a:prstTxWarp>
          </a:bodyPr>
          <a:lstStyle/>
          <a:p>
            <a:endParaRPr lang="en-US"/>
          </a:p>
        </p:txBody>
      </p:sp>
      <p:sp>
        <p:nvSpPr>
          <p:cNvPr id="2" name="Content Placeholder 1"/>
          <p:cNvSpPr>
            <a:spLocks noGrp="1"/>
          </p:cNvSpPr>
          <p:nvPr>
            <p:ph idx="1"/>
          </p:nvPr>
        </p:nvSpPr>
        <p:spPr>
          <a:xfrm>
            <a:off x="457200" y="1828800"/>
            <a:ext cx="8229600" cy="4579938"/>
          </a:xfrm>
        </p:spPr>
        <p:txBody>
          <a:bodyPr/>
          <a:lstStyle/>
          <a:p>
            <a:r>
              <a:rPr lang="en-US" dirty="0"/>
              <a:t>Generalization (superclass)</a:t>
            </a:r>
            <a:br>
              <a:rPr lang="en-US" dirty="0"/>
            </a:br>
            <a:br>
              <a:rPr lang="en-US" dirty="0"/>
            </a:br>
            <a:endParaRPr lang="en-US" dirty="0"/>
          </a:p>
          <a:p>
            <a:r>
              <a:rPr lang="en-US" dirty="0"/>
              <a:t>Specialization (subclass)</a:t>
            </a:r>
          </a:p>
        </p:txBody>
      </p:sp>
      <p:sp>
        <p:nvSpPr>
          <p:cNvPr id="3" name="Rectangle 2"/>
          <p:cNvSpPr/>
          <p:nvPr/>
        </p:nvSpPr>
        <p:spPr>
          <a:xfrm>
            <a:off x="229334" y="6085572"/>
            <a:ext cx="8722516" cy="646331"/>
          </a:xfrm>
          <a:prstGeom prst="rect">
            <a:avLst/>
          </a:prstGeom>
        </p:spPr>
        <p:txBody>
          <a:bodyPr wrap="none">
            <a:spAutoFit/>
          </a:bodyPr>
          <a:lstStyle/>
          <a:p>
            <a:pPr marL="109537" indent="0">
              <a:buNone/>
            </a:pPr>
            <a:r>
              <a:rPr lang="en-US" b="1" dirty="0"/>
              <a:t>Closed arrowhead = “is-a”. </a:t>
            </a:r>
            <a:br>
              <a:rPr lang="en-US" b="1" dirty="0"/>
            </a:br>
            <a:r>
              <a:rPr lang="en-US" b="1" dirty="0"/>
              <a:t>Two types: solid line= inherits, dotted line = implements. Solid = stronger rel.</a:t>
            </a:r>
          </a:p>
        </p:txBody>
      </p:sp>
    </p:spTree>
    <p:extLst>
      <p:ext uri="{BB962C8B-B14F-4D97-AF65-F5344CB8AC3E}">
        <p14:creationId xmlns:p14="http://schemas.microsoft.com/office/powerpoint/2010/main" val="205553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I, Object</a:t>
            </a:r>
          </a:p>
        </p:txBody>
      </p:sp>
      <p:sp>
        <p:nvSpPr>
          <p:cNvPr id="35843" name="Text Placeholder 4"/>
          <p:cNvSpPr>
            <a:spLocks noGrp="1"/>
          </p:cNvSpPr>
          <p:nvPr>
            <p:ph type="body" idx="1"/>
          </p:nvPr>
        </p:nvSpPr>
        <p:spPr>
          <a:xfrm>
            <a:off x="3922713" y="2932113"/>
            <a:ext cx="4572000" cy="1454150"/>
          </a:xfrm>
        </p:spPr>
        <p:txBody>
          <a:bodyPr/>
          <a:lstStyle/>
          <a:p>
            <a:r>
              <a:rPr lang="en-US"/>
              <a:t>The superest class in Java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a:xfrm>
            <a:off x="457200" y="1066800"/>
            <a:ext cx="8686800" cy="5341938"/>
          </a:xfrm>
        </p:spPr>
        <p:txBody>
          <a:bodyPr/>
          <a:lstStyle/>
          <a:p>
            <a:pPr marL="109537" indent="0">
              <a:buNone/>
            </a:pPr>
            <a:r>
              <a:rPr lang="en-US" sz="3200" b="1" i="1" dirty="0"/>
              <a:t>Every</a:t>
            </a:r>
            <a:r>
              <a:rPr lang="en-US" sz="3200" i="1" dirty="0"/>
              <a:t> class in Java inherits from </a:t>
            </a:r>
            <a:r>
              <a:rPr lang="en-US" sz="3200" b="1" i="1" dirty="0">
                <a:solidFill>
                  <a:srgbClr val="EB641B"/>
                </a:solidFill>
                <a:latin typeface="Lucida Sans Typewriter" pitchFamily="-112" charset="0"/>
              </a:rPr>
              <a:t>Object</a:t>
            </a:r>
          </a:p>
          <a:p>
            <a:pPr lvl="1"/>
            <a:endParaRPr lang="en-US" dirty="0"/>
          </a:p>
          <a:p>
            <a:r>
              <a:rPr lang="en-US" dirty="0"/>
              <a:t>Directly and </a:t>
            </a:r>
            <a:r>
              <a:rPr lang="en-US" b="1" dirty="0"/>
              <a:t>explicitly</a:t>
            </a:r>
            <a:r>
              <a:rPr lang="en-US" dirty="0"/>
              <a:t>:</a:t>
            </a:r>
          </a:p>
          <a:p>
            <a:pPr lvl="1"/>
            <a:r>
              <a:rPr lang="en-US" b="1" dirty="0">
                <a:solidFill>
                  <a:srgbClr val="0000FF"/>
                </a:solidFill>
                <a:latin typeface="Lucida Sans Typewriter" pitchFamily="-112" charset="0"/>
              </a:rPr>
              <a:t>public class String extends Object {…}</a:t>
            </a:r>
          </a:p>
          <a:p>
            <a:endParaRPr lang="en-US" dirty="0"/>
          </a:p>
          <a:p>
            <a:r>
              <a:rPr lang="en-US" dirty="0"/>
              <a:t>Directly and </a:t>
            </a:r>
            <a:r>
              <a:rPr lang="en-US" b="1" dirty="0"/>
              <a:t>implicitly</a:t>
            </a:r>
            <a:r>
              <a:rPr lang="en-US" dirty="0"/>
              <a:t>:</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a:p>
            <a:endParaRPr lang="en-US" dirty="0"/>
          </a:p>
          <a:p>
            <a:r>
              <a:rPr lang="en-US" b="1" dirty="0"/>
              <a:t>Indirectly</a:t>
            </a:r>
            <a:r>
              <a:rPr lang="en-US" dirty="0"/>
              <a:t>:</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SavingsAccount</a:t>
            </a:r>
            <a:r>
              <a:rPr lang="en-US" b="1" dirty="0">
                <a:solidFill>
                  <a:srgbClr val="0000FF"/>
                </a:solidFill>
                <a:latin typeface="Lucida Sans Typewriter" pitchFamily="-112" charset="0"/>
              </a:rPr>
              <a:t> extends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p:txBody>
      </p:sp>
      <p:sp>
        <p:nvSpPr>
          <p:cNvPr id="4" name="Title 3"/>
          <p:cNvSpPr>
            <a:spLocks noGrp="1"/>
          </p:cNvSpPr>
          <p:nvPr>
            <p:ph type="title"/>
          </p:nvPr>
        </p:nvSpPr>
        <p:spPr/>
        <p:txBody>
          <a:bodyPr/>
          <a:lstStyle/>
          <a:p>
            <a:pPr>
              <a:defRPr/>
            </a:pPr>
            <a:r>
              <a:rPr lang="en-US" dirty="0">
                <a:ea typeface="+mj-ea"/>
              </a:rPr>
              <a:t>Object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447800"/>
            <a:ext cx="8229600" cy="4960938"/>
          </a:xfrm>
        </p:spPr>
        <p:txBody>
          <a:bodyPr/>
          <a:lstStyle/>
          <a:p>
            <a:r>
              <a:rPr lang="en-US" b="1" dirty="0">
                <a:solidFill>
                  <a:srgbClr val="0000FF"/>
                </a:solidFill>
                <a:latin typeface="Lucida Sans Typewriter" pitchFamily="-112" charset="0"/>
              </a:rPr>
              <a:t>String </a:t>
            </a:r>
            <a:r>
              <a:rPr lang="en-US" b="1" dirty="0" err="1">
                <a:solidFill>
                  <a:srgbClr val="0000FF"/>
                </a:solidFill>
                <a:latin typeface="Lucida Sans Typewriter" pitchFamily="-112" charset="0"/>
              </a:rPr>
              <a:t>toString</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err="1">
                <a:solidFill>
                  <a:srgbClr val="0000FF"/>
                </a:solidFill>
                <a:latin typeface="Lucida Sans Typewriter" pitchFamily="-112" charset="0"/>
              </a:rPr>
              <a:t>boolean</a:t>
            </a:r>
            <a:r>
              <a:rPr lang="en-US" b="1" dirty="0">
                <a:solidFill>
                  <a:srgbClr val="0000FF"/>
                </a:solidFill>
                <a:latin typeface="Lucida Sans Typewriter" pitchFamily="-112" charset="0"/>
              </a:rPr>
              <a:t> equals(Object </a:t>
            </a:r>
            <a:r>
              <a:rPr lang="en-US" b="1" dirty="0" err="1">
                <a:solidFill>
                  <a:srgbClr val="0000FF"/>
                </a:solidFill>
                <a:latin typeface="Lucida Sans Typewriter" pitchFamily="-112" charset="0"/>
              </a:rPr>
              <a:t>otherObject</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Object clone()</a:t>
            </a:r>
          </a:p>
          <a:p>
            <a:endParaRPr lang="en-US" b="1" dirty="0">
              <a:solidFill>
                <a:srgbClr val="0000FF"/>
              </a:solidFill>
              <a:latin typeface="Lucida Sans Typewriter" pitchFamily="-112" charset="0"/>
            </a:endParaRPr>
          </a:p>
          <a:p>
            <a:r>
              <a:rPr lang="en-US" b="1" dirty="0">
                <a:solidFill>
                  <a:srgbClr val="0000FF"/>
                </a:solidFill>
                <a:latin typeface="Lucida Sans Typewriter" pitchFamily="-112" charset="0"/>
              </a:rPr>
              <a:t>…</a:t>
            </a:r>
          </a:p>
        </p:txBody>
      </p:sp>
      <p:sp>
        <p:nvSpPr>
          <p:cNvPr id="3" name="Title 2"/>
          <p:cNvSpPr>
            <a:spLocks noGrp="1"/>
          </p:cNvSpPr>
          <p:nvPr>
            <p:ph type="title"/>
          </p:nvPr>
        </p:nvSpPr>
        <p:spPr/>
        <p:txBody>
          <a:bodyPr>
            <a:normAutofit fontScale="90000"/>
          </a:bodyPr>
          <a:lstStyle/>
          <a:p>
            <a:pPr>
              <a:defRPr/>
            </a:pPr>
            <a:r>
              <a:rPr lang="en-US" dirty="0">
                <a:latin typeface="Lucida Sans Typewriter" pitchFamily="33" charset="0"/>
                <a:ea typeface="+mj-ea"/>
                <a:cs typeface="Lucida Sans Typewriter" pitchFamily="33" charset="0"/>
              </a:rPr>
              <a:t>Object</a:t>
            </a:r>
            <a:r>
              <a:rPr lang="en-US" dirty="0">
                <a:ea typeface="+mj-ea"/>
              </a:rPr>
              <a:t> Provides Several </a:t>
            </a:r>
            <a:r>
              <a:rPr lang="en-US" u="sng" dirty="0">
                <a:ea typeface="+mj-ea"/>
              </a:rPr>
              <a:t>Methods</a:t>
            </a:r>
          </a:p>
        </p:txBody>
      </p:sp>
      <p:sp>
        <p:nvSpPr>
          <p:cNvPr id="4" name="Line Callout 2 3"/>
          <p:cNvSpPr/>
          <p:nvPr/>
        </p:nvSpPr>
        <p:spPr>
          <a:xfrm>
            <a:off x="5715000" y="1731963"/>
            <a:ext cx="3200400" cy="498475"/>
          </a:xfrm>
          <a:prstGeom prst="borderCallout2">
            <a:avLst>
              <a:gd name="adj1" fmla="val 18750"/>
              <a:gd name="adj2" fmla="val -8333"/>
              <a:gd name="adj3" fmla="val 18750"/>
              <a:gd name="adj4" fmla="val -16667"/>
              <a:gd name="adj5" fmla="val 133145"/>
              <a:gd name="adj6" fmla="val -42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overridden</a:t>
            </a:r>
          </a:p>
        </p:txBody>
      </p:sp>
      <p:cxnSp>
        <p:nvCxnSpPr>
          <p:cNvPr id="6" name="Straight Connector 5"/>
          <p:cNvCxnSpPr/>
          <p:nvPr/>
        </p:nvCxnSpPr>
        <p:spPr>
          <a:xfrm rot="10800000">
            <a:off x="4419600" y="1827213"/>
            <a:ext cx="762000" cy="1587"/>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Line Callout 2 8"/>
          <p:cNvSpPr/>
          <p:nvPr/>
        </p:nvSpPr>
        <p:spPr>
          <a:xfrm>
            <a:off x="5181600" y="3810000"/>
            <a:ext cx="3200400" cy="500063"/>
          </a:xfrm>
          <a:prstGeom prst="borderCallout2">
            <a:avLst>
              <a:gd name="adj1" fmla="val 18750"/>
              <a:gd name="adj2" fmla="val -8333"/>
              <a:gd name="adj3" fmla="val 18750"/>
              <a:gd name="adj4" fmla="val -16667"/>
              <a:gd name="adj5" fmla="val -23168"/>
              <a:gd name="adj6" fmla="val -309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Sometimes useful</a:t>
            </a:r>
          </a:p>
        </p:txBody>
      </p:sp>
      <p:sp>
        <p:nvSpPr>
          <p:cNvPr id="10" name="Line Callout 2 9"/>
          <p:cNvSpPr/>
          <p:nvPr/>
        </p:nvSpPr>
        <p:spPr>
          <a:xfrm>
            <a:off x="4114800" y="5181600"/>
            <a:ext cx="3200400" cy="500063"/>
          </a:xfrm>
          <a:prstGeom prst="borderCallout2">
            <a:avLst>
              <a:gd name="adj1" fmla="val 18750"/>
              <a:gd name="adj2" fmla="val -8333"/>
              <a:gd name="adj3" fmla="val 18750"/>
              <a:gd name="adj4" fmla="val -16667"/>
              <a:gd name="adj5" fmla="val -85103"/>
              <a:gd name="adj6" fmla="val -250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Often dangerous!</a:t>
            </a:r>
          </a:p>
        </p:txBody>
      </p:sp>
      <p:sp>
        <p:nvSpPr>
          <p:cNvPr id="12"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63662"/>
            <a:ext cx="8229600" cy="5341938"/>
          </a:xfrm>
        </p:spPr>
        <p:txBody>
          <a:bodyPr/>
          <a:lstStyle/>
          <a:p>
            <a:r>
              <a:rPr lang="en-US" dirty="0"/>
              <a:t>Return a concise, human-readable summary of the object state</a:t>
            </a:r>
          </a:p>
          <a:p>
            <a:endParaRPr lang="en-US" dirty="0"/>
          </a:p>
          <a:p>
            <a:r>
              <a:rPr lang="en-US" dirty="0"/>
              <a:t>Very useful because it’s called automatically:</a:t>
            </a:r>
          </a:p>
          <a:p>
            <a:pPr lvl="1"/>
            <a:r>
              <a:rPr lang="en-US" dirty="0"/>
              <a:t>During string concatenation</a:t>
            </a:r>
          </a:p>
          <a:p>
            <a:pPr lvl="1"/>
            <a:r>
              <a:rPr lang="en-US" dirty="0"/>
              <a:t>For printing</a:t>
            </a:r>
          </a:p>
          <a:p>
            <a:pPr lvl="1"/>
            <a:r>
              <a:rPr lang="en-US" dirty="0"/>
              <a:t>In the debugger</a:t>
            </a:r>
          </a:p>
          <a:p>
            <a:pPr lvl="1"/>
            <a:endParaRPr lang="en-US" dirty="0"/>
          </a:p>
          <a:p>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r>
              <a:rPr lang="en-US" b="1" dirty="0" err="1">
                <a:solidFill>
                  <a:srgbClr val="0000FF"/>
                </a:solidFill>
                <a:latin typeface="Lucida Sans Typewriter" pitchFamily="-112" charset="0"/>
              </a:rPr>
              <a:t>getName</a:t>
            </a:r>
            <a:r>
              <a:rPr lang="en-US" b="1" dirty="0">
                <a:solidFill>
                  <a:srgbClr val="0000FF"/>
                </a:solidFill>
                <a:latin typeface="Lucida Sans Typewriter" pitchFamily="-112" charset="0"/>
              </a:rPr>
              <a:t>() OR </a:t>
            </a:r>
            <a:br>
              <a:rPr lang="en-US" b="1" dirty="0">
                <a:solidFill>
                  <a:srgbClr val="0000FF"/>
                </a:solidFill>
                <a:latin typeface="Lucida Sans Typewriter" pitchFamily="-112" charset="0"/>
              </a:rPr>
            </a:br>
            <a:r>
              <a:rPr lang="en-US" b="1" dirty="0" err="1">
                <a:solidFill>
                  <a:srgbClr val="0000FF"/>
                </a:solidFill>
                <a:latin typeface="Lucida Sans Typewriter" pitchFamily="-112" charset="0"/>
              </a:rPr>
              <a:t>getClass</a:t>
            </a:r>
            <a:r>
              <a:rPr lang="en-US" b="1" dirty="0">
                <a:solidFill>
                  <a:srgbClr val="0000FF"/>
                </a:solidFill>
                <a:latin typeface="Lucida Sans Typewriter" pitchFamily="-112" charset="0"/>
              </a:rPr>
              <a:t>().</a:t>
            </a:r>
            <a:r>
              <a:rPr lang="en-US" b="1" dirty="0" err="1">
                <a:solidFill>
                  <a:srgbClr val="0000FF"/>
                </a:solidFill>
                <a:latin typeface="Lucida Sans Typewriter" pitchFamily="-112" charset="0"/>
              </a:rPr>
              <a:t>getSimpleName</a:t>
            </a:r>
            <a:r>
              <a:rPr lang="en-US" b="1" dirty="0">
                <a:solidFill>
                  <a:srgbClr val="0000FF"/>
                </a:solidFill>
                <a:latin typeface="Lucida Sans Typewriter" pitchFamily="-112" charset="0"/>
              </a:rPr>
              <a:t>() </a:t>
            </a:r>
            <a:r>
              <a:rPr lang="en-US" dirty="0"/>
              <a:t>comes in handy here…</a:t>
            </a:r>
          </a:p>
        </p:txBody>
      </p:sp>
      <p:sp>
        <p:nvSpPr>
          <p:cNvPr id="3" name="Title 2"/>
          <p:cNvSpPr>
            <a:spLocks noGrp="1"/>
          </p:cNvSpPr>
          <p:nvPr>
            <p:ph type="title"/>
          </p:nvPr>
        </p:nvSpPr>
        <p:spPr/>
        <p:txBody>
          <a:bodyPr/>
          <a:lstStyle/>
          <a:p>
            <a:pPr>
              <a:defRPr/>
            </a:pPr>
            <a:r>
              <a:rPr lang="en-US" dirty="0">
                <a:ea typeface="+mj-ea"/>
              </a:rPr>
              <a:t>Overriding </a:t>
            </a:r>
            <a:r>
              <a:rPr lang="en-US" dirty="0" err="1">
                <a:latin typeface="Lucida Sans Typewriter" pitchFamily="49" charset="0"/>
                <a:ea typeface="+mj-ea"/>
              </a:rPr>
              <a:t>toString</a:t>
            </a:r>
            <a:r>
              <a:rPr lang="en-US" dirty="0">
                <a:latin typeface="Lucida Sans Typewriter" pitchFamily="49" charset="0"/>
                <a:ea typeface="+mj-ea"/>
              </a:rPr>
              <a: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457200" y="1439862"/>
            <a:ext cx="8229600" cy="5341938"/>
          </a:xfrm>
        </p:spPr>
        <p:txBody>
          <a:bodyPr/>
          <a:lstStyle/>
          <a:p>
            <a:r>
              <a:rPr lang="en-US" dirty="0">
                <a:solidFill>
                  <a:srgbClr val="0000FF"/>
                </a:solidFill>
                <a:latin typeface="Courier"/>
                <a:cs typeface="Courier"/>
              </a:rPr>
              <a:t>equals(Object foo) </a:t>
            </a:r>
            <a:r>
              <a:rPr lang="en-US" dirty="0"/>
              <a:t>– should return true when comparing two objects of same type with same “meaning”</a:t>
            </a:r>
          </a:p>
          <a:p>
            <a:endParaRPr lang="en-US" dirty="0"/>
          </a:p>
          <a:p>
            <a:r>
              <a:rPr lang="en-US" dirty="0"/>
              <a:t>How?</a:t>
            </a:r>
          </a:p>
          <a:p>
            <a:pPr lvl="1"/>
            <a:r>
              <a:rPr lang="en-US" dirty="0"/>
              <a:t>Must check types—use </a:t>
            </a:r>
            <a:r>
              <a:rPr lang="en-US" sz="2200" b="1" dirty="0" err="1">
                <a:solidFill>
                  <a:srgbClr val="0000FF"/>
                </a:solidFill>
                <a:latin typeface="Lucida Sans Typewriter" pitchFamily="-112" charset="0"/>
              </a:rPr>
              <a:t>instanceof</a:t>
            </a:r>
            <a:r>
              <a:rPr lang="en-US" sz="2200" b="1" dirty="0">
                <a:solidFill>
                  <a:srgbClr val="0000FF"/>
                </a:solidFill>
                <a:latin typeface="Lucida Sans Typewriter" pitchFamily="-112" charset="0"/>
              </a:rPr>
              <a:t> OR </a:t>
            </a:r>
            <a:r>
              <a:rPr lang="en-US" sz="2200" b="1" dirty="0" err="1">
                <a:solidFill>
                  <a:srgbClr val="0000FF"/>
                </a:solidFill>
                <a:latin typeface="Lucida Sans Typewriter" pitchFamily="-112" charset="0"/>
              </a:rPr>
              <a:t>getClass</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isAssignableFrom</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foo.getClass</a:t>
            </a:r>
            <a:r>
              <a:rPr lang="en-US" sz="2200" b="1" dirty="0">
                <a:solidFill>
                  <a:srgbClr val="0000FF"/>
                </a:solidFill>
                <a:latin typeface="Lucida Sans Typewriter" pitchFamily="-112" charset="0"/>
              </a:rPr>
              <a:t>())</a:t>
            </a:r>
          </a:p>
          <a:p>
            <a:pPr lvl="1"/>
            <a:r>
              <a:rPr lang="en-US" dirty="0"/>
              <a:t>Must compare state—use </a:t>
            </a:r>
            <a:r>
              <a:rPr lang="en-US" b="1" u="sng" dirty="0"/>
              <a:t>cast</a:t>
            </a:r>
          </a:p>
          <a:p>
            <a:pPr lvl="1"/>
            <a:endParaRPr lang="en-US" dirty="0"/>
          </a:p>
          <a:p>
            <a:endParaRPr lang="en-US" dirty="0"/>
          </a:p>
        </p:txBody>
      </p:sp>
      <p:sp>
        <p:nvSpPr>
          <p:cNvPr id="3" name="Title 2"/>
          <p:cNvSpPr>
            <a:spLocks noGrp="1"/>
          </p:cNvSpPr>
          <p:nvPr>
            <p:ph type="title"/>
          </p:nvPr>
        </p:nvSpPr>
        <p:spPr/>
        <p:txBody>
          <a:bodyPr/>
          <a:lstStyle/>
          <a:p>
            <a:pPr>
              <a:defRPr/>
            </a:pPr>
            <a:r>
              <a:rPr lang="en-US" dirty="0">
                <a:ea typeface="+mj-ea"/>
              </a:rPr>
              <a:t>Overriding </a:t>
            </a:r>
            <a:r>
              <a:rPr lang="en-US" dirty="0">
                <a:latin typeface="Lucida Sans Typewriter" pitchFamily="49" charset="0"/>
                <a:ea typeface="+mj-ea"/>
              </a:rPr>
              <a:t>equals(Object o)</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dirty="0">
                <a:solidFill>
                  <a:schemeClr val="bg1"/>
                </a:solidFill>
                <a:cs typeface="Arial" pitchFamily="34" charset="0"/>
                <a:sym typeface="Arial" pitchFamily="34" charset="0"/>
              </a:rPr>
              <a:t>Q4</a:t>
            </a:r>
          </a:p>
        </p:txBody>
      </p:sp>
      <p:sp>
        <p:nvSpPr>
          <p:cNvPr id="2" name="Line Callout 2 1"/>
          <p:cNvSpPr/>
          <p:nvPr/>
        </p:nvSpPr>
        <p:spPr>
          <a:xfrm>
            <a:off x="4648200" y="4876800"/>
            <a:ext cx="4267200" cy="1066800"/>
          </a:xfrm>
          <a:prstGeom prst="borderCallout2">
            <a:avLst>
              <a:gd name="adj1" fmla="val -2509"/>
              <a:gd name="adj2" fmla="val 28240"/>
              <a:gd name="adj3" fmla="val -30855"/>
              <a:gd name="adj4" fmla="val 24568"/>
              <a:gd name="adj5" fmla="val -41038"/>
              <a:gd name="adj6" fmla="val 110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Recall casting a variable: Taking an Object of one particular type and “turning it into” another Object type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new B(); </a:t>
            </a:r>
          </a:p>
          <a:p>
            <a:endParaRPr lang="en-US" dirty="0"/>
          </a:p>
        </p:txBody>
      </p:sp>
      <p:sp>
        <p:nvSpPr>
          <p:cNvPr id="3" name="Title 2"/>
          <p:cNvSpPr>
            <a:spLocks noGrp="1"/>
          </p:cNvSpPr>
          <p:nvPr>
            <p:ph type="title"/>
          </p:nvPr>
        </p:nvSpPr>
        <p:spPr/>
        <p:txBody>
          <a:bodyPr/>
          <a:lstStyle/>
          <a:p>
            <a:r>
              <a:rPr lang="en-US" dirty="0"/>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dirty="0"/>
              <a:t>Declared type tells which methods x can access. Compile-time error  if try to use method not in A.</a:t>
            </a:r>
          </a:p>
        </p:txBody>
      </p:sp>
      <p:sp>
        <p:nvSpPr>
          <p:cNvPr id="5" name="TextBox 4"/>
          <p:cNvSpPr txBox="1"/>
          <p:nvPr/>
        </p:nvSpPr>
        <p:spPr>
          <a:xfrm>
            <a:off x="5029200" y="2734270"/>
            <a:ext cx="2895600" cy="923330"/>
          </a:xfrm>
          <a:prstGeom prst="rect">
            <a:avLst/>
          </a:prstGeom>
          <a:noFill/>
        </p:spPr>
        <p:txBody>
          <a:bodyPr wrap="square" rtlCol="0">
            <a:spAutoFit/>
          </a:bodyPr>
          <a:lstStyle/>
          <a:p>
            <a:r>
              <a:rPr lang="en-US" dirty="0"/>
              <a:t>The actual type tells which class’ version of the method to use.</a:t>
            </a:r>
          </a:p>
        </p:txBody>
      </p:sp>
      <p:sp>
        <p:nvSpPr>
          <p:cNvPr id="6" name="Content Placeholder 1"/>
          <p:cNvSpPr txBox="1">
            <a:spLocks/>
          </p:cNvSpPr>
          <p:nvPr/>
        </p:nvSpPr>
        <p:spPr bwMode="auto">
          <a:xfrm>
            <a:off x="457200" y="4010561"/>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recover</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 methods from </a:t>
            </a:r>
            <a:r>
              <a:rPr kumimoji="0" lang="en-US" sz="2700" b="0" i="0" u="none" strike="noStrike" kern="1200" cap="none" spc="0" normalizeH="0" noProof="0" dirty="0">
                <a:ln>
                  <a:noFill/>
                </a:ln>
                <a:solidFill>
                  <a:srgbClr val="0000FF"/>
                </a:solidFill>
                <a:effectLst/>
                <a:uLnTx/>
                <a:uFillTx/>
                <a:latin typeface="+mn-lt"/>
                <a:ea typeface="ＭＳ Ｐゴシック" pitchFamily="-106" charset="-128"/>
                <a:cs typeface="+mn-cs"/>
              </a:rPr>
              <a:t>B</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				</a:t>
            </a: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a:t>
            </a:r>
            <a:r>
              <a:rPr kumimoji="0" lang="en-US" sz="2700" b="0" i="0" u="none" strike="noStrike" kern="1200" cap="none" spc="0" normalizeH="0" baseline="0" noProof="0" dirty="0" err="1">
                <a:ln>
                  <a:noFill/>
                </a:ln>
                <a:solidFill>
                  <a:srgbClr val="0000FF"/>
                </a:solidFill>
                <a:effectLst/>
                <a:uLnTx/>
                <a:uFillTx/>
                <a:latin typeface="Courier"/>
                <a:ea typeface="ＭＳ Ｐゴシック" pitchFamily="-106" charset="-128"/>
                <a:cs typeface="Courier"/>
              </a:rPr>
              <a:t>foo</a:t>
            </a: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1066800" y="5001161"/>
            <a:ext cx="2895600" cy="646331"/>
          </a:xfrm>
          <a:prstGeom prst="rect">
            <a:avLst/>
          </a:prstGeom>
          <a:noFill/>
        </p:spPr>
        <p:txBody>
          <a:bodyPr wrap="square" rtlCol="0">
            <a:spAutoFit/>
          </a:bodyPr>
          <a:lstStyle/>
          <a:p>
            <a:r>
              <a:rPr lang="en-US" dirty="0"/>
              <a:t>Now we can access all of B’s methods too.</a:t>
            </a:r>
          </a:p>
        </p:txBody>
      </p:sp>
      <p:sp>
        <p:nvSpPr>
          <p:cNvPr id="8" name="TextBox 7"/>
          <p:cNvSpPr txBox="1"/>
          <p:nvPr/>
        </p:nvSpPr>
        <p:spPr>
          <a:xfrm>
            <a:off x="5486400" y="4927937"/>
            <a:ext cx="3048000" cy="1015663"/>
          </a:xfrm>
          <a:prstGeom prst="rect">
            <a:avLst/>
          </a:prstGeom>
          <a:noFill/>
        </p:spPr>
        <p:txBody>
          <a:bodyPr wrap="square" rtlCol="0">
            <a:spAutoFit/>
          </a:bodyPr>
          <a:lstStyle/>
          <a:p>
            <a:r>
              <a:rPr lang="en-US" sz="2000" dirty="0"/>
              <a:t>If x isn’t an instance of B, it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0"/>
          </p:cNvCxnSpPr>
          <p:nvPr/>
        </p:nvCxnSpPr>
        <p:spPr>
          <a:xfrm rot="16200000" flipV="1">
            <a:off x="5715000" y="1972270"/>
            <a:ext cx="609600" cy="9144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592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0" y="2111060"/>
          <a:ext cx="9379220" cy="2156140"/>
        </p:xfrm>
        <a:graphic>
          <a:graphicData uri="http://schemas.openxmlformats.org/drawingml/2006/table">
            <a:tbl>
              <a:tblPr/>
              <a:tblGrid>
                <a:gridCol w="1875844">
                  <a:extLst>
                    <a:ext uri="{9D8B030D-6E8A-4147-A177-3AD203B41FA5}">
                      <a16:colId xmlns:a16="http://schemas.microsoft.com/office/drawing/2014/main" val="2625482833"/>
                    </a:ext>
                  </a:extLst>
                </a:gridCol>
                <a:gridCol w="1875844">
                  <a:extLst>
                    <a:ext uri="{9D8B030D-6E8A-4147-A177-3AD203B41FA5}">
                      <a16:colId xmlns:a16="http://schemas.microsoft.com/office/drawing/2014/main" val="496453782"/>
                    </a:ext>
                  </a:extLst>
                </a:gridCol>
                <a:gridCol w="1875844">
                  <a:extLst>
                    <a:ext uri="{9D8B030D-6E8A-4147-A177-3AD203B41FA5}">
                      <a16:colId xmlns:a16="http://schemas.microsoft.com/office/drawing/2014/main" val="2251970094"/>
                    </a:ext>
                  </a:extLst>
                </a:gridCol>
                <a:gridCol w="1875844">
                  <a:extLst>
                    <a:ext uri="{9D8B030D-6E8A-4147-A177-3AD203B41FA5}">
                      <a16:colId xmlns:a16="http://schemas.microsoft.com/office/drawing/2014/main" val="136134424"/>
                    </a:ext>
                  </a:extLst>
                </a:gridCol>
                <a:gridCol w="1875844">
                  <a:extLst>
                    <a:ext uri="{9D8B030D-6E8A-4147-A177-3AD203B41FA5}">
                      <a16:colId xmlns:a16="http://schemas.microsoft.com/office/drawing/2014/main" val="1873018206"/>
                    </a:ext>
                  </a:extLst>
                </a:gridCol>
              </a:tblGrid>
              <a:tr h="431228">
                <a:tc>
                  <a:txBody>
                    <a:bodyPr/>
                    <a:lstStyle/>
                    <a:p>
                      <a:pPr algn="ctr" rtl="0" fontAlgn="b"/>
                      <a:r>
                        <a:rPr lang="en-US" sz="2500" b="1" dirty="0">
                          <a:solidFill>
                            <a:srgbClr val="000000"/>
                          </a:solidFill>
                          <a:effectLst/>
                          <a:latin typeface="Arial" panose="020B0604020202020204" pitchFamily="34" charset="0"/>
                        </a:rPr>
                        <a:t>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Package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Subclass</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a:solidFill>
                            <a:srgbClr val="000000"/>
                          </a:solidFill>
                          <a:effectLst/>
                          <a:latin typeface="Arial" panose="020B0604020202020204" pitchFamily="34" charset="0"/>
                        </a:rPr>
                        <a:t>World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431228">
                <a:tc>
                  <a:txBody>
                    <a:bodyPr/>
                    <a:lstStyle/>
                    <a:p>
                      <a:pPr rtl="0" fontAlgn="b"/>
                      <a:r>
                        <a:rPr lang="en-US" sz="2500" b="0">
                          <a:solidFill>
                            <a:srgbClr val="000000"/>
                          </a:solidFill>
                          <a:effectLst/>
                          <a:latin typeface="Monaco"/>
                        </a:rPr>
                        <a:t>public</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431228">
                <a:tc>
                  <a:txBody>
                    <a:bodyPr/>
                    <a:lstStyle/>
                    <a:p>
                      <a:pPr rtl="0" fontAlgn="b"/>
                      <a:r>
                        <a:rPr lang="en-US" sz="2500" b="0">
                          <a:solidFill>
                            <a:srgbClr val="000000"/>
                          </a:solidFill>
                          <a:effectLst/>
                          <a:latin typeface="Monaco"/>
                        </a:rPr>
                        <a:t>protected</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431228">
                <a:tc>
                  <a:txBody>
                    <a:bodyPr/>
                    <a:lstStyle/>
                    <a:p>
                      <a:pPr rtl="0" fontAlgn="b"/>
                      <a:r>
                        <a:rPr lang="en-US" sz="2500" b="0" i="1">
                          <a:solidFill>
                            <a:srgbClr val="000000"/>
                          </a:solidFill>
                          <a:effectLst/>
                          <a:latin typeface="Arial" panose="020B0604020202020204" pitchFamily="34" charset="0"/>
                        </a:rPr>
                        <a:t>no modifier</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431228">
                <a:tc>
                  <a:txBody>
                    <a:bodyPr/>
                    <a:lstStyle/>
                    <a:p>
                      <a:pPr rtl="0" fontAlgn="b"/>
                      <a:r>
                        <a:rPr lang="en-US" sz="2500" b="0">
                          <a:solidFill>
                            <a:srgbClr val="000000"/>
                          </a:solidFill>
                          <a:effectLst/>
                          <a:latin typeface="Monaco"/>
                        </a:rPr>
                        <a:t>private</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Y</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2500" b="0" dirty="0">
                          <a:solidFill>
                            <a:srgbClr val="000000"/>
                          </a:solidFill>
                          <a:effectLst/>
                          <a:latin typeface="Arial" panose="020B0604020202020204" pitchFamily="34" charset="0"/>
                        </a:rPr>
                        <a:t>N</a:t>
                      </a:r>
                    </a:p>
                  </a:txBody>
                  <a:tcPr marL="32342" marR="32342" marT="21561" marB="21561"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74133" y="792162"/>
            <a:ext cx="8229600" cy="792162"/>
          </a:xfrm>
        </p:spPr>
        <p:txBody>
          <a:bodyPr/>
          <a:lstStyle/>
          <a:p>
            <a:r>
              <a:rPr lang="en-US" dirty="0"/>
              <a:t>Access Levels: Review</a:t>
            </a:r>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272" y="4419600"/>
            <a:ext cx="4638676" cy="204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41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highlight>
                  <a:srgbClr val="FFFF00"/>
                </a:highlight>
              </a:rPr>
              <a:t>legal </a:t>
            </a:r>
            <a:r>
              <a:rPr lang="en-US" dirty="0"/>
              <a:t>type cast is one where:</a:t>
            </a:r>
            <a:br>
              <a:rPr lang="en-US" dirty="0"/>
            </a:br>
            <a:endParaRPr lang="en-US" dirty="0"/>
          </a:p>
          <a:p>
            <a:pPr marL="1087438" lvl="2" indent="-457200">
              <a:buFont typeface="+mj-lt"/>
              <a:buAutoNum type="arabicPeriod"/>
            </a:pPr>
            <a:r>
              <a:rPr lang="en-US" dirty="0"/>
              <a:t>The </a:t>
            </a:r>
            <a:r>
              <a:rPr lang="en-US" i="1" dirty="0"/>
              <a:t>instantiation type</a:t>
            </a:r>
            <a:r>
              <a:rPr lang="en-US" dirty="0"/>
              <a:t> matches the </a:t>
            </a:r>
            <a:r>
              <a:rPr lang="en-US" i="1" dirty="0"/>
              <a:t>casted type</a:t>
            </a:r>
          </a:p>
          <a:p>
            <a:pPr marL="1087438" lvl="2" indent="-457200">
              <a:buFont typeface="+mj-lt"/>
              <a:buAutoNum type="arabicPeriod"/>
            </a:pPr>
            <a:r>
              <a:rPr lang="en-US" dirty="0"/>
              <a:t>The </a:t>
            </a:r>
            <a:r>
              <a:rPr lang="en-US" i="1" dirty="0"/>
              <a:t>casted type</a:t>
            </a:r>
            <a:r>
              <a:rPr lang="en-US" dirty="0"/>
              <a:t> is in the inheritance hierarchy below class Object and above the </a:t>
            </a:r>
            <a:r>
              <a:rPr lang="en-US" i="1" dirty="0"/>
              <a:t>instantiation type</a:t>
            </a:r>
            <a:r>
              <a:rPr lang="en-US" dirty="0"/>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791200" y="838200"/>
            <a:ext cx="3124200" cy="3124200"/>
          </a:xfrm>
          <a:prstGeom prst="rect">
            <a:avLst/>
          </a:prstGeom>
          <a:effectLst>
            <a:reflection blurRad="6350" stA="52000" endA="300" endPos="35000" dir="5400000" sy="-100000" algn="bl" rotWithShape="0"/>
          </a:effectLst>
        </p:spPr>
      </p:pic>
      <p:sp>
        <p:nvSpPr>
          <p:cNvPr id="2" name="Title 1"/>
          <p:cNvSpPr>
            <a:spLocks noGrp="1"/>
          </p:cNvSpPr>
          <p:nvPr>
            <p:ph type="title"/>
          </p:nvPr>
        </p:nvSpPr>
        <p:spPr/>
        <p:txBody>
          <a:bodyPr/>
          <a:lstStyle/>
          <a:p>
            <a:r>
              <a:rPr lang="en-US" sz="3200" dirty="0"/>
              <a:t>Exercise</a:t>
            </a:r>
          </a:p>
        </p:txBody>
      </p:sp>
      <p:sp>
        <p:nvSpPr>
          <p:cNvPr id="3" name="Content Placeholder 2"/>
          <p:cNvSpPr>
            <a:spLocks noGrp="1"/>
          </p:cNvSpPr>
          <p:nvPr>
            <p:ph idx="1"/>
          </p:nvPr>
        </p:nvSpPr>
        <p:spPr>
          <a:xfrm>
            <a:off x="457200" y="1371600"/>
            <a:ext cx="8382000" cy="5105400"/>
          </a:xfrm>
        </p:spPr>
        <p:txBody>
          <a:bodyPr/>
          <a:lstStyle/>
          <a:p>
            <a:r>
              <a:rPr lang="en-US" dirty="0"/>
              <a:t>Do questions 5 through 7</a:t>
            </a:r>
            <a:br>
              <a:rPr lang="en-US" dirty="0"/>
            </a:br>
            <a:r>
              <a:rPr lang="en-US" dirty="0"/>
              <a:t>from Quiz.</a:t>
            </a:r>
          </a:p>
          <a:p>
            <a:r>
              <a:rPr lang="en-US" dirty="0"/>
              <a:t>Please hand them in</a:t>
            </a:r>
            <a:br>
              <a:rPr lang="en-US" dirty="0"/>
            </a:br>
            <a:r>
              <a:rPr lang="en-US" dirty="0"/>
              <a:t>when done and then start</a:t>
            </a:r>
            <a:br>
              <a:rPr lang="en-US" dirty="0"/>
            </a:br>
            <a:r>
              <a:rPr lang="en-US" dirty="0"/>
              <a:t>reading the </a:t>
            </a:r>
            <a:r>
              <a:rPr lang="en-US" dirty="0" err="1"/>
              <a:t>BallWorlds</a:t>
            </a:r>
            <a:r>
              <a:rPr lang="en-US" dirty="0"/>
              <a:t> </a:t>
            </a:r>
            <a:br>
              <a:rPr lang="en-US" dirty="0"/>
            </a:br>
            <a:r>
              <a:rPr lang="en-US" dirty="0"/>
              <a:t>specification on your </a:t>
            </a:r>
            <a:br>
              <a:rPr lang="en-US" dirty="0"/>
            </a:br>
            <a:r>
              <a:rPr lang="en-US" dirty="0"/>
              <a:t>schedule page.</a:t>
            </a:r>
          </a:p>
        </p:txBody>
      </p:sp>
      <p:sp>
        <p:nvSpPr>
          <p:cNvPr id="7" name="Rectangle 6"/>
          <p:cNvSpPr/>
          <p:nvPr/>
        </p:nvSpPr>
        <p:spPr>
          <a:xfrm>
            <a:off x="620486" y="6080899"/>
            <a:ext cx="7467600" cy="4874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Q5-7, hand in when done, then start reading </a:t>
            </a:r>
            <a:r>
              <a:rPr lang="en-US" dirty="0" err="1"/>
              <a:t>BallWorlds</a:t>
            </a:r>
            <a:r>
              <a:rPr lang="en-US" dirty="0"/>
              <a:t> spec</a:t>
            </a:r>
          </a:p>
        </p:txBody>
      </p:sp>
    </p:spTree>
    <p:extLst>
      <p:ext uri="{BB962C8B-B14F-4D97-AF65-F5344CB8AC3E}">
        <p14:creationId xmlns:p14="http://schemas.microsoft.com/office/powerpoint/2010/main" val="33962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Instantiation type must matches casted type OR</a:t>
            </a:r>
          </a:p>
          <a:p>
            <a:pPr lvl="2"/>
            <a:r>
              <a:rPr lang="en-US" dirty="0"/>
              <a:t>	Casted type is between declaration and 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57200"/>
            <a:ext cx="7772400" cy="1828800"/>
          </a:xfrm>
        </p:spPr>
        <p:txBody>
          <a:bodyPr/>
          <a:lstStyle/>
          <a:p>
            <a:r>
              <a:rPr lang="en-US" dirty="0" err="1"/>
              <a:t>ByoGUI</a:t>
            </a:r>
            <a:r>
              <a:rPr lang="en-US" dirty="0"/>
              <a:t> Worktime</a:t>
            </a:r>
          </a:p>
        </p:txBody>
      </p:sp>
    </p:spTree>
    <p:extLst>
      <p:ext uri="{BB962C8B-B14F-4D97-AF65-F5344CB8AC3E}">
        <p14:creationId xmlns:p14="http://schemas.microsoft.com/office/powerpoint/2010/main" val="145569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228600" y="1066800"/>
          <a:ext cx="8915400" cy="2819400"/>
        </p:xfrm>
        <a:graphic>
          <a:graphicData uri="http://schemas.openxmlformats.org/drawingml/2006/table">
            <a:tbl>
              <a:tblPr/>
              <a:tblGrid>
                <a:gridCol w="2209800">
                  <a:extLst>
                    <a:ext uri="{9D8B030D-6E8A-4147-A177-3AD203B41FA5}">
                      <a16:colId xmlns:a16="http://schemas.microsoft.com/office/drawing/2014/main" val="2625482833"/>
                    </a:ext>
                  </a:extLst>
                </a:gridCol>
                <a:gridCol w="1219200">
                  <a:extLst>
                    <a:ext uri="{9D8B030D-6E8A-4147-A177-3AD203B41FA5}">
                      <a16:colId xmlns:a16="http://schemas.microsoft.com/office/drawing/2014/main" val="496453782"/>
                    </a:ext>
                  </a:extLst>
                </a:gridCol>
                <a:gridCol w="1828800">
                  <a:extLst>
                    <a:ext uri="{9D8B030D-6E8A-4147-A177-3AD203B41FA5}">
                      <a16:colId xmlns:a16="http://schemas.microsoft.com/office/drawing/2014/main" val="2251970094"/>
                    </a:ext>
                  </a:extLst>
                </a:gridCol>
                <a:gridCol w="1874520">
                  <a:extLst>
                    <a:ext uri="{9D8B030D-6E8A-4147-A177-3AD203B41FA5}">
                      <a16:colId xmlns:a16="http://schemas.microsoft.com/office/drawing/2014/main" val="136134424"/>
                    </a:ext>
                  </a:extLst>
                </a:gridCol>
                <a:gridCol w="1783080">
                  <a:extLst>
                    <a:ext uri="{9D8B030D-6E8A-4147-A177-3AD203B41FA5}">
                      <a16:colId xmlns:a16="http://schemas.microsoft.com/office/drawing/2014/main" val="1873018206"/>
                    </a:ext>
                  </a:extLst>
                </a:gridCol>
              </a:tblGrid>
              <a:tr h="335280">
                <a:tc>
                  <a:txBody>
                    <a:bodyPr/>
                    <a:lstStyle/>
                    <a:p>
                      <a:pPr algn="ctr" rtl="0" fontAlgn="b"/>
                      <a:r>
                        <a:rPr lang="en-US" sz="2500" b="1" dirty="0">
                          <a:solidFill>
                            <a:srgbClr val="000000"/>
                          </a:solidFill>
                          <a:effectLst/>
                          <a:latin typeface="Arial" panose="020B0604020202020204" pitchFamily="34" charset="0"/>
                        </a:rPr>
                        <a:t>Modifier used in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Beta's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err="1">
                          <a:solidFill>
                            <a:srgbClr val="000000"/>
                          </a:solidFill>
                          <a:effectLst/>
                          <a:latin typeface="Arial" panose="020B0604020202020204" pitchFamily="34" charset="0"/>
                        </a:rPr>
                        <a:t>AlphaSub's</a:t>
                      </a:r>
                      <a:r>
                        <a:rPr lang="en-US" sz="2500" b="1" dirty="0">
                          <a:solidFill>
                            <a:srgbClr val="000000"/>
                          </a:solidFill>
                          <a:effectLst/>
                          <a:latin typeface="Arial" panose="020B0604020202020204" pitchFamily="34" charset="0"/>
                        </a:rPr>
                        <a:t>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Gamma's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335280">
                <a:tc>
                  <a:txBody>
                    <a:bodyPr/>
                    <a:lstStyle/>
                    <a:p>
                      <a:pPr rtl="0" fontAlgn="b"/>
                      <a:r>
                        <a:rPr lang="en-US" sz="2500" b="0">
                          <a:solidFill>
                            <a:srgbClr val="000000"/>
                          </a:solidFill>
                          <a:effectLst/>
                          <a:latin typeface="Monaco"/>
                        </a:rPr>
                        <a:t>public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335280">
                <a:tc>
                  <a:txBody>
                    <a:bodyPr/>
                    <a:lstStyle/>
                    <a:p>
                      <a:pPr rtl="0" fontAlgn="b"/>
                      <a:r>
                        <a:rPr lang="en-US" sz="2500" b="0">
                          <a:solidFill>
                            <a:srgbClr val="000000"/>
                          </a:solidFill>
                          <a:effectLst/>
                          <a:latin typeface="Monaco"/>
                        </a:rPr>
                        <a:t>protected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335280">
                <a:tc>
                  <a:txBody>
                    <a:bodyPr/>
                    <a:lstStyle/>
                    <a:p>
                      <a:pPr rtl="0" fontAlgn="b"/>
                      <a:r>
                        <a:rPr lang="en-US" sz="2500" b="0" i="1">
                          <a:solidFill>
                            <a:srgbClr val="000000"/>
                          </a:solidFill>
                          <a:effectLst/>
                          <a:latin typeface="Arial" panose="020B0604020202020204" pitchFamily="34" charset="0"/>
                        </a:rPr>
                        <a:t>no 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335280">
                <a:tc>
                  <a:txBody>
                    <a:bodyPr/>
                    <a:lstStyle/>
                    <a:p>
                      <a:pPr rtl="0" fontAlgn="b"/>
                      <a:r>
                        <a:rPr lang="en-US" sz="2500" b="0">
                          <a:solidFill>
                            <a:srgbClr val="000000"/>
                          </a:solidFill>
                          <a:effectLst/>
                          <a:latin typeface="Monaco"/>
                        </a:rPr>
                        <a:t>private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57200" y="304800"/>
            <a:ext cx="8229600" cy="792162"/>
          </a:xfrm>
        </p:spPr>
        <p:txBody>
          <a:bodyPr/>
          <a:lstStyle/>
          <a:p>
            <a:r>
              <a:rPr lang="en-US" dirty="0"/>
              <a:t>Access Levels: Review</a:t>
            </a:r>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4000"/>
            <a:ext cx="39716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0E1C979-3E8D-244A-BE2F-F587686BC15C}"/>
              </a:ext>
            </a:extLst>
          </p:cNvPr>
          <p:cNvPicPr>
            <a:picLocks noChangeAspect="1"/>
          </p:cNvPicPr>
          <p:nvPr/>
        </p:nvPicPr>
        <p:blipFill>
          <a:blip r:embed="rId4"/>
          <a:stretch>
            <a:fillRect/>
          </a:stretch>
        </p:blipFill>
        <p:spPr>
          <a:xfrm>
            <a:off x="5486400" y="3987800"/>
            <a:ext cx="3556000" cy="2184400"/>
          </a:xfrm>
          <a:prstGeom prst="rect">
            <a:avLst/>
          </a:prstGeom>
        </p:spPr>
      </p:pic>
      <p:pic>
        <p:nvPicPr>
          <p:cNvPr id="7" name="Graphic 6">
            <a:extLst>
              <a:ext uri="{FF2B5EF4-FFF2-40B4-BE49-F238E27FC236}">
                <a16:creationId xmlns:a16="http://schemas.microsoft.com/office/drawing/2014/main" id="{F63A9606-F826-1B40-906C-2ADE5CA1DA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4800" y="3987800"/>
            <a:ext cx="1257300" cy="1676400"/>
          </a:xfrm>
          <a:prstGeom prst="rect">
            <a:avLst/>
          </a:prstGeom>
        </p:spPr>
      </p:pic>
    </p:spTree>
    <p:extLst>
      <p:ext uri="{BB962C8B-B14F-4D97-AF65-F5344CB8AC3E}">
        <p14:creationId xmlns:p14="http://schemas.microsoft.com/office/powerpoint/2010/main" val="1363700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solidFill>
                  <a:schemeClr val="accent3"/>
                </a:solidFill>
              </a:rPr>
              <a:t>Abstract</a:t>
            </a:r>
            <a:r>
              <a:rPr lang="en-US" dirty="0"/>
              <a:t> Classes: Review</a:t>
            </a:r>
          </a:p>
        </p:txBody>
      </p:sp>
      <p:sp>
        <p:nvSpPr>
          <p:cNvPr id="2" name="Content Placeholder 1"/>
          <p:cNvSpPr>
            <a:spLocks noGrp="1"/>
          </p:cNvSpPr>
          <p:nvPr>
            <p:ph idx="1"/>
          </p:nvPr>
        </p:nvSpPr>
        <p:spPr/>
        <p:txBody>
          <a:bodyPr>
            <a:normAutofit/>
          </a:bodyPr>
          <a:lstStyle/>
          <a:p>
            <a:pPr>
              <a:defRPr/>
            </a:pPr>
            <a:r>
              <a:rPr lang="en-US" dirty="0"/>
              <a:t>Hybrid of </a:t>
            </a:r>
            <a:r>
              <a:rPr lang="en-US" dirty="0" err="1"/>
              <a:t>superclasses</a:t>
            </a:r>
            <a:r>
              <a:rPr lang="en-US" dirty="0"/>
              <a:t> and interfaces</a:t>
            </a:r>
          </a:p>
          <a:p>
            <a:pPr lvl="1">
              <a:defRPr/>
            </a:pPr>
            <a:r>
              <a:rPr lang="en-US" dirty="0"/>
              <a:t>Like regular </a:t>
            </a:r>
            <a:r>
              <a:rPr lang="en-US" dirty="0" err="1"/>
              <a:t>superclasses</a:t>
            </a:r>
            <a:r>
              <a:rPr lang="en-US" dirty="0"/>
              <a:t>:</a:t>
            </a:r>
          </a:p>
          <a:p>
            <a:pPr lvl="2">
              <a:defRPr/>
            </a:pPr>
            <a:r>
              <a:rPr lang="en-US" dirty="0"/>
              <a:t>Provide implementation of some methods</a:t>
            </a:r>
            <a:br>
              <a:rPr lang="en-US" dirty="0"/>
            </a:br>
            <a:endParaRPr lang="en-US" dirty="0"/>
          </a:p>
          <a:p>
            <a:pPr lvl="1">
              <a:defRPr/>
            </a:pPr>
            <a:r>
              <a:rPr lang="en-US" dirty="0"/>
              <a:t>Like interfaces</a:t>
            </a:r>
          </a:p>
          <a:p>
            <a:pPr lvl="2">
              <a:defRPr/>
            </a:pPr>
            <a:r>
              <a:rPr lang="en-US" dirty="0"/>
              <a:t>Just provide signatures and docs of other methods</a:t>
            </a:r>
          </a:p>
          <a:p>
            <a:pPr lvl="2">
              <a:defRPr/>
            </a:pPr>
            <a:r>
              <a:rPr lang="en-US" dirty="0"/>
              <a:t>Can’t be instantiated</a:t>
            </a:r>
          </a:p>
        </p:txBody>
      </p:sp>
    </p:spTree>
    <p:extLst>
      <p:ext uri="{BB962C8B-B14F-4D97-AF65-F5344CB8AC3E}">
        <p14:creationId xmlns:p14="http://schemas.microsoft.com/office/powerpoint/2010/main" val="382431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FDB7000-959C-534C-B8AB-3F2EBEAD8A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800" y="838200"/>
            <a:ext cx="5181600" cy="2438400"/>
          </a:xfrm>
          <a:prstGeom prst="rect">
            <a:avLst/>
          </a:prstGeom>
        </p:spPr>
      </p:pic>
      <p:sp>
        <p:nvSpPr>
          <p:cNvPr id="3" name="Title 2"/>
          <p:cNvSpPr>
            <a:spLocks noGrp="1"/>
          </p:cNvSpPr>
          <p:nvPr>
            <p:ph type="title"/>
          </p:nvPr>
        </p:nvSpPr>
        <p:spPr/>
        <p:txBody>
          <a:bodyPr/>
          <a:lstStyle/>
          <a:p>
            <a:pPr>
              <a:defRPr/>
            </a:pPr>
            <a:r>
              <a:rPr lang="en-US" dirty="0">
                <a:solidFill>
                  <a:schemeClr val="tx1"/>
                </a:solidFill>
              </a:rPr>
              <a:t>Abstract Class Example - UML</a:t>
            </a:r>
          </a:p>
        </p:txBody>
      </p:sp>
      <p:sp>
        <p:nvSpPr>
          <p:cNvPr id="9" name="Rounded Rectangle 8">
            <a:extLst>
              <a:ext uri="{FF2B5EF4-FFF2-40B4-BE49-F238E27FC236}">
                <a16:creationId xmlns:a16="http://schemas.microsoft.com/office/drawing/2014/main" id="{C64B1FC2-9739-D345-A8FD-F1F5CBC84058}"/>
              </a:ext>
            </a:extLst>
          </p:cNvPr>
          <p:cNvSpPr/>
          <p:nvPr/>
        </p:nvSpPr>
        <p:spPr>
          <a:xfrm>
            <a:off x="457200" y="2133600"/>
            <a:ext cx="1295400" cy="1524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4B250344-6D58-A14A-9A46-F42F8A74D119}"/>
              </a:ext>
            </a:extLst>
          </p:cNvPr>
          <p:cNvGrpSpPr/>
          <p:nvPr/>
        </p:nvGrpSpPr>
        <p:grpSpPr>
          <a:xfrm>
            <a:off x="533400" y="3581400"/>
            <a:ext cx="7296446" cy="2554545"/>
            <a:chOff x="533400" y="3581400"/>
            <a:chExt cx="7296446" cy="2554545"/>
          </a:xfrm>
        </p:grpSpPr>
        <p:sp>
          <p:nvSpPr>
            <p:cNvPr id="7" name="TextBox 6">
              <a:extLst>
                <a:ext uri="{FF2B5EF4-FFF2-40B4-BE49-F238E27FC236}">
                  <a16:creationId xmlns:a16="http://schemas.microsoft.com/office/drawing/2014/main" id="{96FB250C-7EAB-AE4F-A219-7429F4D78BA7}"/>
                </a:ext>
              </a:extLst>
            </p:cNvPr>
            <p:cNvSpPr txBox="1"/>
            <p:nvPr/>
          </p:nvSpPr>
          <p:spPr>
            <a:xfrm>
              <a:off x="609600" y="3581400"/>
              <a:ext cx="7220246" cy="255454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abstract class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-balance: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initialBalance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+deposit(amount: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{abstract}+</a:t>
              </a:r>
              <a:r>
                <a:rPr lang="en-US" sz="1600" dirty="0" err="1">
                  <a:latin typeface="Courier New" panose="02070309020205020404" pitchFamily="49" charset="0"/>
                  <a:cs typeface="Courier New" panose="02070309020205020404" pitchFamily="49" charset="0"/>
                </a:rPr>
                <a:t>deductFees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+transfer(amount: double, </a:t>
              </a:r>
              <a:r>
                <a:rPr lang="en-US" sz="1600" dirty="0" err="1">
                  <a:latin typeface="Courier New" panose="02070309020205020404" pitchFamily="49" charset="0"/>
                  <a:cs typeface="Courier New" panose="02070309020205020404" pitchFamily="49" charset="0"/>
                </a:rPr>
                <a:t>toOtherAccount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+withdraw(amount: double)</a:t>
              </a:r>
            </a:p>
            <a:p>
              <a:r>
                <a:rPr lang="en-US" sz="1600"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BD05D828-1621-B14E-8120-4D1EEE3CF34E}"/>
                </a:ext>
              </a:extLst>
            </p:cNvPr>
            <p:cNvSpPr/>
            <p:nvPr/>
          </p:nvSpPr>
          <p:spPr>
            <a:xfrm>
              <a:off x="533400" y="3581400"/>
              <a:ext cx="3657600" cy="3048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ounded Rectangle 9">
              <a:extLst>
                <a:ext uri="{FF2B5EF4-FFF2-40B4-BE49-F238E27FC236}">
                  <a16:creationId xmlns:a16="http://schemas.microsoft.com/office/drawing/2014/main" id="{C36FE7C6-0930-DB47-8645-CBB2DA118DE2}"/>
                </a:ext>
              </a:extLst>
            </p:cNvPr>
            <p:cNvSpPr/>
            <p:nvPr/>
          </p:nvSpPr>
          <p:spPr>
            <a:xfrm>
              <a:off x="914400" y="5105400"/>
              <a:ext cx="3048000" cy="2286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1" name="TextBox 10">
            <a:extLst>
              <a:ext uri="{FF2B5EF4-FFF2-40B4-BE49-F238E27FC236}">
                <a16:creationId xmlns:a16="http://schemas.microsoft.com/office/drawing/2014/main" id="{A5A6CA43-72C0-A742-9112-F788295273AE}"/>
              </a:ext>
            </a:extLst>
          </p:cNvPr>
          <p:cNvSpPr txBox="1"/>
          <p:nvPr/>
        </p:nvSpPr>
        <p:spPr>
          <a:xfrm>
            <a:off x="5762767" y="1981200"/>
            <a:ext cx="3352800" cy="923330"/>
          </a:xfrm>
          <a:prstGeom prst="rect">
            <a:avLst/>
          </a:prstGeom>
          <a:noFill/>
        </p:spPr>
        <p:txBody>
          <a:bodyPr wrap="square" rtlCol="0">
            <a:spAutoFit/>
          </a:bodyPr>
          <a:lstStyle/>
          <a:p>
            <a:r>
              <a:rPr lang="en-US" dirty="0"/>
              <a:t>As appears in class diagram</a:t>
            </a:r>
          </a:p>
          <a:p>
            <a:endParaRPr lang="en-US" dirty="0"/>
          </a:p>
          <a:p>
            <a:r>
              <a:rPr lang="en-US" dirty="0"/>
              <a:t>UML code for abstract class</a:t>
            </a:r>
          </a:p>
        </p:txBody>
      </p:sp>
      <p:sp>
        <p:nvSpPr>
          <p:cNvPr id="14" name="Freeform 13">
            <a:extLst>
              <a:ext uri="{FF2B5EF4-FFF2-40B4-BE49-F238E27FC236}">
                <a16:creationId xmlns:a16="http://schemas.microsoft.com/office/drawing/2014/main" id="{A7547573-DB6F-E946-9D3A-A78A6654E652}"/>
              </a:ext>
            </a:extLst>
          </p:cNvPr>
          <p:cNvSpPr/>
          <p:nvPr/>
        </p:nvSpPr>
        <p:spPr>
          <a:xfrm>
            <a:off x="2606722" y="1364776"/>
            <a:ext cx="3111690" cy="818866"/>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5" name="Freeform 14">
            <a:extLst>
              <a:ext uri="{FF2B5EF4-FFF2-40B4-BE49-F238E27FC236}">
                <a16:creationId xmlns:a16="http://schemas.microsoft.com/office/drawing/2014/main" id="{3F59BB1E-E210-6545-BC80-370B86351BA7}"/>
              </a:ext>
            </a:extLst>
          </p:cNvPr>
          <p:cNvSpPr/>
          <p:nvPr/>
        </p:nvSpPr>
        <p:spPr>
          <a:xfrm>
            <a:off x="1828800" y="2197290"/>
            <a:ext cx="3889612" cy="45719"/>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Freeform 15">
            <a:extLst>
              <a:ext uri="{FF2B5EF4-FFF2-40B4-BE49-F238E27FC236}">
                <a16:creationId xmlns:a16="http://schemas.microsoft.com/office/drawing/2014/main" id="{B99D02A5-753D-4C48-8E50-5080EBB3AE78}"/>
              </a:ext>
            </a:extLst>
          </p:cNvPr>
          <p:cNvSpPr/>
          <p:nvPr/>
        </p:nvSpPr>
        <p:spPr>
          <a:xfrm>
            <a:off x="4191000" y="2895600"/>
            <a:ext cx="2405418" cy="9144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7" name="Freeform 16">
            <a:extLst>
              <a:ext uri="{FF2B5EF4-FFF2-40B4-BE49-F238E27FC236}">
                <a16:creationId xmlns:a16="http://schemas.microsoft.com/office/drawing/2014/main" id="{6B0460F8-50A7-A249-A56B-30C019C1A8A5}"/>
              </a:ext>
            </a:extLst>
          </p:cNvPr>
          <p:cNvSpPr/>
          <p:nvPr/>
        </p:nvSpPr>
        <p:spPr>
          <a:xfrm>
            <a:off x="4114800" y="2895600"/>
            <a:ext cx="2514600" cy="23622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0974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solidFill>
                  <a:schemeClr val="tx1"/>
                </a:solidFill>
              </a:rPr>
              <a:t>Abstract Class Example - Eclipse</a:t>
            </a:r>
          </a:p>
        </p:txBody>
      </p:sp>
      <p:sp>
        <p:nvSpPr>
          <p:cNvPr id="11" name="TextBox 10">
            <a:extLst>
              <a:ext uri="{FF2B5EF4-FFF2-40B4-BE49-F238E27FC236}">
                <a16:creationId xmlns:a16="http://schemas.microsoft.com/office/drawing/2014/main" id="{A5A6CA43-72C0-A742-9112-F788295273AE}"/>
              </a:ext>
            </a:extLst>
          </p:cNvPr>
          <p:cNvSpPr txBox="1"/>
          <p:nvPr/>
        </p:nvSpPr>
        <p:spPr>
          <a:xfrm>
            <a:off x="5029200" y="1219200"/>
            <a:ext cx="3352800" cy="923330"/>
          </a:xfrm>
          <a:prstGeom prst="rect">
            <a:avLst/>
          </a:prstGeom>
          <a:noFill/>
        </p:spPr>
        <p:txBody>
          <a:bodyPr wrap="square" rtlCol="0">
            <a:spAutoFit/>
          </a:bodyPr>
          <a:lstStyle/>
          <a:p>
            <a:r>
              <a:rPr lang="en-US" dirty="0"/>
              <a:t>Eclipse Package Explorer</a:t>
            </a:r>
          </a:p>
          <a:p>
            <a:endParaRPr lang="en-US" dirty="0"/>
          </a:p>
          <a:p>
            <a:r>
              <a:rPr lang="en-US" dirty="0"/>
              <a:t>Java code for abstract class</a:t>
            </a:r>
          </a:p>
        </p:txBody>
      </p:sp>
      <p:pic>
        <p:nvPicPr>
          <p:cNvPr id="19" name="Picture 18" descr="A picture containing diagram&#10;&#10;Description automatically generated">
            <a:extLst>
              <a:ext uri="{FF2B5EF4-FFF2-40B4-BE49-F238E27FC236}">
                <a16:creationId xmlns:a16="http://schemas.microsoft.com/office/drawing/2014/main" id="{485F87F1-C443-A748-9930-B6C4EAD4D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85800"/>
            <a:ext cx="3657600" cy="2476500"/>
          </a:xfrm>
          <a:prstGeom prst="rect">
            <a:avLst/>
          </a:prstGeom>
        </p:spPr>
      </p:pic>
      <p:pic>
        <p:nvPicPr>
          <p:cNvPr id="21" name="Picture 20" descr="Text&#10;&#10;Description automatically generated">
            <a:extLst>
              <a:ext uri="{FF2B5EF4-FFF2-40B4-BE49-F238E27FC236}">
                <a16:creationId xmlns:a16="http://schemas.microsoft.com/office/drawing/2014/main" id="{B2D5D24B-DA68-F641-B302-67BF51CE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785690"/>
            <a:ext cx="4876800" cy="3602410"/>
          </a:xfrm>
          <a:prstGeom prst="rect">
            <a:avLst/>
          </a:prstGeom>
        </p:spPr>
      </p:pic>
      <p:sp>
        <p:nvSpPr>
          <p:cNvPr id="22" name="Freeform 21">
            <a:extLst>
              <a:ext uri="{FF2B5EF4-FFF2-40B4-BE49-F238E27FC236}">
                <a16:creationId xmlns:a16="http://schemas.microsoft.com/office/drawing/2014/main" id="{533E55F1-20DB-C042-86EE-B1D4AA870BD7}"/>
              </a:ext>
            </a:extLst>
          </p:cNvPr>
          <p:cNvSpPr/>
          <p:nvPr/>
        </p:nvSpPr>
        <p:spPr>
          <a:xfrm flipV="1">
            <a:off x="3810000" y="1428466"/>
            <a:ext cx="1282890" cy="95534"/>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Freeform 24">
            <a:extLst>
              <a:ext uri="{FF2B5EF4-FFF2-40B4-BE49-F238E27FC236}">
                <a16:creationId xmlns:a16="http://schemas.microsoft.com/office/drawing/2014/main" id="{31D2C64A-2F2B-9244-94BB-0767B24E3CB9}"/>
              </a:ext>
            </a:extLst>
          </p:cNvPr>
          <p:cNvSpPr/>
          <p:nvPr/>
        </p:nvSpPr>
        <p:spPr>
          <a:xfrm>
            <a:off x="5323840" y="2123440"/>
            <a:ext cx="568960" cy="650240"/>
          </a:xfrm>
          <a:custGeom>
            <a:avLst/>
            <a:gdLst>
              <a:gd name="connsiteX0" fmla="*/ 568960 w 568960"/>
              <a:gd name="connsiteY0" fmla="*/ 0 h 650240"/>
              <a:gd name="connsiteX1" fmla="*/ 101600 w 568960"/>
              <a:gd name="connsiteY1" fmla="*/ 294640 h 650240"/>
              <a:gd name="connsiteX2" fmla="*/ 0 w 568960"/>
              <a:gd name="connsiteY2" fmla="*/ 650240 h 650240"/>
            </a:gdLst>
            <a:ahLst/>
            <a:cxnLst>
              <a:cxn ang="0">
                <a:pos x="connsiteX0" y="connsiteY0"/>
              </a:cxn>
              <a:cxn ang="0">
                <a:pos x="connsiteX1" y="connsiteY1"/>
              </a:cxn>
              <a:cxn ang="0">
                <a:pos x="connsiteX2" y="connsiteY2"/>
              </a:cxn>
            </a:cxnLst>
            <a:rect l="l" t="t" r="r" b="b"/>
            <a:pathLst>
              <a:path w="568960" h="650240">
                <a:moveTo>
                  <a:pt x="568960" y="0"/>
                </a:moveTo>
                <a:cubicBezTo>
                  <a:pt x="382693" y="93133"/>
                  <a:pt x="196427" y="186267"/>
                  <a:pt x="101600" y="294640"/>
                </a:cubicBezTo>
                <a:cubicBezTo>
                  <a:pt x="6773" y="403013"/>
                  <a:pt x="3386" y="526626"/>
                  <a:pt x="0" y="65024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5177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UML Class Diagram Review</a:t>
            </a:r>
          </a:p>
        </p:txBody>
      </p:sp>
      <p:sp>
        <p:nvSpPr>
          <p:cNvPr id="35843" name="Text Placeholder 4"/>
          <p:cNvSpPr>
            <a:spLocks noGrp="1"/>
          </p:cNvSpPr>
          <p:nvPr>
            <p:ph type="body" idx="1"/>
          </p:nvPr>
        </p:nvSpPr>
        <p:spPr>
          <a:xfrm>
            <a:off x="3922713" y="2932113"/>
            <a:ext cx="4572000" cy="1454150"/>
          </a:xfrm>
        </p:spPr>
        <p:txBody>
          <a:bodyPr/>
          <a:lstStyle/>
          <a:p>
            <a:r>
              <a:rPr lang="en-US" dirty="0"/>
              <a:t>Inheritance, Associations, and Dependencies</a:t>
            </a:r>
          </a:p>
        </p:txBody>
      </p:sp>
    </p:spTree>
    <p:extLst>
      <p:ext uri="{BB962C8B-B14F-4D97-AF65-F5344CB8AC3E}">
        <p14:creationId xmlns:p14="http://schemas.microsoft.com/office/powerpoint/2010/main" val="12127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dirty="0">
                <a:solidFill>
                  <a:srgbClr val="FF0000"/>
                </a:solidFill>
              </a:rPr>
              <a:t>Recall</a:t>
            </a:r>
            <a:r>
              <a:rPr lang="en-US" dirty="0"/>
              <a:t> UML: Associations</a:t>
            </a:r>
          </a:p>
        </p:txBody>
      </p:sp>
      <p:sp>
        <p:nvSpPr>
          <p:cNvPr id="2" name="Rectangle 1"/>
          <p:cNvSpPr/>
          <p:nvPr/>
        </p:nvSpPr>
        <p:spPr>
          <a:xfrm>
            <a:off x="5486400" y="2438400"/>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8800" y="3794701"/>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
          <p:cNvSpPr>
            <a:spLocks noGrp="1"/>
          </p:cNvSpPr>
          <p:nvPr>
            <p:ph idx="1"/>
          </p:nvPr>
        </p:nvSpPr>
        <p:spPr>
          <a:xfrm>
            <a:off x="3886200" y="838200"/>
            <a:ext cx="5029200" cy="548699"/>
          </a:xfrm>
        </p:spPr>
        <p:txBody>
          <a:bodyPr/>
          <a:lstStyle/>
          <a:p>
            <a:pPr marL="109537" indent="0">
              <a:buNone/>
            </a:pPr>
            <a:r>
              <a:rPr lang="en-US" sz="2000" dirty="0"/>
              <a:t>Solid line, open arrowhead = “has-a”</a:t>
            </a:r>
          </a:p>
        </p:txBody>
      </p:sp>
      <p:pic>
        <p:nvPicPr>
          <p:cNvPr id="4" name="Graphic 3">
            <a:extLst>
              <a:ext uri="{FF2B5EF4-FFF2-40B4-BE49-F238E27FC236}">
                <a16:creationId xmlns:a16="http://schemas.microsoft.com/office/drawing/2014/main" id="{97EAA745-144B-BA4F-BAF2-E32F2B09D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 y="990600"/>
            <a:ext cx="5551714" cy="3505200"/>
          </a:xfrm>
          <a:prstGeom prst="rect">
            <a:avLst/>
          </a:prstGeom>
        </p:spPr>
      </p:pic>
      <p:sp>
        <p:nvSpPr>
          <p:cNvPr id="5" name="Freeform 4">
            <a:extLst>
              <a:ext uri="{FF2B5EF4-FFF2-40B4-BE49-F238E27FC236}">
                <a16:creationId xmlns:a16="http://schemas.microsoft.com/office/drawing/2014/main" id="{A4D5F5AF-AD9F-5C45-BE7C-9BA8FC1C52B0}"/>
              </a:ext>
            </a:extLst>
          </p:cNvPr>
          <p:cNvSpPr/>
          <p:nvPr/>
        </p:nvSpPr>
        <p:spPr>
          <a:xfrm>
            <a:off x="3589361" y="1296537"/>
            <a:ext cx="4394579" cy="1201003"/>
          </a:xfrm>
          <a:custGeom>
            <a:avLst/>
            <a:gdLst>
              <a:gd name="connsiteX0" fmla="*/ 4394579 w 4394579"/>
              <a:gd name="connsiteY0" fmla="*/ 0 h 1201003"/>
              <a:gd name="connsiteX1" fmla="*/ 2743200 w 4394579"/>
              <a:gd name="connsiteY1" fmla="*/ 805218 h 1201003"/>
              <a:gd name="connsiteX2" fmla="*/ 0 w 4394579"/>
              <a:gd name="connsiteY2" fmla="*/ 1201003 h 1201003"/>
            </a:gdLst>
            <a:ahLst/>
            <a:cxnLst>
              <a:cxn ang="0">
                <a:pos x="connsiteX0" y="connsiteY0"/>
              </a:cxn>
              <a:cxn ang="0">
                <a:pos x="connsiteX1" y="connsiteY1"/>
              </a:cxn>
              <a:cxn ang="0">
                <a:pos x="connsiteX2" y="connsiteY2"/>
              </a:cxn>
            </a:cxnLst>
            <a:rect l="l" t="t" r="r" b="b"/>
            <a:pathLst>
              <a:path w="4394579" h="1201003">
                <a:moveTo>
                  <a:pt x="4394579" y="0"/>
                </a:moveTo>
                <a:cubicBezTo>
                  <a:pt x="3935104" y="302525"/>
                  <a:pt x="3475630" y="605051"/>
                  <a:pt x="2743200" y="805218"/>
                </a:cubicBezTo>
                <a:cubicBezTo>
                  <a:pt x="2010770" y="1005385"/>
                  <a:pt x="1005385" y="1103194"/>
                  <a:pt x="0" y="120100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B58768-BDD1-9249-8764-674B1657DFD6}"/>
              </a:ext>
            </a:extLst>
          </p:cNvPr>
          <p:cNvSpPr txBox="1"/>
          <p:nvPr/>
        </p:nvSpPr>
        <p:spPr>
          <a:xfrm>
            <a:off x="381000" y="4876800"/>
            <a:ext cx="5982728" cy="923330"/>
          </a:xfrm>
          <a:prstGeom prst="rect">
            <a:avLst/>
          </a:prstGeom>
          <a:noFill/>
        </p:spPr>
        <p:txBody>
          <a:bodyPr wrap="none" rtlCol="0">
            <a:spAutoFit/>
          </a:bodyPr>
          <a:lstStyle/>
          <a:p>
            <a:r>
              <a:rPr lang="en-US" dirty="0" err="1">
                <a:latin typeface="+mn-lt"/>
                <a:cs typeface="Courier New" panose="02070309020205020404" pitchFamily="49" charset="0"/>
              </a:rPr>
              <a:t>PlantUML</a:t>
            </a:r>
            <a:r>
              <a:rPr lang="en-US" dirty="0">
                <a:latin typeface="+mn-lt"/>
                <a:cs typeface="Courier New" panose="02070309020205020404" pitchFamily="49" charset="0"/>
              </a:rPr>
              <a:t> code for placing field name at arrowhead:</a:t>
            </a:r>
          </a:p>
          <a:p>
            <a:pPr lvl="1"/>
            <a:r>
              <a:rPr lang="en-US" dirty="0">
                <a:latin typeface="Courier New" panose="02070309020205020404" pitchFamily="49" charset="0"/>
                <a:cs typeface="Courier New" panose="02070309020205020404" pitchFamily="49" charset="0"/>
              </a:rPr>
              <a:t>Register -down-&gt;"</a:t>
            </a:r>
            <a:r>
              <a:rPr lang="en-US" dirty="0" err="1">
                <a:latin typeface="Courier New" panose="02070309020205020404" pitchFamily="49" charset="0"/>
                <a:cs typeface="Courier New" panose="02070309020205020404" pitchFamily="49" charset="0"/>
              </a:rPr>
              <a:t>currentSale</a:t>
            </a:r>
            <a:r>
              <a:rPr lang="en-US" dirty="0">
                <a:latin typeface="Courier New" panose="02070309020205020404" pitchFamily="49" charset="0"/>
                <a:cs typeface="Courier New" panose="02070309020205020404" pitchFamily="49" charset="0"/>
              </a:rPr>
              <a:t>" Sale</a:t>
            </a:r>
          </a:p>
          <a:p>
            <a:pPr lvl="1"/>
            <a:r>
              <a:rPr lang="en-US" dirty="0">
                <a:latin typeface="Courier New" panose="02070309020205020404" pitchFamily="49" charset="0"/>
                <a:cs typeface="Courier New" panose="02070309020205020404" pitchFamily="49" charset="0"/>
              </a:rPr>
              <a:t>Register -down-&gt;"location" Store</a:t>
            </a:r>
          </a:p>
        </p:txBody>
      </p:sp>
      <p:sp>
        <p:nvSpPr>
          <p:cNvPr id="7" name="TextBox 6">
            <a:extLst>
              <a:ext uri="{FF2B5EF4-FFF2-40B4-BE49-F238E27FC236}">
                <a16:creationId xmlns:a16="http://schemas.microsoft.com/office/drawing/2014/main" id="{4AD7E08A-DACC-7946-B751-96069C8A5804}"/>
              </a:ext>
            </a:extLst>
          </p:cNvPr>
          <p:cNvSpPr txBox="1"/>
          <p:nvPr/>
        </p:nvSpPr>
        <p:spPr>
          <a:xfrm>
            <a:off x="5715000" y="2971800"/>
            <a:ext cx="3570208" cy="923330"/>
          </a:xfrm>
          <a:prstGeom prst="rect">
            <a:avLst/>
          </a:prstGeom>
          <a:noFill/>
        </p:spPr>
        <p:txBody>
          <a:bodyPr wrap="none" rtlCol="0">
            <a:spAutoFit/>
          </a:bodyPr>
          <a:lstStyle/>
          <a:p>
            <a:r>
              <a:rPr lang="en-US" i="1" dirty="0"/>
              <a:t>Answer me this:</a:t>
            </a:r>
          </a:p>
          <a:p>
            <a:r>
              <a:rPr lang="en-US" sz="1600" dirty="0">
                <a:latin typeface="Courier New" panose="02070309020205020404" pitchFamily="49" charset="0"/>
                <a:cs typeface="Courier New" panose="02070309020205020404" pitchFamily="49" charset="0"/>
              </a:rPr>
              <a:t>Register</a:t>
            </a:r>
            <a:r>
              <a:rPr lang="en-US" dirty="0"/>
              <a:t> has how many fields?</a:t>
            </a:r>
          </a:p>
          <a:p>
            <a:r>
              <a:rPr lang="en-US" dirty="0"/>
              <a:t>What are their names?</a:t>
            </a:r>
          </a:p>
        </p:txBody>
      </p:sp>
    </p:spTree>
    <p:extLst>
      <p:ext uri="{BB962C8B-B14F-4D97-AF65-F5344CB8AC3E}">
        <p14:creationId xmlns:p14="http://schemas.microsoft.com/office/powerpoint/2010/main" val="2633862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dirty="0">
                <a:solidFill>
                  <a:srgbClr val="FF0000"/>
                </a:solidFill>
              </a:rPr>
              <a:t>Recall</a:t>
            </a:r>
            <a:r>
              <a:rPr lang="en-US" dirty="0"/>
              <a:t> UML: Dependencies</a:t>
            </a:r>
          </a:p>
        </p:txBody>
      </p:sp>
      <p:pic>
        <p:nvPicPr>
          <p:cNvPr id="36868" name="Picture 4"/>
          <p:cNvPicPr>
            <a:picLocks noChangeAspect="1" noChangeArrowheads="1"/>
          </p:cNvPicPr>
          <p:nvPr/>
        </p:nvPicPr>
        <p:blipFill>
          <a:blip r:embed="rId3"/>
          <a:srcRect/>
          <a:stretch>
            <a:fillRect/>
          </a:stretch>
        </p:blipFill>
        <p:spPr bwMode="auto">
          <a:xfrm>
            <a:off x="510109" y="2041326"/>
            <a:ext cx="8113737" cy="2474638"/>
          </a:xfrm>
          <a:prstGeom prst="rect">
            <a:avLst/>
          </a:prstGeom>
          <a:noFill/>
          <a:ln w="12700">
            <a:noFill/>
            <a:miter lim="800000"/>
            <a:headEnd/>
            <a:tailEnd/>
          </a:ln>
        </p:spPr>
      </p:pic>
      <p:sp>
        <p:nvSpPr>
          <p:cNvPr id="36869" name="AutoShape 5"/>
          <p:cNvSpPr>
            <a:spLocks/>
          </p:cNvSpPr>
          <p:nvPr/>
        </p:nvSpPr>
        <p:spPr bwMode="auto">
          <a:xfrm>
            <a:off x="1066800" y="4251126"/>
            <a:ext cx="3505200" cy="778074"/>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Field association lines are solid</a:t>
            </a:r>
          </a:p>
        </p:txBody>
      </p:sp>
      <p:sp>
        <p:nvSpPr>
          <p:cNvPr id="36870" name="AutoShape 6"/>
          <p:cNvSpPr>
            <a:spLocks/>
          </p:cNvSpPr>
          <p:nvPr/>
        </p:nvSpPr>
        <p:spPr bwMode="auto">
          <a:xfrm>
            <a:off x="937616" y="1344215"/>
            <a:ext cx="4624983" cy="589359"/>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Dependency lines are dashed</a:t>
            </a:r>
          </a:p>
        </p:txBody>
      </p:sp>
      <p:sp>
        <p:nvSpPr>
          <p:cNvPr id="36871" name="Rectangle 7"/>
          <p:cNvSpPr>
            <a:spLocks/>
          </p:cNvSpPr>
          <p:nvPr/>
        </p:nvSpPr>
        <p:spPr bwMode="auto">
          <a:xfrm>
            <a:off x="1066800" y="5351264"/>
            <a:ext cx="7105650" cy="973336"/>
          </a:xfrm>
          <a:prstGeom prst="rect">
            <a:avLst/>
          </a:prstGeom>
          <a:noFill/>
          <a:ln w="12700">
            <a:noFill/>
            <a:miter lim="800000"/>
            <a:headEnd type="none" w="med" len="med"/>
            <a:tailEnd type="none" w="med" len="med"/>
          </a:ln>
        </p:spPr>
        <p:txBody>
          <a:bodyPr lIns="0" tIns="0" rIns="0" bIns="0" anchor="ctr">
            <a:prstTxWarp prst="textNoShape">
              <a:avLst/>
            </a:prstTxWarp>
          </a:bodyPr>
          <a:lstStyle/>
          <a:p>
            <a:r>
              <a:rPr lang="en-US" sz="2800" b="1" dirty="0">
                <a:solidFill>
                  <a:schemeClr val="accent1"/>
                </a:solidFill>
                <a:latin typeface="+mj-lt"/>
                <a:ea typeface="Helvetica Neue Light" charset="0"/>
                <a:cs typeface="Helvetica Neue Light" charset="0"/>
              </a:rPr>
              <a:t>Use association lines only when an item is stored as a field. Solid = stronger rel.</a:t>
            </a:r>
          </a:p>
        </p:txBody>
      </p:sp>
      <p:sp>
        <p:nvSpPr>
          <p:cNvPr id="9" name="Rectangle 8"/>
          <p:cNvSpPr/>
          <p:nvPr/>
        </p:nvSpPr>
        <p:spPr>
          <a:xfrm>
            <a:off x="5547298" y="3352800"/>
            <a:ext cx="30480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98903" y="3962400"/>
            <a:ext cx="838200" cy="25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4287" y="6319837"/>
            <a:ext cx="3663439" cy="369332"/>
          </a:xfrm>
          <a:prstGeom prst="rect">
            <a:avLst/>
          </a:prstGeom>
        </p:spPr>
        <p:txBody>
          <a:bodyPr wrap="none">
            <a:spAutoFit/>
          </a:bodyPr>
          <a:lstStyle/>
          <a:p>
            <a:pPr marL="109537" indent="0">
              <a:buNone/>
            </a:pPr>
            <a:r>
              <a:rPr lang="en-US" b="1" dirty="0"/>
              <a:t>Two types of open arrowheads</a:t>
            </a:r>
          </a:p>
        </p:txBody>
      </p:sp>
    </p:spTree>
    <p:extLst>
      <p:ext uri="{BB962C8B-B14F-4D97-AF65-F5344CB8AC3E}">
        <p14:creationId xmlns:p14="http://schemas.microsoft.com/office/powerpoint/2010/main" val="1387851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8397</TotalTime>
  <Words>2087</Words>
  <Application>Microsoft Macintosh PowerPoint</Application>
  <PresentationFormat>On-screen Show (4:3)</PresentationFormat>
  <Paragraphs>374</Paragraphs>
  <Slides>29</Slides>
  <Notes>26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Courier</vt:lpstr>
      <vt:lpstr>Courier New</vt:lpstr>
      <vt:lpstr>Lucida Grande</vt:lpstr>
      <vt:lpstr>Lucida Sans Typewriter</vt:lpstr>
      <vt:lpstr>Lucida Sans Unicode</vt:lpstr>
      <vt:lpstr>Monaco</vt:lpstr>
      <vt:lpstr>Verdana</vt:lpstr>
      <vt:lpstr>Wingdings 2</vt:lpstr>
      <vt:lpstr>Wingdings 3</vt:lpstr>
      <vt:lpstr>Concourse</vt:lpstr>
      <vt:lpstr>CSSE 220</vt:lpstr>
      <vt:lpstr>Access Levels: Review</vt:lpstr>
      <vt:lpstr>Access Levels: Review</vt:lpstr>
      <vt:lpstr>Abstract Classes: Review</vt:lpstr>
      <vt:lpstr>Abstract Class Example - UML</vt:lpstr>
      <vt:lpstr>Abstract Class Example - Eclipse</vt:lpstr>
      <vt:lpstr>UML Class Diagram Review</vt:lpstr>
      <vt:lpstr>Recall UML: Associations</vt:lpstr>
      <vt:lpstr>Recall UML: Dependencies</vt:lpstr>
      <vt:lpstr>Recall UML: Inheritance</vt:lpstr>
      <vt:lpstr>I, Object</vt:lpstr>
      <vt:lpstr>Object</vt:lpstr>
      <vt:lpstr>Object Provides Several Methods</vt:lpstr>
      <vt:lpstr>Overriding toString()</vt:lpstr>
      <vt:lpstr>Overriding equals(Object o)</vt:lpstr>
      <vt:lpstr>Polymorphism</vt:lpstr>
      <vt:lpstr>Recall: Polymorphism and Subclasses</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lpstr>ByoGUI Worktime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617</cp:revision>
  <cp:lastPrinted>2012-10-16T14:56:31Z</cp:lastPrinted>
  <dcterms:created xsi:type="dcterms:W3CDTF">2011-04-27T13:17:58Z</dcterms:created>
  <dcterms:modified xsi:type="dcterms:W3CDTF">2022-02-24T20:32:13Z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